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handoutMasterIdLst>
    <p:handoutMasterId r:id="rId20"/>
  </p:handoutMasterIdLst>
  <p:sldIdLst>
    <p:sldId id="257" r:id="rId5"/>
    <p:sldId id="446" r:id="rId6"/>
    <p:sldId id="441" r:id="rId7"/>
    <p:sldId id="281" r:id="rId8"/>
    <p:sldId id="465" r:id="rId9"/>
    <p:sldId id="466" r:id="rId10"/>
    <p:sldId id="467" r:id="rId11"/>
    <p:sldId id="468" r:id="rId12"/>
    <p:sldId id="293" r:id="rId13"/>
    <p:sldId id="294" r:id="rId14"/>
    <p:sldId id="469" r:id="rId15"/>
    <p:sldId id="470" r:id="rId16"/>
    <p:sldId id="471" r:id="rId17"/>
    <p:sldId id="279" r:id="rId1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66" autoAdjust="0"/>
    <p:restoredTop sz="94302" autoAdjust="0"/>
  </p:normalViewPr>
  <p:slideViewPr>
    <p:cSldViewPr>
      <p:cViewPr varScale="1">
        <p:scale>
          <a:sx n="67" d="100"/>
          <a:sy n="67" d="100"/>
        </p:scale>
        <p:origin x="66" y="714"/>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8/19/2022</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8/19/2022</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10</a:t>
            </a:fld>
            <a:endParaRPr lang="en-US"/>
          </a:p>
        </p:txBody>
      </p:sp>
    </p:spTree>
    <p:extLst>
      <p:ext uri="{BB962C8B-B14F-4D97-AF65-F5344CB8AC3E}">
        <p14:creationId xmlns:p14="http://schemas.microsoft.com/office/powerpoint/2010/main" val="329603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11</a:t>
            </a:fld>
            <a:endParaRPr lang="en-US"/>
          </a:p>
        </p:txBody>
      </p:sp>
    </p:spTree>
    <p:extLst>
      <p:ext uri="{BB962C8B-B14F-4D97-AF65-F5344CB8AC3E}">
        <p14:creationId xmlns:p14="http://schemas.microsoft.com/office/powerpoint/2010/main" val="2444266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12</a:t>
            </a:fld>
            <a:endParaRPr lang="en-US"/>
          </a:p>
        </p:txBody>
      </p:sp>
    </p:spTree>
    <p:extLst>
      <p:ext uri="{BB962C8B-B14F-4D97-AF65-F5344CB8AC3E}">
        <p14:creationId xmlns:p14="http://schemas.microsoft.com/office/powerpoint/2010/main" val="1653490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13</a:t>
            </a:fld>
            <a:endParaRPr lang="en-US"/>
          </a:p>
        </p:txBody>
      </p:sp>
    </p:spTree>
    <p:extLst>
      <p:ext uri="{BB962C8B-B14F-4D97-AF65-F5344CB8AC3E}">
        <p14:creationId xmlns:p14="http://schemas.microsoft.com/office/powerpoint/2010/main" val="25315016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8/19/2022</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8/19/2022</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8/19/2022</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8/19/2022</a:t>
            </a:fld>
            <a:endParaRPr lang="en-US" dirty="0"/>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lvl1pPr>
              <a:defRPr sz="1100"/>
            </a:lvl1pPr>
          </a:lstStyle>
          <a:p>
            <a:fld id="{3CD9712D-992A-4AB1-A5C2-575F75921AA2}" type="datetimeFigureOut">
              <a:rPr lang="en-US" smtClean="0"/>
              <a:pPr/>
              <a:t>8/19/2022</a:t>
            </a:fld>
            <a:endParaRPr lang="en-US" dirty="0"/>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9" name="Slide Number Placeholder 8"/>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a:defRPr sz="1100"/>
            </a:lvl1pPr>
          </a:lstStyle>
          <a:p>
            <a:fld id="{3CD9712D-992A-4AB1-A5C2-575F75921AA2}" type="datetimeFigureOut">
              <a:rPr lang="en-US" smtClean="0"/>
              <a:pPr/>
              <a:t>8/19/2022</a:t>
            </a:fld>
            <a:endParaRPr lang="en-US" dirty="0"/>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5" name="Slide Number Placeholder 4"/>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100"/>
            </a:lvl1pPr>
          </a:lstStyle>
          <a:p>
            <a:fld id="{3CD9712D-992A-4AB1-A5C2-575F75921AA2}" type="datetimeFigureOut">
              <a:rPr lang="en-US" smtClean="0"/>
              <a:pPr/>
              <a:t>8/19/2022</a:t>
            </a:fld>
            <a:endParaRPr lang="en-US" dirty="0"/>
          </a:p>
        </p:txBody>
      </p:sp>
      <p:sp>
        <p:nvSpPr>
          <p:cNvPr id="3" name="Footer Placeholder 2"/>
          <p:cNvSpPr>
            <a:spLocks noGrp="1"/>
          </p:cNvSpPr>
          <p:nvPr>
            <p:ph type="ftr" sz="quarter" idx="11"/>
          </p:nvPr>
        </p:nvSpPr>
        <p:spPr/>
        <p:txBody>
          <a:bodyPr/>
          <a:lstStyle>
            <a:lvl1pPr>
              <a:defRPr sz="1100"/>
            </a:lvl1pPr>
          </a:lstStyle>
          <a:p>
            <a:endParaRPr lang="en-US"/>
          </a:p>
        </p:txBody>
      </p:sp>
      <p:sp>
        <p:nvSpPr>
          <p:cNvPr id="4" name="Slide Number Placeholder 3"/>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a:t>Click to edit Master title style</a:t>
            </a:r>
            <a:endParaRPr dirty="0"/>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8/19/2022</a:t>
            </a:fld>
            <a:endParaRPr lang="en-US"/>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8/19/2022</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8/19/2022</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fld id="{3CD9712D-992A-4AB1-A5C2-575F75921AA2}" type="datetimeFigureOut">
              <a:rPr lang="en-US" smtClean="0"/>
              <a:pPr/>
              <a:t>8/19/2022</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600" dirty="0"/>
              <a:t>I Corinthians 3:16-17</a:t>
            </a:r>
          </a:p>
        </p:txBody>
      </p:sp>
      <p:sp>
        <p:nvSpPr>
          <p:cNvPr id="3" name="Subtitle 2"/>
          <p:cNvSpPr>
            <a:spLocks noGrp="1"/>
          </p:cNvSpPr>
          <p:nvPr>
            <p:ph type="subTitle" idx="1"/>
          </p:nvPr>
        </p:nvSpPr>
        <p:spPr/>
        <p:txBody>
          <a:bodyPr>
            <a:normAutofit/>
          </a:bodyPr>
          <a:lstStyle/>
          <a:p>
            <a:r>
              <a:rPr lang="en-US" sz="4400" b="1" dirty="0">
                <a:effectLst>
                  <a:outerShdw blurRad="38100" dist="38100" dir="2700000" algn="tl">
                    <a:srgbClr val="000000">
                      <a:alpha val="43137"/>
                    </a:srgbClr>
                  </a:outerShdw>
                </a:effectLst>
              </a:rPr>
              <a:t>The Holy Temple </a:t>
            </a:r>
            <a:r>
              <a:rPr lang="en-US" sz="4400" b="1">
                <a:effectLst>
                  <a:outerShdw blurRad="38100" dist="38100" dir="2700000" algn="tl">
                    <a:srgbClr val="000000">
                      <a:alpha val="43137"/>
                    </a:srgbClr>
                  </a:outerShdw>
                </a:effectLst>
              </a:rPr>
              <a:t>of God</a:t>
            </a:r>
            <a:endParaRPr lang="en-US" sz="4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4934" y="305614"/>
            <a:ext cx="10055783" cy="473290"/>
          </a:xfrm>
        </p:spPr>
        <p:txBody>
          <a:bodyPr>
            <a:noAutofit/>
          </a:bodyPr>
          <a:lstStyle/>
          <a:p>
            <a:pPr algn="ctr"/>
            <a:r>
              <a:rPr lang="en-US" sz="1999" b="1" dirty="0">
                <a:effectLst>
                  <a:outerShdw blurRad="38100" dist="38100" dir="2700000" algn="tl">
                    <a:srgbClr val="000000">
                      <a:alpha val="43137"/>
                    </a:srgbClr>
                  </a:outerShdw>
                </a:effectLst>
              </a:rPr>
              <a:t>The Wide World</a:t>
            </a:r>
          </a:p>
        </p:txBody>
      </p:sp>
      <p:pic>
        <p:nvPicPr>
          <p:cNvPr id="3" name="Picture 2" descr="Map&#10;&#10;Description automatically generated">
            <a:extLst>
              <a:ext uri="{FF2B5EF4-FFF2-40B4-BE49-F238E27FC236}">
                <a16:creationId xmlns:a16="http://schemas.microsoft.com/office/drawing/2014/main" id="{7AE25BED-1FFF-F040-8D90-61F4CC66F9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5443" y="778903"/>
            <a:ext cx="8757938" cy="6078204"/>
          </a:xfrm>
          <a:prstGeom prst="rect">
            <a:avLst/>
          </a:prstGeom>
        </p:spPr>
      </p:pic>
    </p:spTree>
    <p:extLst>
      <p:ext uri="{BB962C8B-B14F-4D97-AF65-F5344CB8AC3E}">
        <p14:creationId xmlns:p14="http://schemas.microsoft.com/office/powerpoint/2010/main" val="5397709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4934" y="305614"/>
            <a:ext cx="10055783" cy="473290"/>
          </a:xfrm>
        </p:spPr>
        <p:txBody>
          <a:bodyPr>
            <a:noAutofit/>
          </a:bodyPr>
          <a:lstStyle/>
          <a:p>
            <a:pPr algn="ctr"/>
            <a:r>
              <a:rPr lang="en-US" sz="1999" b="1" dirty="0">
                <a:effectLst>
                  <a:outerShdw blurRad="38100" dist="38100" dir="2700000" algn="tl">
                    <a:srgbClr val="000000">
                      <a:alpha val="43137"/>
                    </a:srgbClr>
                  </a:outerShdw>
                </a:effectLst>
              </a:rPr>
              <a:t>Corinth</a:t>
            </a:r>
          </a:p>
        </p:txBody>
      </p:sp>
      <p:pic>
        <p:nvPicPr>
          <p:cNvPr id="3" name="Picture 2" descr="Map&#10;&#10;Description automatically generated">
            <a:extLst>
              <a:ext uri="{FF2B5EF4-FFF2-40B4-BE49-F238E27FC236}">
                <a16:creationId xmlns:a16="http://schemas.microsoft.com/office/drawing/2014/main" id="{7750C3A2-E92F-B1ED-3884-8C11FBF19C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9574" y="778903"/>
            <a:ext cx="9089677" cy="6078204"/>
          </a:xfrm>
          <a:prstGeom prst="rect">
            <a:avLst/>
          </a:prstGeom>
        </p:spPr>
      </p:pic>
    </p:spTree>
    <p:extLst>
      <p:ext uri="{BB962C8B-B14F-4D97-AF65-F5344CB8AC3E}">
        <p14:creationId xmlns:p14="http://schemas.microsoft.com/office/powerpoint/2010/main" val="3223900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1">
            <a:normAutofit/>
          </a:bodyPr>
          <a:lstStyle/>
          <a:p>
            <a:pPr marL="0" indent="0" algn="ctr">
              <a:lnSpc>
                <a:spcPct val="110000"/>
              </a:lnSpc>
              <a:spcBef>
                <a:spcPts val="0"/>
              </a:spcBef>
              <a:buNone/>
            </a:pPr>
            <a:r>
              <a:rPr lang="en-US" sz="5400" b="1" dirty="0">
                <a:effectLst>
                  <a:outerShdw blurRad="38100" dist="38100" dir="2700000" algn="tl">
                    <a:srgbClr val="000000">
                      <a:alpha val="43137"/>
                    </a:srgbClr>
                  </a:outerShdw>
                </a:effectLst>
              </a:rPr>
              <a:t>16 Do you not know that you are God’s temple and that God’s Spirit dwells in you? 17 If anyone destroys God’s temple, God will destroy him. For God’s temple is holy, and you are that temple.</a:t>
            </a:r>
          </a:p>
          <a:p>
            <a:pPr marL="0" indent="0" algn="ctr">
              <a:lnSpc>
                <a:spcPct val="110000"/>
              </a:lnSpc>
              <a:spcBef>
                <a:spcPts val="0"/>
              </a:spcBef>
              <a:buNone/>
            </a:pPr>
            <a:r>
              <a:rPr lang="en-US" sz="5400" b="1" dirty="0">
                <a:effectLst>
                  <a:outerShdw blurRad="38100" dist="38100" dir="2700000" algn="tl">
                    <a:srgbClr val="000000">
                      <a:alpha val="43137"/>
                    </a:srgbClr>
                  </a:outerShdw>
                </a:effectLst>
              </a:rPr>
              <a:t>(I Corinthians 3:16-17, ESV)</a:t>
            </a:r>
          </a:p>
        </p:txBody>
      </p:sp>
    </p:spTree>
    <p:extLst>
      <p:ext uri="{BB962C8B-B14F-4D97-AF65-F5344CB8AC3E}">
        <p14:creationId xmlns:p14="http://schemas.microsoft.com/office/powerpoint/2010/main" val="234390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4934" y="305614"/>
            <a:ext cx="10055783" cy="473290"/>
          </a:xfrm>
        </p:spPr>
        <p:txBody>
          <a:bodyPr>
            <a:noAutofit/>
          </a:bodyPr>
          <a:lstStyle/>
          <a:p>
            <a:pPr algn="ctr"/>
            <a:r>
              <a:rPr lang="en-US" sz="1999" b="1" dirty="0">
                <a:effectLst>
                  <a:outerShdw blurRad="38100" dist="38100" dir="2700000" algn="tl">
                    <a:srgbClr val="000000">
                      <a:alpha val="43137"/>
                    </a:srgbClr>
                  </a:outerShdw>
                </a:effectLst>
              </a:rPr>
              <a:t>Corinth</a:t>
            </a:r>
          </a:p>
        </p:txBody>
      </p:sp>
      <p:pic>
        <p:nvPicPr>
          <p:cNvPr id="4" name="Picture 3" descr="Diagram&#10;&#10;Description automatically generated">
            <a:extLst>
              <a:ext uri="{FF2B5EF4-FFF2-40B4-BE49-F238E27FC236}">
                <a16:creationId xmlns:a16="http://schemas.microsoft.com/office/drawing/2014/main" id="{1BFE641B-9A1C-60F4-9B0A-78AA331031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8720" y="0"/>
            <a:ext cx="8991384" cy="6858000"/>
          </a:xfrm>
          <a:prstGeom prst="rect">
            <a:avLst/>
          </a:prstGeom>
        </p:spPr>
      </p:pic>
    </p:spTree>
    <p:extLst>
      <p:ext uri="{BB962C8B-B14F-4D97-AF65-F5344CB8AC3E}">
        <p14:creationId xmlns:p14="http://schemas.microsoft.com/office/powerpoint/2010/main" val="35620143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4934" y="305614"/>
            <a:ext cx="10055783" cy="473290"/>
          </a:xfrm>
        </p:spPr>
        <p:txBody>
          <a:bodyPr>
            <a:noAutofit/>
          </a:bodyPr>
          <a:lstStyle/>
          <a:p>
            <a:pPr algn="ctr"/>
            <a:r>
              <a:rPr lang="en-US" sz="1999" b="1" dirty="0">
                <a:effectLst>
                  <a:outerShdw blurRad="38100" dist="38100" dir="2700000" algn="tl">
                    <a:srgbClr val="000000">
                      <a:alpha val="43137"/>
                    </a:srgbClr>
                  </a:outerShdw>
                </a:effectLst>
              </a:rPr>
              <a:t>Corinth</a:t>
            </a:r>
          </a:p>
        </p:txBody>
      </p:sp>
      <p:pic>
        <p:nvPicPr>
          <p:cNvPr id="3" name="Picture 2" descr="Diagram, engineering drawing&#10;&#10;Description automatically generated">
            <a:extLst>
              <a:ext uri="{FF2B5EF4-FFF2-40B4-BE49-F238E27FC236}">
                <a16:creationId xmlns:a16="http://schemas.microsoft.com/office/drawing/2014/main" id="{0EC4D6CB-08AC-08E7-DFD2-CEC0F68439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9195" y="0"/>
            <a:ext cx="10270435" cy="6858000"/>
          </a:xfrm>
          <a:prstGeom prst="rect">
            <a:avLst/>
          </a:prstGeom>
        </p:spPr>
      </p:pic>
    </p:spTree>
    <p:extLst>
      <p:ext uri="{BB962C8B-B14F-4D97-AF65-F5344CB8AC3E}">
        <p14:creationId xmlns:p14="http://schemas.microsoft.com/office/powerpoint/2010/main" val="2647678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4934" y="305614"/>
            <a:ext cx="10055783" cy="473290"/>
          </a:xfrm>
        </p:spPr>
        <p:txBody>
          <a:bodyPr>
            <a:noAutofit/>
          </a:bodyPr>
          <a:lstStyle/>
          <a:p>
            <a:pPr algn="ctr"/>
            <a:r>
              <a:rPr lang="en-US" sz="1999" b="1" dirty="0">
                <a:effectLst>
                  <a:outerShdw blurRad="38100" dist="38100" dir="2700000" algn="tl">
                    <a:srgbClr val="000000">
                      <a:alpha val="43137"/>
                    </a:srgbClr>
                  </a:outerShdw>
                </a:effectLst>
              </a:rPr>
              <a:t>Corinth</a:t>
            </a:r>
          </a:p>
        </p:txBody>
      </p:sp>
      <p:pic>
        <p:nvPicPr>
          <p:cNvPr id="4" name="Picture 3" descr="Diagram&#10;&#10;Description automatically generated">
            <a:extLst>
              <a:ext uri="{FF2B5EF4-FFF2-40B4-BE49-F238E27FC236}">
                <a16:creationId xmlns:a16="http://schemas.microsoft.com/office/drawing/2014/main" id="{60599F48-52BA-F2B4-15A9-D1D5D934E7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7764" y="0"/>
            <a:ext cx="5153297" cy="6858000"/>
          </a:xfrm>
          <a:prstGeom prst="rect">
            <a:avLst/>
          </a:prstGeom>
        </p:spPr>
      </p:pic>
    </p:spTree>
    <p:extLst>
      <p:ext uri="{BB962C8B-B14F-4D97-AF65-F5344CB8AC3E}">
        <p14:creationId xmlns:p14="http://schemas.microsoft.com/office/powerpoint/2010/main" val="36693380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1">
            <a:normAutofit/>
          </a:bodyPr>
          <a:lstStyle/>
          <a:p>
            <a:pPr marL="0" indent="0" algn="ctr">
              <a:lnSpc>
                <a:spcPct val="110000"/>
              </a:lnSpc>
              <a:spcBef>
                <a:spcPts val="0"/>
              </a:spcBef>
              <a:buNone/>
            </a:pPr>
            <a:r>
              <a:rPr lang="en-US" sz="5400" b="1" dirty="0">
                <a:effectLst>
                  <a:outerShdw blurRad="38100" dist="38100" dir="2700000" algn="tl">
                    <a:srgbClr val="000000">
                      <a:alpha val="43137"/>
                    </a:srgbClr>
                  </a:outerShdw>
                </a:effectLst>
              </a:rPr>
              <a:t>16 Do you not know that you are God’s temple and that God’s Spirit dwells in you? 17 If anyone destroys God’s temple, God will destroy him. For God’s temple is holy, and you are that temple.</a:t>
            </a:r>
          </a:p>
          <a:p>
            <a:pPr marL="0" indent="0" algn="ctr">
              <a:lnSpc>
                <a:spcPct val="110000"/>
              </a:lnSpc>
              <a:spcBef>
                <a:spcPts val="0"/>
              </a:spcBef>
              <a:buNone/>
            </a:pPr>
            <a:r>
              <a:rPr lang="en-US" sz="5400" b="1" dirty="0">
                <a:effectLst>
                  <a:outerShdw blurRad="38100" dist="38100" dir="2700000" algn="tl">
                    <a:srgbClr val="000000">
                      <a:alpha val="43137"/>
                    </a:srgbClr>
                  </a:outerShdw>
                </a:effectLst>
              </a:rPr>
              <a:t>(I Corinthians 3:16-17, ESV)</a:t>
            </a:r>
          </a:p>
        </p:txBody>
      </p:sp>
    </p:spTree>
    <p:extLst>
      <p:ext uri="{BB962C8B-B14F-4D97-AF65-F5344CB8AC3E}">
        <p14:creationId xmlns:p14="http://schemas.microsoft.com/office/powerpoint/2010/main" val="27909158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5400" b="1" dirty="0">
                <a:effectLst>
                  <a:outerShdw blurRad="38100" dist="38100" dir="2700000" algn="tl">
                    <a:srgbClr val="000000">
                      <a:alpha val="43137"/>
                    </a:srgbClr>
                  </a:outerShdw>
                </a:effectLst>
              </a:rPr>
              <a:t>Main Point</a:t>
            </a:r>
          </a:p>
          <a:p>
            <a:r>
              <a:rPr lang="en-US" sz="5400" b="1" dirty="0">
                <a:effectLst>
                  <a:outerShdw blurRad="38100" dist="38100" dir="2700000" algn="tl">
                    <a:srgbClr val="000000">
                      <a:alpha val="43137"/>
                    </a:srgbClr>
                  </a:outerShdw>
                </a:effectLst>
              </a:rPr>
              <a:t> These verses describe the </a:t>
            </a:r>
            <a:r>
              <a:rPr lang="en-US" sz="5400" b="1" u="sng" dirty="0">
                <a:effectLst>
                  <a:outerShdw blurRad="38100" dist="38100" dir="2700000" algn="tl">
                    <a:srgbClr val="000000">
                      <a:alpha val="43137"/>
                    </a:srgbClr>
                  </a:outerShdw>
                </a:effectLst>
              </a:rPr>
              <a:t>type</a:t>
            </a:r>
            <a:r>
              <a:rPr lang="en-US" sz="5400" b="1" dirty="0">
                <a:effectLst>
                  <a:outerShdw blurRad="38100" dist="38100" dir="2700000" algn="tl">
                    <a:srgbClr val="000000">
                      <a:alpha val="43137"/>
                    </a:srgbClr>
                  </a:outerShdw>
                </a:effectLst>
              </a:rPr>
              <a:t> of building the Corinthians are</a:t>
            </a:r>
          </a:p>
          <a:p>
            <a:r>
              <a:rPr lang="en-US" sz="5400" b="1" dirty="0">
                <a:effectLst>
                  <a:outerShdw blurRad="38100" dist="38100" dir="2700000" algn="tl">
                    <a:srgbClr val="000000">
                      <a:alpha val="43137"/>
                    </a:srgbClr>
                  </a:outerShdw>
                </a:effectLst>
              </a:rPr>
              <a:t> They are the very temple of God</a:t>
            </a:r>
          </a:p>
          <a:p>
            <a:r>
              <a:rPr lang="en-US" sz="5400" b="1" dirty="0">
                <a:effectLst>
                  <a:outerShdw blurRad="38100" dist="38100" dir="2700000" algn="tl">
                    <a:srgbClr val="000000">
                      <a:alpha val="43137"/>
                    </a:srgbClr>
                  </a:outerShdw>
                </a:effectLst>
              </a:rPr>
              <a:t> Those who continue seeking to abolish the foundation will find themselves abolished by God</a:t>
            </a:r>
          </a:p>
          <a:p>
            <a:r>
              <a:rPr lang="en-US" sz="5400" b="1" dirty="0">
                <a:effectLst>
                  <a:outerShdw blurRad="38100" dist="38100" dir="2700000" algn="tl">
                    <a:srgbClr val="000000">
                      <a:alpha val="43137"/>
                    </a:srgbClr>
                  </a:outerShdw>
                </a:effectLst>
              </a:rPr>
              <a:t> God’s temple is holy, so </a:t>
            </a:r>
            <a:r>
              <a:rPr lang="en-US" sz="5400" b="1">
                <a:effectLst>
                  <a:outerShdw blurRad="38100" dist="38100" dir="2700000" algn="tl">
                    <a:srgbClr val="000000">
                      <a:alpha val="43137"/>
                    </a:srgbClr>
                  </a:outerShdw>
                </a:effectLst>
              </a:rPr>
              <a:t>too are they</a:t>
            </a:r>
            <a:endParaRPr lang="en-US" sz="54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039146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The holy temple of God</a:t>
            </a:r>
          </a:p>
          <a:p>
            <a:pPr lvl="1"/>
            <a:r>
              <a:rPr lang="en-US" sz="3200" b="1" dirty="0">
                <a:effectLst>
                  <a:outerShdw blurRad="38100" dist="38100" dir="2700000" algn="tl">
                    <a:srgbClr val="000000">
                      <a:alpha val="43137"/>
                    </a:srgbClr>
                  </a:outerShdw>
                </a:effectLst>
              </a:rPr>
              <a:t> Throughout the 20</a:t>
            </a:r>
            <a:r>
              <a:rPr lang="en-US" sz="3200" b="1" baseline="30000" dirty="0">
                <a:effectLst>
                  <a:outerShdw blurRad="38100" dist="38100" dir="2700000" algn="tl">
                    <a:srgbClr val="000000">
                      <a:alpha val="43137"/>
                    </a:srgbClr>
                  </a:outerShdw>
                </a:effectLst>
              </a:rPr>
              <a:t>th</a:t>
            </a:r>
            <a:r>
              <a:rPr lang="en-US" sz="3200" b="1" dirty="0">
                <a:effectLst>
                  <a:outerShdw blurRad="38100" dist="38100" dir="2700000" algn="tl">
                    <a:srgbClr val="000000">
                      <a:alpha val="43137"/>
                    </a:srgbClr>
                  </a:outerShdw>
                </a:effectLst>
              </a:rPr>
              <a:t> century it would be possible to preach a sermon on individualism and the dangers</a:t>
            </a:r>
          </a:p>
          <a:p>
            <a:pPr lvl="1"/>
            <a:r>
              <a:rPr lang="en-US" sz="3200" b="1" dirty="0">
                <a:effectLst>
                  <a:outerShdw blurRad="38100" dist="38100" dir="2700000" algn="tl">
                    <a:srgbClr val="000000">
                      <a:alpha val="43137"/>
                    </a:srgbClr>
                  </a:outerShdw>
                </a:effectLst>
              </a:rPr>
              <a:t> We still hold onto this individualism</a:t>
            </a:r>
          </a:p>
          <a:p>
            <a:pPr lvl="1"/>
            <a:r>
              <a:rPr lang="en-US" sz="3200" b="1" dirty="0">
                <a:effectLst>
                  <a:outerShdw blurRad="38100" dist="38100" dir="2700000" algn="tl">
                    <a:srgbClr val="000000">
                      <a:alpha val="43137"/>
                    </a:srgbClr>
                  </a:outerShdw>
                </a:effectLst>
              </a:rPr>
              <a:t> We must be accepting of all things including bad ideas and beliefs</a:t>
            </a:r>
          </a:p>
          <a:p>
            <a:pPr lvl="1"/>
            <a:r>
              <a:rPr lang="en-US" sz="3200" b="1" dirty="0">
                <a:effectLst>
                  <a:outerShdw blurRad="38100" dist="38100" dir="2700000" algn="tl">
                    <a:srgbClr val="000000">
                      <a:alpha val="43137"/>
                    </a:srgbClr>
                  </a:outerShdw>
                </a:effectLst>
              </a:rPr>
              <a:t> Yet we also live in a culture that desperately desires community</a:t>
            </a:r>
          </a:p>
          <a:p>
            <a:pPr lvl="1"/>
            <a:r>
              <a:rPr lang="en-US" sz="3200" b="1" dirty="0">
                <a:effectLst>
                  <a:outerShdw blurRad="38100" dist="38100" dir="2700000" algn="tl">
                    <a:srgbClr val="000000">
                      <a:alpha val="43137"/>
                    </a:srgbClr>
                  </a:outerShdw>
                </a:effectLst>
              </a:rPr>
              <a:t> We see it in politics to musical preferences</a:t>
            </a:r>
          </a:p>
          <a:p>
            <a:pPr lvl="1"/>
            <a:r>
              <a:rPr lang="en-US" sz="3200" b="1" dirty="0">
                <a:effectLst>
                  <a:outerShdw blurRad="38100" dist="38100" dir="2700000" algn="tl">
                    <a:srgbClr val="000000">
                      <a:alpha val="43137"/>
                    </a:srgbClr>
                  </a:outerShdw>
                </a:effectLst>
              </a:rPr>
              <a:t> The high degree of individual has not…will not…eradicate the desperate desire to be in community</a:t>
            </a:r>
          </a:p>
          <a:p>
            <a:pPr lvl="1"/>
            <a:r>
              <a:rPr lang="en-US" sz="3200" b="1" dirty="0">
                <a:effectLst>
                  <a:outerShdw blurRad="38100" dist="38100" dir="2700000" algn="tl">
                    <a:srgbClr val="000000">
                      <a:alpha val="43137"/>
                    </a:srgbClr>
                  </a:outerShdw>
                </a:effectLst>
              </a:rPr>
              <a:t> We have had a hard time reconciling the fact that each person’s body is the temple of God…and that the fellowship is as well</a:t>
            </a:r>
          </a:p>
          <a:p>
            <a:pPr lvl="1"/>
            <a:r>
              <a:rPr lang="en-US" sz="3200" b="1" dirty="0">
                <a:effectLst>
                  <a:outerShdw blurRad="38100" dist="38100" dir="2700000" algn="tl">
                    <a:srgbClr val="000000">
                      <a:alpha val="43137"/>
                    </a:srgbClr>
                  </a:outerShdw>
                </a:effectLst>
              </a:rPr>
              <a:t> There are many who prefer the individualistic side</a:t>
            </a:r>
          </a:p>
          <a:p>
            <a:pPr lvl="1"/>
            <a:r>
              <a:rPr lang="en-US" sz="3200" b="1" dirty="0">
                <a:effectLst>
                  <a:outerShdw blurRad="38100" dist="38100" dir="2700000" algn="tl">
                    <a:srgbClr val="000000">
                      <a:alpha val="43137"/>
                    </a:srgbClr>
                  </a:outerShdw>
                </a:effectLst>
              </a:rPr>
              <a:t> They believe their relationship with God is enough</a:t>
            </a:r>
          </a:p>
          <a:p>
            <a:pPr lvl="1"/>
            <a:r>
              <a:rPr lang="en-US" sz="3200" b="1" dirty="0">
                <a:effectLst>
                  <a:outerShdw blurRad="38100" dist="38100" dir="2700000" algn="tl">
                    <a:srgbClr val="000000">
                      <a:alpha val="43137"/>
                    </a:srgbClr>
                  </a:outerShdw>
                </a:effectLst>
              </a:rPr>
              <a:t> We have often forgotten that the person who is saved should desire a strong community where they can grow in this salvation</a:t>
            </a:r>
          </a:p>
        </p:txBody>
      </p:sp>
    </p:spTree>
    <p:extLst>
      <p:ext uri="{BB962C8B-B14F-4D97-AF65-F5344CB8AC3E}">
        <p14:creationId xmlns:p14="http://schemas.microsoft.com/office/powerpoint/2010/main" val="14148575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barn(inVertical)">
                                      <p:cBhvr>
                                        <p:cTn id="52" dur="5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The holy temple of God (2)</a:t>
            </a:r>
          </a:p>
          <a:p>
            <a:pPr lvl="1"/>
            <a:r>
              <a:rPr lang="en-US" sz="3200" b="1" dirty="0">
                <a:effectLst>
                  <a:outerShdw blurRad="38100" dist="38100" dir="2700000" algn="tl">
                    <a:srgbClr val="000000">
                      <a:alpha val="43137"/>
                    </a:srgbClr>
                  </a:outerShdw>
                </a:effectLst>
              </a:rPr>
              <a:t> This is the definition of the local Church</a:t>
            </a:r>
          </a:p>
          <a:p>
            <a:pPr lvl="1"/>
            <a:r>
              <a:rPr lang="en-US" sz="3200" b="1" dirty="0">
                <a:effectLst>
                  <a:outerShdw blurRad="38100" dist="38100" dir="2700000" algn="tl">
                    <a:srgbClr val="000000">
                      <a:alpha val="43137"/>
                    </a:srgbClr>
                  </a:outerShdw>
                </a:effectLst>
              </a:rPr>
              <a:t> If I have the Spirit of God in me, and you have the Spirit of God in you, then together we have the Spirit among us</a:t>
            </a:r>
          </a:p>
          <a:p>
            <a:pPr lvl="1"/>
            <a:r>
              <a:rPr lang="en-US" sz="3200" b="1" dirty="0">
                <a:effectLst>
                  <a:outerShdw blurRad="38100" dist="38100" dir="2700000" algn="tl">
                    <a:srgbClr val="000000">
                      <a:alpha val="43137"/>
                    </a:srgbClr>
                  </a:outerShdw>
                </a:effectLst>
              </a:rPr>
              <a:t> Why are we so hesitant with the local Church?</a:t>
            </a:r>
          </a:p>
          <a:p>
            <a:pPr lvl="1"/>
            <a:r>
              <a:rPr lang="en-US" sz="3200" b="1" dirty="0">
                <a:effectLst>
                  <a:outerShdw blurRad="38100" dist="38100" dir="2700000" algn="tl">
                    <a:srgbClr val="000000">
                      <a:alpha val="43137"/>
                    </a:srgbClr>
                  </a:outerShdw>
                </a:effectLst>
              </a:rPr>
              <a:t> We think of the dangers of the papacy and priesthood</a:t>
            </a:r>
          </a:p>
          <a:p>
            <a:pPr lvl="1"/>
            <a:r>
              <a:rPr lang="en-US" sz="3200" b="1" dirty="0">
                <a:effectLst>
                  <a:outerShdw blurRad="38100" dist="38100" dir="2700000" algn="tl">
                    <a:srgbClr val="000000">
                      <a:alpha val="43137"/>
                    </a:srgbClr>
                  </a:outerShdw>
                </a:effectLst>
              </a:rPr>
              <a:t> What if in focusing so greatly on the individual in fear of such a dominating force we have failed to properly appreciate the message Paul gives today?</a:t>
            </a:r>
          </a:p>
          <a:p>
            <a:pPr lvl="1"/>
            <a:r>
              <a:rPr lang="en-US" sz="3200" b="1" dirty="0">
                <a:effectLst>
                  <a:outerShdw blurRad="38100" dist="38100" dir="2700000" algn="tl">
                    <a:srgbClr val="000000">
                      <a:alpha val="43137"/>
                    </a:srgbClr>
                  </a:outerShdw>
                </a:effectLst>
              </a:rPr>
              <a:t> What if we have pushed people right into the arms of the world?</a:t>
            </a:r>
          </a:p>
          <a:p>
            <a:pPr lvl="1"/>
            <a:r>
              <a:rPr lang="en-US" sz="3200" b="1" dirty="0">
                <a:effectLst>
                  <a:outerShdw blurRad="38100" dist="38100" dir="2700000" algn="tl">
                    <a:srgbClr val="000000">
                      <a:alpha val="43137"/>
                    </a:srgbClr>
                  </a:outerShdw>
                </a:effectLst>
              </a:rPr>
              <a:t> The world offers community as well</a:t>
            </a:r>
          </a:p>
          <a:p>
            <a:pPr lvl="1"/>
            <a:r>
              <a:rPr lang="en-US" sz="3200" b="1" dirty="0">
                <a:effectLst>
                  <a:outerShdw blurRad="38100" dist="38100" dir="2700000" algn="tl">
                    <a:srgbClr val="000000">
                      <a:alpha val="43137"/>
                    </a:srgbClr>
                  </a:outerShdw>
                </a:effectLst>
              </a:rPr>
              <a:t> It was religiously, politically, philosophically</a:t>
            </a:r>
          </a:p>
          <a:p>
            <a:pPr lvl="1"/>
            <a:r>
              <a:rPr lang="en-US" sz="3200" b="1" dirty="0">
                <a:effectLst>
                  <a:outerShdw blurRad="38100" dist="38100" dir="2700000" algn="tl">
                    <a:srgbClr val="000000">
                      <a:alpha val="43137"/>
                    </a:srgbClr>
                  </a:outerShdw>
                </a:effectLst>
              </a:rPr>
              <a:t> The world is ripe to offer community</a:t>
            </a:r>
          </a:p>
        </p:txBody>
      </p:sp>
    </p:spTree>
    <p:extLst>
      <p:ext uri="{BB962C8B-B14F-4D97-AF65-F5344CB8AC3E}">
        <p14:creationId xmlns:p14="http://schemas.microsoft.com/office/powerpoint/2010/main" val="340104029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850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The holy temple of God (3)</a:t>
            </a:r>
          </a:p>
          <a:p>
            <a:pPr lvl="1"/>
            <a:r>
              <a:rPr lang="en-US" sz="3200" b="1" dirty="0">
                <a:effectLst>
                  <a:outerShdw blurRad="38100" dist="38100" dir="2700000" algn="tl">
                    <a:srgbClr val="000000">
                      <a:alpha val="43137"/>
                    </a:srgbClr>
                  </a:outerShdw>
                </a:effectLst>
              </a:rPr>
              <a:t> In contrast to this world, however, there is another community</a:t>
            </a:r>
          </a:p>
          <a:p>
            <a:pPr lvl="1"/>
            <a:r>
              <a:rPr lang="en-US" sz="3200" b="1" dirty="0">
                <a:effectLst>
                  <a:outerShdw blurRad="38100" dist="38100" dir="2700000" algn="tl">
                    <a:srgbClr val="000000">
                      <a:alpha val="43137"/>
                    </a:srgbClr>
                  </a:outerShdw>
                </a:effectLst>
              </a:rPr>
              <a:t> A community which seeks to build what will last, seeks growth through obedience and faithfulness</a:t>
            </a:r>
          </a:p>
          <a:p>
            <a:pPr lvl="1"/>
            <a:r>
              <a:rPr lang="en-US" sz="3200" b="1" dirty="0">
                <a:effectLst>
                  <a:outerShdw blurRad="38100" dist="38100" dir="2700000" algn="tl">
                    <a:srgbClr val="000000">
                      <a:alpha val="43137"/>
                    </a:srgbClr>
                  </a:outerShdw>
                </a:effectLst>
              </a:rPr>
              <a:t> It is called a holy temple of God because God dwells within it</a:t>
            </a:r>
          </a:p>
          <a:p>
            <a:pPr lvl="1"/>
            <a:r>
              <a:rPr lang="en-US" sz="3200" b="1" dirty="0">
                <a:effectLst>
                  <a:outerShdw blurRad="38100" dist="38100" dir="2700000" algn="tl">
                    <a:srgbClr val="000000">
                      <a:alpha val="43137"/>
                    </a:srgbClr>
                  </a:outerShdw>
                </a:effectLst>
              </a:rPr>
              <a:t> Are we seeking to emulate this God who is holy?</a:t>
            </a:r>
          </a:p>
          <a:p>
            <a:pPr lvl="1"/>
            <a:r>
              <a:rPr lang="en-US" sz="3200" b="1" dirty="0">
                <a:effectLst>
                  <a:outerShdw blurRad="38100" dist="38100" dir="2700000" algn="tl">
                    <a:srgbClr val="000000">
                      <a:alpha val="43137"/>
                    </a:srgbClr>
                  </a:outerShdw>
                </a:effectLst>
              </a:rPr>
              <a:t> When others come, do they encounter God?</a:t>
            </a:r>
          </a:p>
          <a:p>
            <a:pPr lvl="1"/>
            <a:r>
              <a:rPr lang="en-US" sz="3200" b="1" dirty="0">
                <a:effectLst>
                  <a:outerShdw blurRad="38100" dist="38100" dir="2700000" algn="tl">
                    <a:srgbClr val="000000">
                      <a:alpha val="43137"/>
                    </a:srgbClr>
                  </a:outerShdw>
                </a:effectLst>
              </a:rPr>
              <a:t> We have seen the need to be responsible…</a:t>
            </a:r>
            <a:r>
              <a:rPr lang="en-US" sz="3200" b="1" i="1" u="sng" dirty="0">
                <a:effectLst>
                  <a:outerShdw blurRad="38100" dist="38100" dir="2700000" algn="tl">
                    <a:srgbClr val="000000">
                      <a:alpha val="43137"/>
                    </a:srgbClr>
                  </a:outerShdw>
                </a:effectLst>
              </a:rPr>
              <a:t>together</a:t>
            </a:r>
          </a:p>
          <a:p>
            <a:pPr lvl="1"/>
            <a:r>
              <a:rPr lang="en-US" sz="3200" b="1" dirty="0">
                <a:effectLst>
                  <a:outerShdw blurRad="38100" dist="38100" dir="2700000" algn="tl">
                    <a:srgbClr val="000000">
                      <a:alpha val="43137"/>
                    </a:srgbClr>
                  </a:outerShdw>
                </a:effectLst>
              </a:rPr>
              <a:t> To be the holy temple of God…</a:t>
            </a:r>
            <a:r>
              <a:rPr lang="en-US" sz="3200" b="1" i="1" u="sng" dirty="0">
                <a:effectLst>
                  <a:outerShdw blurRad="38100" dist="38100" dir="2700000" algn="tl">
                    <a:srgbClr val="000000">
                      <a:alpha val="43137"/>
                    </a:srgbClr>
                  </a:outerShdw>
                </a:effectLst>
              </a:rPr>
              <a:t>together</a:t>
            </a:r>
          </a:p>
          <a:p>
            <a:pPr lvl="1"/>
            <a:r>
              <a:rPr lang="en-US" sz="3200" b="1" dirty="0">
                <a:effectLst>
                  <a:outerShdw blurRad="38100" dist="38100" dir="2700000" algn="tl">
                    <a:srgbClr val="000000">
                      <a:alpha val="43137"/>
                    </a:srgbClr>
                  </a:outerShdw>
                </a:effectLst>
              </a:rPr>
              <a:t> To desire to honor God…</a:t>
            </a:r>
            <a:r>
              <a:rPr lang="en-US" sz="3200" b="1" i="1" u="sng" dirty="0">
                <a:effectLst>
                  <a:outerShdw blurRad="38100" dist="38100" dir="2700000" algn="tl">
                    <a:srgbClr val="000000">
                      <a:alpha val="43137"/>
                    </a:srgbClr>
                  </a:outerShdw>
                </a:effectLst>
              </a:rPr>
              <a:t>together</a:t>
            </a:r>
          </a:p>
          <a:p>
            <a:pPr lvl="1"/>
            <a:r>
              <a:rPr lang="en-US" sz="3200" b="1" u="sng"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It takes a community seeking God </a:t>
            </a:r>
            <a:r>
              <a:rPr lang="en-US" sz="3200" b="1" i="1" u="sng" dirty="0">
                <a:effectLst>
                  <a:outerShdw blurRad="38100" dist="38100" dir="2700000" algn="tl">
                    <a:srgbClr val="000000">
                      <a:alpha val="43137"/>
                    </a:srgbClr>
                  </a:outerShdw>
                </a:effectLst>
              </a:rPr>
              <a:t>together</a:t>
            </a:r>
            <a:r>
              <a:rPr lang="en-US" sz="3200" b="1" dirty="0">
                <a:effectLst>
                  <a:outerShdw blurRad="38100" dist="38100" dir="2700000" algn="tl">
                    <a:srgbClr val="000000">
                      <a:alpha val="43137"/>
                    </a:srgbClr>
                  </a:outerShdw>
                </a:effectLst>
              </a:rPr>
              <a:t> for this temple to be secure</a:t>
            </a:r>
            <a:endParaRPr lang="en-US" sz="3200" b="1" u="sng" dirty="0">
              <a:effectLst>
                <a:outerShdw blurRad="38100" dist="38100" dir="2700000" algn="tl">
                  <a:srgbClr val="000000">
                    <a:alpha val="43137"/>
                  </a:srgbClr>
                </a:outerShdw>
              </a:effectLst>
            </a:endParaRPr>
          </a:p>
          <a:p>
            <a:pPr lvl="1"/>
            <a:r>
              <a:rPr lang="en-US" sz="3200" b="1" dirty="0">
                <a:effectLst>
                  <a:outerShdw blurRad="38100" dist="38100" dir="2700000" algn="tl">
                    <a:srgbClr val="000000">
                      <a:alpha val="43137"/>
                    </a:srgbClr>
                  </a:outerShdw>
                </a:effectLst>
              </a:rPr>
              <a:t> It requires us to recognize who we are instead</a:t>
            </a:r>
          </a:p>
          <a:p>
            <a:pPr lvl="1"/>
            <a:r>
              <a:rPr lang="en-US" sz="3200" b="1" dirty="0">
                <a:effectLst>
                  <a:outerShdw blurRad="38100" dist="38100" dir="2700000" algn="tl">
                    <a:srgbClr val="000000">
                      <a:alpha val="43137"/>
                    </a:srgbClr>
                  </a:outerShdw>
                </a:effectLst>
              </a:rPr>
              <a:t> We are not some dark or dim lit structure</a:t>
            </a:r>
          </a:p>
          <a:p>
            <a:pPr lvl="1"/>
            <a:r>
              <a:rPr lang="en-US" sz="3200" b="1" dirty="0">
                <a:effectLst>
                  <a:outerShdw blurRad="38100" dist="38100" dir="2700000" algn="tl">
                    <a:srgbClr val="000000">
                      <a:alpha val="43137"/>
                    </a:srgbClr>
                  </a:outerShdw>
                </a:effectLst>
              </a:rPr>
              <a:t> We have this great light of the Holy Spirit within us</a:t>
            </a:r>
          </a:p>
          <a:p>
            <a:pPr lvl="1"/>
            <a:r>
              <a:rPr lang="en-US" sz="3200" b="1" dirty="0">
                <a:effectLst>
                  <a:outerShdw blurRad="38100" dist="38100" dir="2700000" algn="tl">
                    <a:srgbClr val="000000">
                      <a:alpha val="43137"/>
                    </a:srgbClr>
                  </a:outerShdw>
                </a:effectLst>
              </a:rPr>
              <a:t> What do we have to fear from each other in our struggles?</a:t>
            </a:r>
          </a:p>
          <a:p>
            <a:pPr lvl="1"/>
            <a:r>
              <a:rPr lang="en-US" sz="3200" b="1" dirty="0">
                <a:effectLst>
                  <a:outerShdw blurRad="38100" dist="38100" dir="2700000" algn="tl">
                    <a:srgbClr val="000000">
                      <a:alpha val="43137"/>
                    </a:srgbClr>
                  </a:outerShdw>
                </a:effectLst>
              </a:rPr>
              <a:t> What have to we to fear in our various gifts?</a:t>
            </a:r>
          </a:p>
          <a:p>
            <a:pPr lvl="1"/>
            <a:r>
              <a:rPr lang="en-US" sz="3200" b="1" dirty="0">
                <a:effectLst>
                  <a:outerShdw blurRad="38100" dist="38100" dir="2700000" algn="tl">
                    <a:srgbClr val="000000">
                      <a:alpha val="43137"/>
                    </a:srgbClr>
                  </a:outerShdw>
                </a:effectLst>
              </a:rPr>
              <a:t> What have we to fear from the world outside?</a:t>
            </a:r>
          </a:p>
        </p:txBody>
      </p:sp>
    </p:spTree>
    <p:extLst>
      <p:ext uri="{BB962C8B-B14F-4D97-AF65-F5344CB8AC3E}">
        <p14:creationId xmlns:p14="http://schemas.microsoft.com/office/powerpoint/2010/main" val="74467433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barn(inVertical)">
                                      <p:cBhvr>
                                        <p:cTn id="52" dur="500"/>
                                        <p:tgtEl>
                                          <p:spTgt spid="1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14">
                                            <p:txEl>
                                              <p:pRg st="12" end="12"/>
                                            </p:txEl>
                                          </p:spTgt>
                                        </p:tgtEl>
                                        <p:attrNameLst>
                                          <p:attrName>style.visibility</p:attrName>
                                        </p:attrNameLst>
                                      </p:cBhvr>
                                      <p:to>
                                        <p:strVal val="visible"/>
                                      </p:to>
                                    </p:set>
                                    <p:animEffect transition="in" filter="barn(inVertical)">
                                      <p:cBhvr>
                                        <p:cTn id="57" dur="500"/>
                                        <p:tgtEl>
                                          <p:spTgt spid="14">
                                            <p:txEl>
                                              <p:pRg st="12" end="1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14">
                                            <p:txEl>
                                              <p:pRg st="13" end="13"/>
                                            </p:txEl>
                                          </p:spTgt>
                                        </p:tgtEl>
                                        <p:attrNameLst>
                                          <p:attrName>style.visibility</p:attrName>
                                        </p:attrNameLst>
                                      </p:cBhvr>
                                      <p:to>
                                        <p:strVal val="visible"/>
                                      </p:to>
                                    </p:set>
                                    <p:animEffect transition="in" filter="barn(inVertical)">
                                      <p:cBhvr>
                                        <p:cTn id="62" dur="500"/>
                                        <p:tgtEl>
                                          <p:spTgt spid="14">
                                            <p:txEl>
                                              <p:pRg st="13" end="1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14">
                                            <p:txEl>
                                              <p:pRg st="14" end="14"/>
                                            </p:txEl>
                                          </p:spTgt>
                                        </p:tgtEl>
                                        <p:attrNameLst>
                                          <p:attrName>style.visibility</p:attrName>
                                        </p:attrNameLst>
                                      </p:cBhvr>
                                      <p:to>
                                        <p:strVal val="visible"/>
                                      </p:to>
                                    </p:set>
                                    <p:animEffect transition="in" filter="barn(inVertical)">
                                      <p:cBhvr>
                                        <p:cTn id="67" dur="500"/>
                                        <p:tgtEl>
                                          <p:spTgt spid="14">
                                            <p:txEl>
                                              <p:pRg st="14" end="1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nodeType="clickEffect">
                                  <p:stCondLst>
                                    <p:cond delay="0"/>
                                  </p:stCondLst>
                                  <p:childTnLst>
                                    <p:set>
                                      <p:cBhvr>
                                        <p:cTn id="71" dur="1" fill="hold">
                                          <p:stCondLst>
                                            <p:cond delay="0"/>
                                          </p:stCondLst>
                                        </p:cTn>
                                        <p:tgtEl>
                                          <p:spTgt spid="14">
                                            <p:txEl>
                                              <p:pRg st="15" end="15"/>
                                            </p:txEl>
                                          </p:spTgt>
                                        </p:tgtEl>
                                        <p:attrNameLst>
                                          <p:attrName>style.visibility</p:attrName>
                                        </p:attrNameLst>
                                      </p:cBhvr>
                                      <p:to>
                                        <p:strVal val="visible"/>
                                      </p:to>
                                    </p:set>
                                    <p:animEffect transition="in" filter="barn(inVertical)">
                                      <p:cBhvr>
                                        <p:cTn id="72" dur="500"/>
                                        <p:tgtEl>
                                          <p:spTgt spid="14">
                                            <p:txEl>
                                              <p:pRg st="15" end="1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nodeType="clickEffect">
                                  <p:stCondLst>
                                    <p:cond delay="0"/>
                                  </p:stCondLst>
                                  <p:childTnLst>
                                    <p:set>
                                      <p:cBhvr>
                                        <p:cTn id="76" dur="1" fill="hold">
                                          <p:stCondLst>
                                            <p:cond delay="0"/>
                                          </p:stCondLst>
                                        </p:cTn>
                                        <p:tgtEl>
                                          <p:spTgt spid="14">
                                            <p:txEl>
                                              <p:pRg st="16" end="16"/>
                                            </p:txEl>
                                          </p:spTgt>
                                        </p:tgtEl>
                                        <p:attrNameLst>
                                          <p:attrName>style.visibility</p:attrName>
                                        </p:attrNameLst>
                                      </p:cBhvr>
                                      <p:to>
                                        <p:strVal val="visible"/>
                                      </p:to>
                                    </p:set>
                                    <p:animEffect transition="in" filter="barn(inVertical)">
                                      <p:cBhvr>
                                        <p:cTn id="77" dur="500"/>
                                        <p:tgtEl>
                                          <p:spTgt spid="14">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The holy temple of God (4)</a:t>
            </a:r>
          </a:p>
          <a:p>
            <a:pPr lvl="1"/>
            <a:r>
              <a:rPr lang="en-US" sz="3200" b="1" dirty="0">
                <a:effectLst>
                  <a:outerShdw blurRad="38100" dist="38100" dir="2700000" algn="tl">
                    <a:srgbClr val="000000">
                      <a:alpha val="43137"/>
                    </a:srgbClr>
                  </a:outerShdw>
                </a:effectLst>
              </a:rPr>
              <a:t> Together we are the temple of God Almighty</a:t>
            </a:r>
          </a:p>
          <a:p>
            <a:pPr lvl="1"/>
            <a:r>
              <a:rPr lang="en-US" sz="3200" b="1" dirty="0">
                <a:effectLst>
                  <a:outerShdw blurRad="38100" dist="38100" dir="2700000" algn="tl">
                    <a:srgbClr val="000000">
                      <a:alpha val="43137"/>
                    </a:srgbClr>
                  </a:outerShdw>
                </a:effectLst>
              </a:rPr>
              <a:t> It is because God has bestowed His Spirit upon us that makes it so</a:t>
            </a:r>
          </a:p>
          <a:p>
            <a:pPr lvl="1"/>
            <a:r>
              <a:rPr lang="en-US" sz="3200" b="1" dirty="0">
                <a:effectLst>
                  <a:outerShdw blurRad="38100" dist="38100" dir="2700000" algn="tl">
                    <a:srgbClr val="000000">
                      <a:alpha val="43137"/>
                    </a:srgbClr>
                  </a:outerShdw>
                </a:effectLst>
              </a:rPr>
              <a:t> Nothing can stand against the power of God</a:t>
            </a:r>
          </a:p>
          <a:p>
            <a:pPr lvl="1"/>
            <a:r>
              <a:rPr lang="en-US" sz="3200" b="1" dirty="0">
                <a:effectLst>
                  <a:outerShdw blurRad="38100" dist="38100" dir="2700000" algn="tl">
                    <a:srgbClr val="000000">
                      <a:alpha val="43137"/>
                    </a:srgbClr>
                  </a:outerShdw>
                </a:effectLst>
              </a:rPr>
              <a:t> This love of God conquers all</a:t>
            </a:r>
          </a:p>
          <a:p>
            <a:pPr lvl="1"/>
            <a:r>
              <a:rPr lang="en-US" sz="3200" b="1" dirty="0">
                <a:effectLst>
                  <a:outerShdw blurRad="38100" dist="38100" dir="2700000" algn="tl">
                    <a:srgbClr val="000000">
                      <a:alpha val="43137"/>
                    </a:srgbClr>
                  </a:outerShdw>
                </a:effectLst>
              </a:rPr>
              <a:t> You are a temple, the Spirit is in you</a:t>
            </a:r>
          </a:p>
          <a:p>
            <a:pPr lvl="1"/>
            <a:r>
              <a:rPr lang="en-US" sz="3200" b="1" dirty="0">
                <a:effectLst>
                  <a:outerShdw blurRad="38100" dist="38100" dir="2700000" algn="tl">
                    <a:srgbClr val="000000">
                      <a:alpha val="43137"/>
                    </a:srgbClr>
                  </a:outerShdw>
                </a:effectLst>
              </a:rPr>
              <a:t> We remember that we together form the temple of God</a:t>
            </a:r>
          </a:p>
          <a:p>
            <a:pPr lvl="1"/>
            <a:r>
              <a:rPr lang="en-US" sz="3200" b="1" dirty="0">
                <a:effectLst>
                  <a:outerShdw blurRad="38100" dist="38100" dir="2700000" algn="tl">
                    <a:srgbClr val="000000">
                      <a:alpha val="43137"/>
                    </a:srgbClr>
                  </a:outerShdw>
                </a:effectLst>
              </a:rPr>
              <a:t> It means God has brought us together not for some unforeseen purpose</a:t>
            </a:r>
          </a:p>
          <a:p>
            <a:pPr lvl="1"/>
            <a:r>
              <a:rPr lang="en-US" sz="3200" b="1" dirty="0">
                <a:effectLst>
                  <a:outerShdw blurRad="38100" dist="38100" dir="2700000" algn="tl">
                    <a:srgbClr val="000000">
                      <a:alpha val="43137"/>
                    </a:srgbClr>
                  </a:outerShdw>
                </a:effectLst>
              </a:rPr>
              <a:t> What a joy we have in knowing that our great God is here with us even now!</a:t>
            </a:r>
          </a:p>
          <a:p>
            <a:pPr lvl="1"/>
            <a:r>
              <a:rPr lang="en-US" sz="3200" b="1" dirty="0">
                <a:effectLst>
                  <a:outerShdw blurRad="38100" dist="38100" dir="2700000" algn="tl">
                    <a:srgbClr val="000000">
                      <a:alpha val="43137"/>
                    </a:srgbClr>
                  </a:outerShdw>
                </a:effectLst>
              </a:rPr>
              <a:t> We are called to be part of this holy assembly</a:t>
            </a:r>
          </a:p>
          <a:p>
            <a:pPr lvl="1"/>
            <a:r>
              <a:rPr lang="en-US" sz="3200" b="1" dirty="0">
                <a:effectLst>
                  <a:outerShdw blurRad="38100" dist="38100" dir="2700000" algn="tl">
                    <a:srgbClr val="000000">
                      <a:alpha val="43137"/>
                    </a:srgbClr>
                  </a:outerShdw>
                </a:effectLst>
              </a:rPr>
              <a:t> Knowing we are the holy temple of God</a:t>
            </a:r>
          </a:p>
        </p:txBody>
      </p:sp>
    </p:spTree>
    <p:extLst>
      <p:ext uri="{BB962C8B-B14F-4D97-AF65-F5344CB8AC3E}">
        <p14:creationId xmlns:p14="http://schemas.microsoft.com/office/powerpoint/2010/main" val="340007246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barn(inVertical)">
                                      <p:cBhvr>
                                        <p:cTn id="52" dur="5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 y="893"/>
            <a:ext cx="12188825" cy="1066522"/>
          </a:xfrm>
        </p:spPr>
        <p:txBody>
          <a:bodyPr>
            <a:normAutofit/>
          </a:bodyPr>
          <a:lstStyle/>
          <a:p>
            <a:pPr algn="ctr"/>
            <a:r>
              <a:rPr lang="en-US" sz="4799" b="1" dirty="0">
                <a:effectLst>
                  <a:outerShdw blurRad="38100" dist="38100" dir="2700000" algn="tl">
                    <a:srgbClr val="000000">
                      <a:alpha val="43137"/>
                    </a:srgbClr>
                  </a:outerShdw>
                </a:effectLst>
              </a:rPr>
              <a:t>Application Points</a:t>
            </a:r>
            <a:endParaRPr sz="4799"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1" y="1241542"/>
            <a:ext cx="12188825" cy="5615565"/>
          </a:xfrm>
        </p:spPr>
        <p:txBody>
          <a:bodyPr>
            <a:normAutofit fontScale="47500" lnSpcReduction="20000"/>
          </a:bodyPr>
          <a:lstStyle/>
          <a:p>
            <a:r>
              <a:rPr lang="en-US" sz="11197" b="1" dirty="0">
                <a:effectLst>
                  <a:outerShdw blurRad="38100" dist="38100" dir="2700000" algn="tl">
                    <a:srgbClr val="000000">
                      <a:alpha val="43137"/>
                    </a:srgbClr>
                  </a:outerShdw>
                </a:effectLst>
              </a:rPr>
              <a:t>The Gospel of Christ</a:t>
            </a:r>
          </a:p>
          <a:p>
            <a:pPr lvl="1"/>
            <a:r>
              <a:rPr lang="en-US" sz="10797" b="1" dirty="0">
                <a:effectLst>
                  <a:outerShdw blurRad="38100" dist="38100" dir="2700000" algn="tl">
                    <a:srgbClr val="000000">
                      <a:alpha val="43137"/>
                    </a:srgbClr>
                  </a:outerShdw>
                </a:effectLst>
              </a:rPr>
              <a:t>Origins</a:t>
            </a:r>
          </a:p>
          <a:p>
            <a:pPr lvl="2"/>
            <a:r>
              <a:rPr lang="en-US" sz="10597" b="1" dirty="0">
                <a:effectLst>
                  <a:outerShdw blurRad="38100" dist="38100" dir="2700000" algn="tl">
                    <a:srgbClr val="000000">
                      <a:alpha val="43137"/>
                    </a:srgbClr>
                  </a:outerShdw>
                </a:effectLst>
              </a:rPr>
              <a:t>Where we began</a:t>
            </a:r>
          </a:p>
          <a:p>
            <a:pPr lvl="1"/>
            <a:r>
              <a:rPr lang="en-US" sz="10797" b="1" i="1" u="sng" dirty="0">
                <a:effectLst>
                  <a:outerShdw blurRad="38100" dist="38100" dir="2700000" algn="tl">
                    <a:srgbClr val="000000">
                      <a:alpha val="43137"/>
                    </a:srgbClr>
                  </a:outerShdw>
                </a:effectLst>
              </a:rPr>
              <a:t>Fall</a:t>
            </a:r>
          </a:p>
          <a:p>
            <a:pPr lvl="2"/>
            <a:r>
              <a:rPr lang="en-US" sz="10597" b="1" dirty="0">
                <a:effectLst>
                  <a:outerShdw blurRad="38100" dist="38100" dir="2700000" algn="tl">
                    <a:srgbClr val="000000">
                      <a:alpha val="43137"/>
                    </a:srgbClr>
                  </a:outerShdw>
                </a:effectLst>
              </a:rPr>
              <a:t>What went wrong</a:t>
            </a:r>
          </a:p>
          <a:p>
            <a:pPr lvl="1"/>
            <a:r>
              <a:rPr lang="en-US" sz="10797" b="1" i="1" u="sng" dirty="0">
                <a:effectLst>
                  <a:outerShdw blurRad="38100" dist="38100" dir="2700000" algn="tl">
                    <a:srgbClr val="000000">
                      <a:alpha val="43137"/>
                    </a:srgbClr>
                  </a:outerShdw>
                </a:effectLst>
              </a:rPr>
              <a:t>Redemption</a:t>
            </a:r>
          </a:p>
          <a:p>
            <a:pPr lvl="2"/>
            <a:r>
              <a:rPr lang="en-US" sz="10597" b="1" dirty="0">
                <a:effectLst>
                  <a:outerShdw blurRad="38100" dist="38100" dir="2700000" algn="tl">
                    <a:srgbClr val="000000">
                      <a:alpha val="43137"/>
                    </a:srgbClr>
                  </a:outerShdw>
                </a:effectLst>
              </a:rPr>
              <a:t>How it is fixed</a:t>
            </a:r>
          </a:p>
          <a:p>
            <a:pPr lvl="1"/>
            <a:r>
              <a:rPr lang="en-US" sz="10797" b="1" i="1" u="sng" dirty="0">
                <a:effectLst>
                  <a:outerShdw blurRad="38100" dist="38100" dir="2700000" algn="tl">
                    <a:srgbClr val="000000">
                      <a:alpha val="43137"/>
                    </a:srgbClr>
                  </a:outerShdw>
                </a:effectLst>
              </a:rPr>
              <a:t>Glorification</a:t>
            </a:r>
          </a:p>
          <a:p>
            <a:pPr lvl="2"/>
            <a:r>
              <a:rPr lang="en-US" sz="10597" b="1" dirty="0">
                <a:effectLst>
                  <a:outerShdw blurRad="38100" dist="38100" dir="2700000" algn="tl">
                    <a:srgbClr val="000000">
                      <a:alpha val="43137"/>
                    </a:srgbClr>
                  </a:outerShdw>
                </a:effectLst>
              </a:rPr>
              <a:t>Where it at leads</a:t>
            </a:r>
            <a:endParaRPr lang="en-US" sz="2599"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p:cTn id="12"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14">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 calcmode="lin" valueType="num">
                                      <p:cBhvr>
                                        <p:cTn id="17"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14">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 calcmode="lin" valueType="num">
                                      <p:cBhvr>
                                        <p:cTn id="22"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14">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 calcmode="lin" valueType="num">
                                      <p:cBhvr>
                                        <p:cTn id="27" dur="5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14">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14">
                                            <p:txEl>
                                              <p:pRg st="4" end="4"/>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 calcmode="lin" valueType="num">
                                      <p:cBhvr>
                                        <p:cTn id="32" dur="500" fill="hold"/>
                                        <p:tgtEl>
                                          <p:spTgt spid="14">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14">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14">
                                            <p:txEl>
                                              <p:pRg st="5" end="5"/>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 calcmode="lin" valueType="num">
                                      <p:cBhvr>
                                        <p:cTn id="37" dur="500" fill="hold"/>
                                        <p:tgtEl>
                                          <p:spTgt spid="14">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14">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14">
                                            <p:txEl>
                                              <p:pRg st="6" end="6"/>
                                            </p:txEl>
                                          </p:spTgt>
                                        </p:tgtEl>
                                      </p:cBhvr>
                                    </p:animEffect>
                                  </p:childTnLst>
                                </p:cTn>
                              </p:par>
                              <p:par>
                                <p:cTn id="40" presetID="53" presetClass="entr" presetSubtype="16" fill="hold" nodeType="with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 calcmode="lin" valueType="num">
                                      <p:cBhvr>
                                        <p:cTn id="42" dur="500" fill="hold"/>
                                        <p:tgtEl>
                                          <p:spTgt spid="14">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14">
                                            <p:txEl>
                                              <p:pRg st="7" end="7"/>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 calcmode="lin" valueType="num">
                                      <p:cBhvr>
                                        <p:cTn id="47" dur="500" fill="hold"/>
                                        <p:tgtEl>
                                          <p:spTgt spid="14">
                                            <p:txEl>
                                              <p:pRg st="8" end="8"/>
                                            </p:txEl>
                                          </p:spTgt>
                                        </p:tgtEl>
                                        <p:attrNameLst>
                                          <p:attrName>ppt_w</p:attrName>
                                        </p:attrNameLst>
                                      </p:cBhvr>
                                      <p:tavLst>
                                        <p:tav tm="0">
                                          <p:val>
                                            <p:fltVal val="0"/>
                                          </p:val>
                                        </p:tav>
                                        <p:tav tm="100000">
                                          <p:val>
                                            <p:strVal val="#ppt_w"/>
                                          </p:val>
                                        </p:tav>
                                      </p:tavLst>
                                    </p:anim>
                                    <p:anim calcmode="lin" valueType="num">
                                      <p:cBhvr>
                                        <p:cTn id="48" dur="500" fill="hold"/>
                                        <p:tgtEl>
                                          <p:spTgt spid="14">
                                            <p:txEl>
                                              <p:pRg st="8" end="8"/>
                                            </p:txEl>
                                          </p:spTgt>
                                        </p:tgtEl>
                                        <p:attrNameLst>
                                          <p:attrName>ppt_h</p:attrName>
                                        </p:attrNameLst>
                                      </p:cBhvr>
                                      <p:tavLst>
                                        <p:tav tm="0">
                                          <p:val>
                                            <p:fltVal val="0"/>
                                          </p:val>
                                        </p:tav>
                                        <p:tav tm="100000">
                                          <p:val>
                                            <p:strVal val="#ppt_h"/>
                                          </p:val>
                                        </p:tav>
                                      </p:tavLst>
                                    </p:anim>
                                    <p:animEffect transition="in" filter="fade">
                                      <p:cBhvr>
                                        <p:cTn id="49"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3.xml><?xml version="1.0" encoding="utf-8"?>
<ds:datastoreItem xmlns:ds="http://schemas.openxmlformats.org/officeDocument/2006/customXml" ds:itemID="{0F249165-F638-412C-8E0A-DFB7045CA2E0}">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Serenity nature presentation (widescreen)</Template>
  <TotalTime>5390</TotalTime>
  <Words>794</Words>
  <Application>Microsoft Office PowerPoint</Application>
  <PresentationFormat>Custom</PresentationFormat>
  <Paragraphs>84</Paragraphs>
  <Slides>14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Euphemia</vt:lpstr>
      <vt:lpstr>Serenity 16x9</vt:lpstr>
      <vt:lpstr>I Corinthians 3:16-17</vt:lpstr>
      <vt:lpstr>The Wide World</vt:lpstr>
      <vt:lpstr>Corinth</vt:lpstr>
      <vt:lpstr>PowerPoint Presentation</vt:lpstr>
      <vt:lpstr>Corinth</vt:lpstr>
      <vt:lpstr>Corinth</vt:lpstr>
      <vt:lpstr>Corinth</vt:lpstr>
      <vt:lpstr>PowerPoint Presentation</vt:lpstr>
      <vt:lpstr>PowerPoint Presentation</vt:lpstr>
      <vt:lpstr>PowerPoint Presentation</vt:lpstr>
      <vt:lpstr>PowerPoint Presentation</vt:lpstr>
      <vt:lpstr>PowerPoint Presentation</vt:lpstr>
      <vt:lpstr>PowerPoint Presentation</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Colossians 1:1-2</dc:title>
  <dc:creator>Sean Grossman</dc:creator>
  <cp:lastModifiedBy>Sean Grossman</cp:lastModifiedBy>
  <cp:revision>86</cp:revision>
  <dcterms:created xsi:type="dcterms:W3CDTF">2017-08-10T21:04:20Z</dcterms:created>
  <dcterms:modified xsi:type="dcterms:W3CDTF">2022-08-19T19:57:15Z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