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7" r:id="rId2"/>
    <p:sldId id="446" r:id="rId3"/>
    <p:sldId id="441" r:id="rId4"/>
    <p:sldId id="263" r:id="rId5"/>
    <p:sldId id="462" r:id="rId6"/>
    <p:sldId id="463" r:id="rId7"/>
    <p:sldId id="464" r:id="rId8"/>
    <p:sldId id="465" r:id="rId9"/>
    <p:sldId id="466" r:id="rId10"/>
    <p:sldId id="468" r:id="rId11"/>
    <p:sldId id="475" r:id="rId12"/>
    <p:sldId id="258" r:id="rId13"/>
    <p:sldId id="265" r:id="rId14"/>
    <p:sldId id="476" r:id="rId15"/>
    <p:sldId id="478" r:id="rId16"/>
    <p:sldId id="479" r:id="rId17"/>
    <p:sldId id="480"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0" autoAdjust="0"/>
    <p:restoredTop sz="94660"/>
  </p:normalViewPr>
  <p:slideViewPr>
    <p:cSldViewPr snapToGrid="0">
      <p:cViewPr>
        <p:scale>
          <a:sx n="64" d="100"/>
          <a:sy n="64" d="100"/>
        </p:scale>
        <p:origin x="3492" y="2262"/>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5/27/2022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5/27/2022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5/27/2022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5/27/2022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5/27/2022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5/27/2022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5/27/2022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400" b="1" dirty="0">
                <a:effectLst>
                  <a:outerShdw blurRad="38100" dist="38100" dir="2700000" algn="tl">
                    <a:srgbClr val="000000">
                      <a:alpha val="43137"/>
                    </a:srgbClr>
                  </a:outerShdw>
                </a:effectLst>
              </a:rPr>
              <a:t>I Corinthians 1:10-17</a:t>
            </a:r>
          </a:p>
        </p:txBody>
      </p:sp>
      <p:sp>
        <p:nvSpPr>
          <p:cNvPr id="3" name="Subtitle 2"/>
          <p:cNvSpPr>
            <a:spLocks noGrp="1"/>
          </p:cNvSpPr>
          <p:nvPr>
            <p:ph type="subTitle" idx="1"/>
          </p:nvPr>
        </p:nvSpPr>
        <p:spPr/>
        <p:txBody>
          <a:bodyPr>
            <a:normAutofit fontScale="92500"/>
          </a:bodyPr>
          <a:lstStyle/>
          <a:p>
            <a:r>
              <a:rPr lang="en-US" sz="4400" b="1" dirty="0">
                <a:effectLst>
                  <a:outerShdw blurRad="38100" dist="38100" dir="2700000" algn="tl">
                    <a:srgbClr val="000000">
                      <a:alpha val="43137"/>
                    </a:srgbClr>
                  </a:outerShdw>
                </a:effectLst>
              </a:rPr>
              <a:t>Schism of a Lesser Kind</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The Wide World</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890" y="778212"/>
            <a:ext cx="8760219" cy="6079787"/>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977" y="778212"/>
            <a:ext cx="9092045" cy="6079787"/>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77500" lnSpcReduction="20000"/>
          </a:bodyPr>
          <a:lstStyle/>
          <a:p>
            <a:pPr algn="ctr"/>
            <a:r>
              <a:rPr lang="en-US" sz="4000" b="1" dirty="0">
                <a:effectLst>
                  <a:outerShdw blurRad="38100" dist="38100" dir="2700000" algn="tl">
                    <a:srgbClr val="000000">
                      <a:alpha val="43137"/>
                    </a:srgbClr>
                  </a:outerShdw>
                </a:effectLst>
              </a:rPr>
              <a:t>10 I appeal to you, brothers, by the name of our Lord Jesus Christ, that all of you agree, and that there be no divisions among you, but that you be united in the same mind and the same judgment. 11 For it has been reported to me by Chloe’s people that there is quarreling among you, my brothers. 12 What I mean is that each one of you says, “I follow Paul,” or “I follow Apollos,” or “I follow Cephas,” or “I follow Christ.” 13 Is Christ divided? Was Paul crucified for you? Or were you baptized in the name of Paul? 14 I thank God that I baptized none of you except Crispus and Gaius, 15 so that no one may say that you were baptized in my name. 16 (I did baptize also the household of Stephanas. Beyond that, I do not know whether I baptized anyone else.) 17 For Christ did not send me to baptize but to preach the gospel, and not with words of eloquent wisdom, lest the cross of Christ be emptied of its power.</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(I Corinthians 1:10-17,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85000" lnSpcReduction="10000"/>
          </a:bodyPr>
          <a:lstStyle/>
          <a:p>
            <a:pPr algn="ctr"/>
            <a:r>
              <a:rPr lang="en-US" sz="7200" b="1" dirty="0">
                <a:effectLst>
                  <a:outerShdw blurRad="38100" dist="38100" dir="2700000" algn="tl">
                    <a:srgbClr val="000000">
                      <a:alpha val="43137"/>
                    </a:srgbClr>
                  </a:outerShdw>
                </a:effectLst>
              </a:rPr>
              <a:t>I appeal to you, brothers, by the name of our Lord Jesus Christ, that all of you agree, and that there be no divisions among you, but that you be united in the same mind and the same judgment. </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1:10, ESV)</a:t>
            </a:r>
          </a:p>
        </p:txBody>
      </p:sp>
    </p:spTree>
    <p:extLst>
      <p:ext uri="{BB962C8B-B14F-4D97-AF65-F5344CB8AC3E}">
        <p14:creationId xmlns:p14="http://schemas.microsoft.com/office/powerpoint/2010/main" val="2895561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7200" b="1" dirty="0">
                <a:effectLst>
                  <a:outerShdw blurRad="38100" dist="38100" dir="2700000" algn="tl">
                    <a:srgbClr val="000000">
                      <a:alpha val="43137"/>
                    </a:srgbClr>
                  </a:outerShdw>
                </a:effectLst>
              </a:rPr>
              <a:t>For it has been reported to me by Chloe’s people that there is quarreling among you, my brothers. </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1:11, ESV)</a:t>
            </a:r>
          </a:p>
        </p:txBody>
      </p:sp>
    </p:spTree>
    <p:extLst>
      <p:ext uri="{BB962C8B-B14F-4D97-AF65-F5344CB8AC3E}">
        <p14:creationId xmlns:p14="http://schemas.microsoft.com/office/powerpoint/2010/main" val="3457478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a:bodyPr>
          <a:lstStyle/>
          <a:p>
            <a:pPr algn="ctr"/>
            <a:r>
              <a:rPr lang="en-US" sz="7200" b="1" dirty="0">
                <a:effectLst>
                  <a:outerShdw blurRad="38100" dist="38100" dir="2700000" algn="tl">
                    <a:srgbClr val="000000">
                      <a:alpha val="43137"/>
                    </a:srgbClr>
                  </a:outerShdw>
                </a:effectLst>
              </a:rPr>
              <a:t>What I mean is that each one of you says, “I follow Paul,” or “I follow Apollos,” or “I follow Cephas,” or “I follow Christ.” </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1:12, ESV)</a:t>
            </a:r>
          </a:p>
        </p:txBody>
      </p:sp>
    </p:spTree>
    <p:extLst>
      <p:ext uri="{BB962C8B-B14F-4D97-AF65-F5344CB8AC3E}">
        <p14:creationId xmlns:p14="http://schemas.microsoft.com/office/powerpoint/2010/main" val="1792289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7200" b="1" dirty="0">
                <a:effectLst>
                  <a:outerShdw blurRad="38100" dist="38100" dir="2700000" algn="tl">
                    <a:srgbClr val="000000">
                      <a:alpha val="43137"/>
                    </a:srgbClr>
                  </a:outerShdw>
                </a:effectLst>
              </a:rPr>
              <a:t>Is Christ divided? Was Paul crucified for you? Or were you baptized in the name of Paul?</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1:13, ESV)</a:t>
            </a:r>
          </a:p>
        </p:txBody>
      </p:sp>
    </p:spTree>
    <p:extLst>
      <p:ext uri="{BB962C8B-B14F-4D97-AF65-F5344CB8AC3E}">
        <p14:creationId xmlns:p14="http://schemas.microsoft.com/office/powerpoint/2010/main" val="3994529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6000" b="1" dirty="0">
                <a:effectLst>
                  <a:outerShdw blurRad="38100" dist="38100" dir="2700000" algn="tl">
                    <a:srgbClr val="000000">
                      <a:alpha val="43137"/>
                    </a:srgbClr>
                  </a:outerShdw>
                </a:effectLst>
              </a:rPr>
              <a:t>I thank God that I baptized none of you except Crispus and Gaius, so that no one may say that you were baptized in my name. </a:t>
            </a:r>
            <a:br>
              <a:rPr lang="en-US" sz="6000" b="1" dirty="0">
                <a:effectLst>
                  <a:outerShdw blurRad="38100" dist="38100" dir="2700000" algn="tl">
                    <a:srgbClr val="000000">
                      <a:alpha val="43137"/>
                    </a:srgbClr>
                  </a:outerShdw>
                </a:effectLst>
              </a:rPr>
            </a:br>
            <a:r>
              <a:rPr lang="en-US" sz="6000" b="1" dirty="0">
                <a:effectLst>
                  <a:outerShdw blurRad="38100" dist="38100" dir="2700000" algn="tl">
                    <a:srgbClr val="000000">
                      <a:alpha val="43137"/>
                    </a:srgbClr>
                  </a:outerShdw>
                </a:effectLst>
              </a:rPr>
              <a:t>(I Corinthians 1:14-15, ESV)</a:t>
            </a:r>
          </a:p>
        </p:txBody>
      </p:sp>
    </p:spTree>
    <p:extLst>
      <p:ext uri="{BB962C8B-B14F-4D97-AF65-F5344CB8AC3E}">
        <p14:creationId xmlns:p14="http://schemas.microsoft.com/office/powerpoint/2010/main" val="3504766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7200" b="1" dirty="0">
                <a:effectLst>
                  <a:outerShdw blurRad="38100" dist="38100" dir="2700000" algn="tl">
                    <a:srgbClr val="000000">
                      <a:alpha val="43137"/>
                    </a:srgbClr>
                  </a:outerShdw>
                </a:effectLst>
              </a:rPr>
              <a:t>(I did baptize also the household of Stephanas. Beyond that, I do not know whether I baptized anyone else.)</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1:16, ESV)</a:t>
            </a:r>
          </a:p>
        </p:txBody>
      </p:sp>
    </p:spTree>
    <p:extLst>
      <p:ext uri="{BB962C8B-B14F-4D97-AF65-F5344CB8AC3E}">
        <p14:creationId xmlns:p14="http://schemas.microsoft.com/office/powerpoint/2010/main" val="1510143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lnSpcReduction="10000"/>
          </a:bodyPr>
          <a:lstStyle/>
          <a:p>
            <a:pPr algn="ctr"/>
            <a:r>
              <a:rPr lang="en-US" sz="7200" b="1" dirty="0">
                <a:effectLst>
                  <a:outerShdw blurRad="38100" dist="38100" dir="2700000" algn="tl">
                    <a:srgbClr val="000000">
                      <a:alpha val="43137"/>
                    </a:srgbClr>
                  </a:outerShdw>
                </a:effectLst>
              </a:rPr>
              <a:t>For Christ did not send me to baptize but to preach the gospel, and not with words of eloquent wisdom, lest the cross of Christ be emptied of its power.</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1:17, ESV)</a:t>
            </a:r>
          </a:p>
        </p:txBody>
      </p:sp>
    </p:spTree>
    <p:extLst>
      <p:ext uri="{BB962C8B-B14F-4D97-AF65-F5344CB8AC3E}">
        <p14:creationId xmlns:p14="http://schemas.microsoft.com/office/powerpoint/2010/main" val="22515329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fontScale="77500" lnSpcReduction="20000"/>
          </a:bodyPr>
          <a:lstStyle/>
          <a:p>
            <a:r>
              <a:rPr lang="en-US" sz="6600" b="1" dirty="0">
                <a:effectLst>
                  <a:outerShdw blurRad="38100" dist="38100" dir="2700000" algn="tl">
                    <a:srgbClr val="000000">
                      <a:alpha val="43137"/>
                    </a:srgbClr>
                  </a:outerShdw>
                </a:effectLst>
              </a:rPr>
              <a:t>These verses describe the schism occurring in the Corinthian Church</a:t>
            </a:r>
          </a:p>
          <a:p>
            <a:r>
              <a:rPr lang="en-US" sz="6600" b="1" dirty="0">
                <a:effectLst>
                  <a:outerShdw blurRad="38100" dist="38100" dir="2700000" algn="tl">
                    <a:srgbClr val="000000">
                      <a:alpha val="43137"/>
                    </a:srgbClr>
                  </a:outerShdw>
                </a:effectLst>
              </a:rPr>
              <a:t>It seems to be focused on leadership</a:t>
            </a:r>
          </a:p>
          <a:p>
            <a:r>
              <a:rPr lang="en-US" sz="6600" b="1" dirty="0">
                <a:effectLst>
                  <a:outerShdw blurRad="38100" dist="38100" dir="2700000" algn="tl">
                    <a:srgbClr val="000000">
                      <a:alpha val="43137"/>
                    </a:srgbClr>
                  </a:outerShdw>
                </a:effectLst>
              </a:rPr>
              <a:t>Paul reminds them that this is nonsensical since all are bound to Christ</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300" b="1" dirty="0">
                <a:effectLst>
                  <a:outerShdw blurRad="38100" dist="38100" dir="2700000" algn="tl">
                    <a:srgbClr val="000000">
                      <a:alpha val="43137"/>
                    </a:srgbClr>
                  </a:outerShdw>
                </a:effectLst>
              </a:rPr>
              <a:t>Schism of a Lesser Kind</a:t>
            </a:r>
          </a:p>
          <a:p>
            <a:pPr lvl="1"/>
            <a:r>
              <a:rPr lang="en-US" sz="3300" b="1" dirty="0">
                <a:effectLst>
                  <a:outerShdw blurRad="38100" dist="38100" dir="2700000" algn="tl">
                    <a:srgbClr val="000000">
                      <a:alpha val="43137"/>
                    </a:srgbClr>
                  </a:outerShdw>
                </a:effectLst>
              </a:rPr>
              <a:t>Schisms have happened throughout Church history</a:t>
            </a:r>
          </a:p>
          <a:p>
            <a:pPr lvl="1"/>
            <a:r>
              <a:rPr lang="en-US" sz="3300" b="1" dirty="0">
                <a:effectLst>
                  <a:outerShdw blurRad="38100" dist="38100" dir="2700000" algn="tl">
                    <a:srgbClr val="000000">
                      <a:alpha val="43137"/>
                    </a:srgbClr>
                  </a:outerShdw>
                </a:effectLst>
              </a:rPr>
              <a:t>We hope and pray that the schisms which have occurred would one day be mended through Christ</a:t>
            </a:r>
          </a:p>
          <a:p>
            <a:pPr lvl="1"/>
            <a:r>
              <a:rPr lang="en-US" sz="3300" b="1" dirty="0">
                <a:effectLst>
                  <a:outerShdw blurRad="38100" dist="38100" dir="2700000" algn="tl">
                    <a:srgbClr val="000000">
                      <a:alpha val="43137"/>
                    </a:srgbClr>
                  </a:outerShdw>
                </a:effectLst>
              </a:rPr>
              <a:t>We want to be cautious not to assume that the schism is based on theological differences</a:t>
            </a:r>
          </a:p>
          <a:p>
            <a:pPr lvl="1"/>
            <a:r>
              <a:rPr lang="en-US" sz="3300" b="1" dirty="0">
                <a:effectLst>
                  <a:outerShdw blurRad="38100" dist="38100" dir="2700000" algn="tl">
                    <a:srgbClr val="000000">
                      <a:alpha val="43137"/>
                    </a:srgbClr>
                  </a:outerShdw>
                </a:effectLst>
              </a:rPr>
              <a:t>There are many who say…our denominations are an example of the schism here</a:t>
            </a:r>
          </a:p>
          <a:p>
            <a:pPr lvl="1"/>
            <a:r>
              <a:rPr lang="en-US" sz="3300" b="1" dirty="0">
                <a:effectLst>
                  <a:outerShdw blurRad="38100" dist="38100" dir="2700000" algn="tl">
                    <a:srgbClr val="000000">
                      <a:alpha val="43137"/>
                    </a:srgbClr>
                  </a:outerShdw>
                </a:effectLst>
              </a:rPr>
              <a:t>There is no evidence that there was some teaching that was causing the divisions to occur</a:t>
            </a:r>
          </a:p>
          <a:p>
            <a:pPr lvl="1"/>
            <a:r>
              <a:rPr lang="en-US" sz="3300" b="1" dirty="0">
                <a:effectLst>
                  <a:outerShdw blurRad="38100" dist="38100" dir="2700000" algn="tl">
                    <a:srgbClr val="000000">
                      <a:alpha val="43137"/>
                    </a:srgbClr>
                  </a:outerShdw>
                </a:effectLst>
              </a:rPr>
              <a:t>We know they agreed in doctrine</a:t>
            </a:r>
          </a:p>
          <a:p>
            <a:pPr lvl="1"/>
            <a:r>
              <a:rPr lang="en-US" sz="3300" b="1" dirty="0">
                <a:effectLst>
                  <a:outerShdw blurRad="38100" dist="38100" dir="2700000" algn="tl">
                    <a:srgbClr val="000000">
                      <a:alpha val="43137"/>
                    </a:srgbClr>
                  </a:outerShdw>
                </a:effectLst>
              </a:rPr>
              <a:t>They all knew the truth</a:t>
            </a:r>
          </a:p>
          <a:p>
            <a:pPr lvl="1"/>
            <a:r>
              <a:rPr lang="en-US" sz="3300" b="1" dirty="0">
                <a:effectLst>
                  <a:outerShdw blurRad="38100" dist="38100" dir="2700000" algn="tl">
                    <a:srgbClr val="000000">
                      <a:alpha val="43137"/>
                    </a:srgbClr>
                  </a:outerShdw>
                </a:effectLst>
              </a:rPr>
              <a:t>We can rule out theology is the issue</a:t>
            </a:r>
          </a:p>
          <a:p>
            <a:pPr lvl="1"/>
            <a:r>
              <a:rPr lang="en-US" sz="3300" b="1" dirty="0">
                <a:effectLst>
                  <a:outerShdw blurRad="38100" dist="38100" dir="2700000" algn="tl">
                    <a:srgbClr val="000000">
                      <a:alpha val="43137"/>
                    </a:srgbClr>
                  </a:outerShdw>
                </a:effectLst>
              </a:rPr>
              <a:t>Instead the issue seems to be a focus on persona</a:t>
            </a: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530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Schism of a Lesser Kind (2)</a:t>
            </a:r>
          </a:p>
          <a:p>
            <a:pPr lvl="1"/>
            <a:r>
              <a:rPr lang="en-US" sz="2800" b="1" dirty="0">
                <a:effectLst>
                  <a:outerShdw blurRad="38100" dist="38100" dir="2700000" algn="tl">
                    <a:srgbClr val="000000">
                      <a:alpha val="43137"/>
                    </a:srgbClr>
                  </a:outerShdw>
                </a:effectLst>
              </a:rPr>
              <a:t>In Corinth we know they held a high view when it comes to rhetoric and personal prominence</a:t>
            </a:r>
          </a:p>
          <a:p>
            <a:pPr lvl="1"/>
            <a:r>
              <a:rPr lang="en-US" sz="2800" b="1" dirty="0">
                <a:effectLst>
                  <a:outerShdw blurRad="38100" dist="38100" dir="2700000" algn="tl">
                    <a:srgbClr val="000000">
                      <a:alpha val="43137"/>
                    </a:srgbClr>
                  </a:outerShdw>
                </a:effectLst>
              </a:rPr>
              <a:t>The sway of the crowd was more important than the truth</a:t>
            </a:r>
          </a:p>
          <a:p>
            <a:pPr lvl="1"/>
            <a:r>
              <a:rPr lang="en-US" sz="2800" b="1" dirty="0">
                <a:effectLst>
                  <a:outerShdw blurRad="38100" dist="38100" dir="2700000" algn="tl">
                    <a:srgbClr val="000000">
                      <a:alpha val="43137"/>
                    </a:srgbClr>
                  </a:outerShdw>
                </a:effectLst>
              </a:rPr>
              <a:t>They are finding leaders who appeal to them…identifying with the leader</a:t>
            </a:r>
          </a:p>
          <a:p>
            <a:pPr lvl="1"/>
            <a:r>
              <a:rPr lang="en-US" sz="2800" b="1" dirty="0">
                <a:effectLst>
                  <a:outerShdw blurRad="38100" dist="38100" dir="2700000" algn="tl">
                    <a:srgbClr val="000000">
                      <a:alpha val="43137"/>
                    </a:srgbClr>
                  </a:outerShdw>
                </a:effectLst>
              </a:rPr>
              <a:t>This is seen when Paul describes baptism</a:t>
            </a:r>
          </a:p>
          <a:p>
            <a:pPr lvl="1"/>
            <a:r>
              <a:rPr lang="en-US" sz="2800" b="1" dirty="0">
                <a:effectLst>
                  <a:outerShdw blurRad="38100" dist="38100" dir="2700000" algn="tl">
                    <a:srgbClr val="000000">
                      <a:alpha val="43137"/>
                    </a:srgbClr>
                  </a:outerShdw>
                </a:effectLst>
              </a:rPr>
              <a:t>An individual who has a special affinity for Paul above any other teacher</a:t>
            </a:r>
          </a:p>
          <a:p>
            <a:pPr lvl="1"/>
            <a:r>
              <a:rPr lang="en-US" sz="2800" b="1" dirty="0">
                <a:effectLst>
                  <a:outerShdw blurRad="38100" dist="38100" dir="2700000" algn="tl">
                    <a:srgbClr val="000000">
                      <a:alpha val="43137"/>
                    </a:srgbClr>
                  </a:outerShdw>
                </a:effectLst>
              </a:rPr>
              <a:t>To Paul this is a schism of a lesser kind because all the leaders are in accord in Christ</a:t>
            </a:r>
          </a:p>
          <a:p>
            <a:pPr lvl="1"/>
            <a:endParaRPr lang="en-US"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61603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10000"/>
          </a:bodyPr>
          <a:lstStyle/>
          <a:p>
            <a:r>
              <a:rPr lang="en-US" sz="3200" b="1" dirty="0">
                <a:effectLst>
                  <a:outerShdw blurRad="38100" dist="38100" dir="2700000" algn="tl">
                    <a:srgbClr val="000000">
                      <a:alpha val="43137"/>
                    </a:srgbClr>
                  </a:outerShdw>
                </a:effectLst>
              </a:rPr>
              <a:t>Schism of a Lesser Kind (3)</a:t>
            </a:r>
          </a:p>
          <a:p>
            <a:pPr lvl="1"/>
            <a:r>
              <a:rPr lang="en-US" sz="2800" b="1" dirty="0">
                <a:effectLst>
                  <a:outerShdw blurRad="38100" dist="38100" dir="2700000" algn="tl">
                    <a:srgbClr val="000000">
                      <a:alpha val="43137"/>
                    </a:srgbClr>
                  </a:outerShdw>
                </a:effectLst>
              </a:rPr>
              <a:t>How can we refrain from such schism?</a:t>
            </a:r>
          </a:p>
          <a:p>
            <a:pPr lvl="1"/>
            <a:r>
              <a:rPr lang="en-US" sz="2800" b="1" dirty="0">
                <a:effectLst>
                  <a:outerShdw blurRad="38100" dist="38100" dir="2700000" algn="tl">
                    <a:srgbClr val="000000">
                      <a:alpha val="43137"/>
                    </a:srgbClr>
                  </a:outerShdw>
                </a:effectLst>
              </a:rPr>
              <a:t>There are ways to guard ourselves and each other from allowing ourselves to be deceived</a:t>
            </a:r>
            <a:endParaRPr lang="en-US" b="1" dirty="0">
              <a:effectLst>
                <a:outerShdw blurRad="38100" dist="38100" dir="2700000" algn="tl">
                  <a:srgbClr val="000000">
                    <a:alpha val="43137"/>
                  </a:srgbClr>
                </a:outerShdw>
              </a:effectLst>
            </a:endParaRPr>
          </a:p>
          <a:p>
            <a:pPr lvl="1"/>
            <a:r>
              <a:rPr lang="en-US" sz="2800" b="1" dirty="0">
                <a:effectLst>
                  <a:outerShdw blurRad="38100" dist="38100" dir="2700000" algn="tl">
                    <a:srgbClr val="000000">
                      <a:alpha val="43137"/>
                    </a:srgbClr>
                  </a:outerShdw>
                </a:effectLst>
              </a:rPr>
              <a:t>First: We cannot cling to any one particular leader’s persona</a:t>
            </a:r>
          </a:p>
          <a:p>
            <a:pPr lvl="1"/>
            <a:r>
              <a:rPr lang="en-US" sz="2800" b="1" dirty="0">
                <a:effectLst>
                  <a:outerShdw blurRad="38100" dist="38100" dir="2700000" algn="tl">
                    <a:srgbClr val="000000">
                      <a:alpha val="43137"/>
                    </a:srgbClr>
                  </a:outerShdw>
                </a:effectLst>
              </a:rPr>
              <a:t>Our congregation is filled with leaders</a:t>
            </a:r>
          </a:p>
          <a:p>
            <a:pPr lvl="1"/>
            <a:r>
              <a:rPr lang="en-US" sz="2800" b="1" dirty="0">
                <a:effectLst>
                  <a:outerShdw blurRad="38100" dist="38100" dir="2700000" algn="tl">
                    <a:srgbClr val="000000">
                      <a:alpha val="43137"/>
                    </a:srgbClr>
                  </a:outerShdw>
                </a:effectLst>
              </a:rPr>
              <a:t>I should be thankful for all the leaders we do have and what they each bring to the table</a:t>
            </a:r>
          </a:p>
          <a:p>
            <a:pPr lvl="1"/>
            <a:r>
              <a:rPr lang="en-US" sz="2800" b="1" dirty="0">
                <a:effectLst>
                  <a:outerShdw blurRad="38100" dist="38100" dir="2700000" algn="tl">
                    <a:srgbClr val="000000">
                      <a:alpha val="43137"/>
                    </a:srgbClr>
                  </a:outerShdw>
                </a:effectLst>
              </a:rPr>
              <a:t>Second: Do not think too highly of our preachers (including me!)</a:t>
            </a:r>
          </a:p>
          <a:p>
            <a:pPr lvl="1"/>
            <a:r>
              <a:rPr lang="en-US" sz="2800" b="1" dirty="0">
                <a:effectLst>
                  <a:outerShdw blurRad="38100" dist="38100" dir="2700000" algn="tl">
                    <a:srgbClr val="000000">
                      <a:alpha val="43137"/>
                    </a:srgbClr>
                  </a:outerShdw>
                </a:effectLst>
              </a:rPr>
              <a:t>Love us by walking with us, praying for us, and reminding us of the Gospel</a:t>
            </a:r>
          </a:p>
          <a:p>
            <a:pPr lvl="1"/>
            <a:r>
              <a:rPr lang="en-US" sz="2800" b="1" dirty="0">
                <a:effectLst>
                  <a:outerShdw blurRad="38100" dist="38100" dir="2700000" algn="tl">
                    <a:srgbClr val="000000">
                      <a:alpha val="43137"/>
                    </a:srgbClr>
                  </a:outerShdw>
                </a:effectLst>
              </a:rPr>
              <a:t>Proclaim the truth to us as we seek to proclaim the truth to you</a:t>
            </a:r>
          </a:p>
        </p:txBody>
      </p:sp>
    </p:spTree>
    <p:extLst>
      <p:ext uri="{BB962C8B-B14F-4D97-AF65-F5344CB8AC3E}">
        <p14:creationId xmlns:p14="http://schemas.microsoft.com/office/powerpoint/2010/main" val="26212754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200" b="1" dirty="0">
                <a:effectLst>
                  <a:outerShdw blurRad="38100" dist="38100" dir="2700000" algn="tl">
                    <a:srgbClr val="000000">
                      <a:alpha val="43137"/>
                    </a:srgbClr>
                  </a:outerShdw>
                </a:effectLst>
              </a:rPr>
              <a:t>Schism of a Lesser Kind (4)</a:t>
            </a:r>
          </a:p>
          <a:p>
            <a:pPr lvl="1"/>
            <a:r>
              <a:rPr lang="en-US" sz="2800" b="1" dirty="0">
                <a:effectLst>
                  <a:outerShdw blurRad="38100" dist="38100" dir="2700000" algn="tl">
                    <a:srgbClr val="000000">
                      <a:alpha val="43137"/>
                    </a:srgbClr>
                  </a:outerShdw>
                </a:effectLst>
              </a:rPr>
              <a:t>Third: We can seek the truth</a:t>
            </a:r>
          </a:p>
          <a:p>
            <a:pPr lvl="1"/>
            <a:r>
              <a:rPr lang="en-US" sz="2800" b="1" dirty="0">
                <a:effectLst>
                  <a:outerShdw blurRad="38100" dist="38100" dir="2700000" algn="tl">
                    <a:srgbClr val="000000">
                      <a:alpha val="43137"/>
                    </a:srgbClr>
                  </a:outerShdw>
                </a:effectLst>
              </a:rPr>
              <a:t>Are our leaders proclaiming the truth?</a:t>
            </a:r>
          </a:p>
          <a:p>
            <a:pPr lvl="1"/>
            <a:r>
              <a:rPr lang="en-US" sz="2800" b="1" dirty="0">
                <a:effectLst>
                  <a:outerShdw blurRad="38100" dist="38100" dir="2700000" algn="tl">
                    <a:srgbClr val="000000">
                      <a:alpha val="43137"/>
                    </a:srgbClr>
                  </a:outerShdw>
                </a:effectLst>
              </a:rPr>
              <a:t>If we are seeking the truth then we can be thankful for the many different leaders because our goal is…to adhere to the truth</a:t>
            </a:r>
          </a:p>
          <a:p>
            <a:pPr lvl="1"/>
            <a:r>
              <a:rPr lang="en-US" sz="2800" b="1" dirty="0">
                <a:effectLst>
                  <a:outerShdw blurRad="38100" dist="38100" dir="2700000" algn="tl">
                    <a:srgbClr val="000000">
                      <a:alpha val="43137"/>
                    </a:srgbClr>
                  </a:outerShdw>
                </a:effectLst>
              </a:rPr>
              <a:t>All of the leaders throughout Church history can offer us something if they proclaim the truth, and so it is today</a:t>
            </a:r>
          </a:p>
          <a:p>
            <a:pPr lvl="1"/>
            <a:r>
              <a:rPr lang="en-US" sz="2800" b="1" dirty="0">
                <a:effectLst>
                  <a:outerShdw blurRad="38100" dist="38100" dir="2700000" algn="tl">
                    <a:srgbClr val="000000">
                      <a:alpha val="43137"/>
                    </a:srgbClr>
                  </a:outerShdw>
                </a:effectLst>
              </a:rPr>
              <a:t>Finally: We are not alone</a:t>
            </a:r>
          </a:p>
          <a:p>
            <a:pPr lvl="1"/>
            <a:r>
              <a:rPr lang="en-US" sz="2800" b="1" dirty="0">
                <a:effectLst>
                  <a:outerShdw blurRad="38100" dist="38100" dir="2700000" algn="tl">
                    <a:srgbClr val="000000">
                      <a:alpha val="43137"/>
                    </a:srgbClr>
                  </a:outerShdw>
                </a:effectLst>
              </a:rPr>
              <a:t>We are called to fellowship with each other</a:t>
            </a:r>
          </a:p>
          <a:p>
            <a:pPr lvl="1"/>
            <a:r>
              <a:rPr lang="en-US" sz="2800" b="1" dirty="0">
                <a:effectLst>
                  <a:outerShdw blurRad="38100" dist="38100" dir="2700000" algn="tl">
                    <a:srgbClr val="000000">
                      <a:alpha val="43137"/>
                    </a:srgbClr>
                  </a:outerShdw>
                </a:effectLst>
              </a:rPr>
              <a:t>Some are teachers and preachers and God has given them to us to learn from</a:t>
            </a:r>
          </a:p>
          <a:p>
            <a:pPr lvl="1"/>
            <a:r>
              <a:rPr lang="en-US" sz="2800" b="1" dirty="0">
                <a:effectLst>
                  <a:outerShdw blurRad="38100" dist="38100" dir="2700000" algn="tl">
                    <a:srgbClr val="000000">
                      <a:alpha val="43137"/>
                    </a:srgbClr>
                  </a:outerShdw>
                </a:effectLst>
              </a:rPr>
              <a:t>They need the gifts and abilities God has given to each other person</a:t>
            </a:r>
          </a:p>
          <a:p>
            <a:pPr lvl="1"/>
            <a:r>
              <a:rPr lang="en-US" sz="2800" b="1" dirty="0">
                <a:effectLst>
                  <a:outerShdw blurRad="38100" dist="38100" dir="2700000" algn="tl">
                    <a:srgbClr val="000000">
                      <a:alpha val="43137"/>
                    </a:srgbClr>
                  </a:outerShdw>
                </a:effectLst>
              </a:rPr>
              <a:t>We rejoice in what God has done through Christ for each of us personally and how that overflows corporately</a:t>
            </a:r>
          </a:p>
        </p:txBody>
      </p:sp>
    </p:spTree>
    <p:extLst>
      <p:ext uri="{BB962C8B-B14F-4D97-AF65-F5344CB8AC3E}">
        <p14:creationId xmlns:p14="http://schemas.microsoft.com/office/powerpoint/2010/main" val="3591492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lnSpcReduction="10000"/>
          </a:bodyPr>
          <a:lstStyle/>
          <a:p>
            <a:r>
              <a:rPr lang="en-US" sz="3200" b="1" dirty="0">
                <a:effectLst>
                  <a:outerShdw blurRad="38100" dist="38100" dir="2700000" algn="tl">
                    <a:srgbClr val="000000">
                      <a:alpha val="43137"/>
                    </a:srgbClr>
                  </a:outerShdw>
                </a:effectLst>
              </a:rPr>
              <a:t>Schism of a Lesser Kind (5)</a:t>
            </a:r>
          </a:p>
          <a:p>
            <a:pPr lvl="1"/>
            <a:r>
              <a:rPr lang="en-US" sz="2800" b="1" dirty="0">
                <a:effectLst>
                  <a:outerShdw blurRad="38100" dist="38100" dir="2700000" algn="tl">
                    <a:srgbClr val="000000">
                      <a:alpha val="43137"/>
                    </a:srgbClr>
                  </a:outerShdw>
                </a:effectLst>
              </a:rPr>
              <a:t>“Finally, brothers, whatever is true, whatever is honorable, whatever is just, whatever is pure, whatever is lovely, whatever is commendable, if there is any excellence, if there is anything worthy of praise, think about these things.” Philippians 4:8, ESV</a:t>
            </a:r>
          </a:p>
          <a:p>
            <a:pPr lvl="1"/>
            <a:r>
              <a:rPr lang="en-US" sz="2800" b="1" dirty="0">
                <a:effectLst>
                  <a:outerShdw blurRad="38100" dist="38100" dir="2700000" algn="tl">
                    <a:srgbClr val="000000">
                      <a:alpha val="43137"/>
                    </a:srgbClr>
                  </a:outerShdw>
                </a:effectLst>
              </a:rPr>
              <a:t>These are what we should be judging our leaders by</a:t>
            </a:r>
          </a:p>
          <a:p>
            <a:pPr lvl="1"/>
            <a:r>
              <a:rPr lang="en-US" sz="2800" b="1" dirty="0">
                <a:effectLst>
                  <a:outerShdw blurRad="38100" dist="38100" dir="2700000" algn="tl">
                    <a:srgbClr val="000000">
                      <a:alpha val="43137"/>
                    </a:srgbClr>
                  </a:outerShdw>
                </a:effectLst>
              </a:rPr>
              <a:t>If they do, praise God for this!</a:t>
            </a:r>
          </a:p>
          <a:p>
            <a:pPr lvl="1"/>
            <a:r>
              <a:rPr lang="en-US" sz="2800" b="1" dirty="0">
                <a:effectLst>
                  <a:outerShdw blurRad="38100" dist="38100" dir="2700000" algn="tl">
                    <a:srgbClr val="000000">
                      <a:alpha val="43137"/>
                    </a:srgbClr>
                  </a:outerShdw>
                </a:effectLst>
              </a:rPr>
              <a:t>Schisms are bound to occur</a:t>
            </a:r>
          </a:p>
          <a:p>
            <a:pPr lvl="1"/>
            <a:r>
              <a:rPr lang="en-US" sz="2800" b="1" dirty="0">
                <a:effectLst>
                  <a:outerShdw blurRad="38100" dist="38100" dir="2700000" algn="tl">
                    <a:srgbClr val="000000">
                      <a:alpha val="43137"/>
                    </a:srgbClr>
                  </a:outerShdw>
                </a:effectLst>
              </a:rPr>
              <a:t>Let us be divided over what is true rather than the persona</a:t>
            </a:r>
          </a:p>
          <a:p>
            <a:pPr lvl="1"/>
            <a:r>
              <a:rPr lang="en-US" sz="2800" b="1" dirty="0">
                <a:effectLst>
                  <a:outerShdw blurRad="38100" dist="38100" dir="2700000" algn="tl">
                    <a:srgbClr val="000000">
                      <a:alpha val="43137"/>
                    </a:srgbClr>
                  </a:outerShdw>
                </a:effectLst>
              </a:rPr>
              <a:t>Let us cling ever more to the truth of God</a:t>
            </a:r>
          </a:p>
          <a:p>
            <a:pPr lvl="1"/>
            <a:r>
              <a:rPr lang="en-US" sz="2800" b="1" dirty="0">
                <a:effectLst>
                  <a:outerShdw blurRad="38100" dist="38100" dir="2700000" algn="tl">
                    <a:srgbClr val="000000">
                      <a:alpha val="43137"/>
                    </a:srgbClr>
                  </a:outerShdw>
                </a:effectLst>
              </a:rPr>
              <a:t>Knowing He will keep us from the schism of a lesser kind</a:t>
            </a:r>
            <a:endParaRPr lang="en-US" sz="2800" b="1" dirty="0"/>
          </a:p>
        </p:txBody>
      </p:sp>
    </p:spTree>
    <p:extLst>
      <p:ext uri="{BB962C8B-B14F-4D97-AF65-F5344CB8AC3E}">
        <p14:creationId xmlns:p14="http://schemas.microsoft.com/office/powerpoint/2010/main" val="22228383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charRg st="28" end="285"/>
                                            </p:txEl>
                                          </p:spTgt>
                                        </p:tgtEl>
                                        <p:attrNameLst>
                                          <p:attrName>style.visibility</p:attrName>
                                        </p:attrNameLst>
                                      </p:cBhvr>
                                      <p:to>
                                        <p:strVal val="visible"/>
                                      </p:to>
                                    </p:set>
                                    <p:animEffect transition="in" filter="fade">
                                      <p:cBhvr>
                                        <p:cTn id="12" dur="500"/>
                                        <p:tgtEl>
                                          <p:spTgt spid="14">
                                            <p:txEl>
                                              <p:charRg st="28" end="28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charRg st="285" end="336"/>
                                            </p:txEl>
                                          </p:spTgt>
                                        </p:tgtEl>
                                        <p:attrNameLst>
                                          <p:attrName>style.visibility</p:attrName>
                                        </p:attrNameLst>
                                      </p:cBhvr>
                                      <p:to>
                                        <p:strVal val="visible"/>
                                      </p:to>
                                    </p:set>
                                    <p:animEffect transition="in" filter="fade">
                                      <p:cBhvr>
                                        <p:cTn id="17" dur="500"/>
                                        <p:tgtEl>
                                          <p:spTgt spid="14">
                                            <p:txEl>
                                              <p:charRg st="285" end="33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charRg st="336" end="369"/>
                                            </p:txEl>
                                          </p:spTgt>
                                        </p:tgtEl>
                                        <p:attrNameLst>
                                          <p:attrName>style.visibility</p:attrName>
                                        </p:attrNameLst>
                                      </p:cBhvr>
                                      <p:to>
                                        <p:strVal val="visible"/>
                                      </p:to>
                                    </p:set>
                                    <p:animEffect transition="in" filter="fade">
                                      <p:cBhvr>
                                        <p:cTn id="22" dur="500"/>
                                        <p:tgtEl>
                                          <p:spTgt spid="14">
                                            <p:txEl>
                                              <p:charRg st="336" end="36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charRg st="369" end="396"/>
                                            </p:txEl>
                                          </p:spTgt>
                                        </p:tgtEl>
                                        <p:attrNameLst>
                                          <p:attrName>style.visibility</p:attrName>
                                        </p:attrNameLst>
                                      </p:cBhvr>
                                      <p:to>
                                        <p:strVal val="visible"/>
                                      </p:to>
                                    </p:set>
                                    <p:animEffect transition="in" filter="fade">
                                      <p:cBhvr>
                                        <p:cTn id="27" dur="500"/>
                                        <p:tgtEl>
                                          <p:spTgt spid="14">
                                            <p:txEl>
                                              <p:charRg st="369" end="39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charRg st="396" end="456"/>
                                            </p:txEl>
                                          </p:spTgt>
                                        </p:tgtEl>
                                        <p:attrNameLst>
                                          <p:attrName>style.visibility</p:attrName>
                                        </p:attrNameLst>
                                      </p:cBhvr>
                                      <p:to>
                                        <p:strVal val="visible"/>
                                      </p:to>
                                    </p:set>
                                    <p:animEffect transition="in" filter="fade">
                                      <p:cBhvr>
                                        <p:cTn id="32" dur="500"/>
                                        <p:tgtEl>
                                          <p:spTgt spid="14">
                                            <p:txEl>
                                              <p:charRg st="396" end="45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charRg st="456" end="499"/>
                                            </p:txEl>
                                          </p:spTgt>
                                        </p:tgtEl>
                                        <p:attrNameLst>
                                          <p:attrName>style.visibility</p:attrName>
                                        </p:attrNameLst>
                                      </p:cBhvr>
                                      <p:to>
                                        <p:strVal val="visible"/>
                                      </p:to>
                                    </p:set>
                                    <p:animEffect transition="in" filter="fade">
                                      <p:cBhvr>
                                        <p:cTn id="37" dur="500"/>
                                        <p:tgtEl>
                                          <p:spTgt spid="14">
                                            <p:txEl>
                                              <p:charRg st="456" end="49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charRg st="499" end="556"/>
                                            </p:txEl>
                                          </p:spTgt>
                                        </p:tgtEl>
                                        <p:attrNameLst>
                                          <p:attrName>style.visibility</p:attrName>
                                        </p:attrNameLst>
                                      </p:cBhvr>
                                      <p:to>
                                        <p:strVal val="visible"/>
                                      </p:to>
                                    </p:set>
                                    <p:animEffect transition="in" filter="fade">
                                      <p:cBhvr>
                                        <p:cTn id="42" dur="500"/>
                                        <p:tgtEl>
                                          <p:spTgt spid="14">
                                            <p:txEl>
                                              <p:charRg st="499" end="55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it begins</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1407</TotalTime>
  <Words>1109</Words>
  <Application>Microsoft Office PowerPoint</Application>
  <PresentationFormat>Widescreen</PresentationFormat>
  <Paragraphs>75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Segoe Print</vt:lpstr>
      <vt:lpstr>Times New Roman</vt:lpstr>
      <vt:lpstr>Nature Illustration 16x9</vt:lpstr>
      <vt:lpstr>I Corinthians 1:10-17</vt:lpstr>
      <vt:lpstr>The Wide World</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Application Points</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54</cp:revision>
  <dcterms:created xsi:type="dcterms:W3CDTF">2021-03-19T19:48:33Z</dcterms:created>
  <dcterms:modified xsi:type="dcterms:W3CDTF">2022-05-27T22:36:41Z</dcterms:modified>
</cp:coreProperties>
</file>