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64" r:id="rId2"/>
    <p:sldId id="324" r:id="rId3"/>
    <p:sldId id="462" r:id="rId4"/>
    <p:sldId id="424" r:id="rId5"/>
    <p:sldId id="423" r:id="rId6"/>
    <p:sldId id="420" r:id="rId7"/>
    <p:sldId id="325" r:id="rId8"/>
    <p:sldId id="425" r:id="rId9"/>
    <p:sldId id="426" r:id="rId10"/>
    <p:sldId id="257" r:id="rId11"/>
    <p:sldId id="456" r:id="rId12"/>
    <p:sldId id="452" r:id="rId13"/>
    <p:sldId id="427" r:id="rId14"/>
    <p:sldId id="428" r:id="rId15"/>
    <p:sldId id="429" r:id="rId16"/>
    <p:sldId id="430" r:id="rId17"/>
    <p:sldId id="431" r:id="rId18"/>
    <p:sldId id="432" r:id="rId19"/>
    <p:sldId id="433" r:id="rId20"/>
    <p:sldId id="434" r:id="rId21"/>
    <p:sldId id="435" r:id="rId22"/>
    <p:sldId id="439" r:id="rId23"/>
    <p:sldId id="440" r:id="rId24"/>
    <p:sldId id="438" r:id="rId25"/>
    <p:sldId id="453" r:id="rId26"/>
    <p:sldId id="441" r:id="rId27"/>
    <p:sldId id="442" r:id="rId28"/>
    <p:sldId id="445" r:id="rId29"/>
    <p:sldId id="443" r:id="rId30"/>
    <p:sldId id="444" r:id="rId31"/>
    <p:sldId id="446" r:id="rId32"/>
    <p:sldId id="450" r:id="rId33"/>
    <p:sldId id="447" r:id="rId34"/>
    <p:sldId id="448" r:id="rId35"/>
    <p:sldId id="451" r:id="rId36"/>
    <p:sldId id="454" r:id="rId37"/>
    <p:sldId id="455" r:id="rId38"/>
    <p:sldId id="263" r:id="rId39"/>
    <p:sldId id="258" r:id="rId40"/>
    <p:sldId id="265" r:id="rId41"/>
    <p:sldId id="457" r:id="rId42"/>
    <p:sldId id="459" r:id="rId43"/>
    <p:sldId id="458" r:id="rId44"/>
    <p:sldId id="460" r:id="rId45"/>
    <p:sldId id="461" r:id="rId46"/>
    <p:sldId id="27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0" autoAdjust="0"/>
    <p:restoredTop sz="94660"/>
  </p:normalViewPr>
  <p:slideViewPr>
    <p:cSldViewPr snapToGrid="0">
      <p:cViewPr varScale="1">
        <p:scale>
          <a:sx n="162" d="100"/>
          <a:sy n="162" d="100"/>
        </p:scale>
        <p:origin x="294" y="144"/>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5/14/2022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5/14/2022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5/14/2022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5/14/2022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5/14/2022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5/14/2022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5/14/2022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74492" y="0"/>
            <a:ext cx="9317508" cy="6857999"/>
          </a:xfrm>
        </p:spPr>
        <p:txBody>
          <a:bodyPr>
            <a:normAutofit fontScale="90000"/>
          </a:bodyPr>
          <a:lstStyle/>
          <a:p>
            <a:pPr algn="ct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I Corinthians Bibliography</a:t>
            </a:r>
            <a:br>
              <a:rPr lang="en-US" dirty="0"/>
            </a:br>
            <a:r>
              <a:rPr lang="en-US" dirty="0"/>
              <a:t> </a:t>
            </a:r>
            <a:br>
              <a:rPr lang="en-US" dirty="0"/>
            </a:b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1020498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058402" cy="1219200"/>
          </a:xfrm>
        </p:spPr>
        <p:txBody>
          <a:bodyPr anchor="b">
            <a:normAutofit/>
          </a:bodyPr>
          <a:lstStyle/>
          <a:p>
            <a:br>
              <a:rPr lang="en-US"/>
            </a:br>
            <a:endParaRPr lang="en-US"/>
          </a:p>
        </p:txBody>
      </p:sp>
      <p:sp>
        <p:nvSpPr>
          <p:cNvPr id="14" name="Text Placeholder 5">
            <a:extLst>
              <a:ext uri="{FF2B5EF4-FFF2-40B4-BE49-F238E27FC236}">
                <a16:creationId xmlns:a16="http://schemas.microsoft.com/office/drawing/2014/main" id="{F262F1A9-1CBD-02BC-8EA8-3E057CC5B825}"/>
              </a:ext>
            </a:extLst>
          </p:cNvPr>
          <p:cNvSpPr>
            <a:spLocks noGrp="1"/>
          </p:cNvSpPr>
          <p:nvPr>
            <p:ph sz="half" idx="2"/>
          </p:nvPr>
        </p:nvSpPr>
        <p:spPr>
          <a:xfrm>
            <a:off x="6172200" y="1825625"/>
            <a:ext cx="4951414" cy="4187952"/>
          </a:xfrm>
        </p:spPr>
        <p:txBody>
          <a:bodyPr>
            <a:normAutofit/>
          </a:bodyPr>
          <a:lstStyle/>
          <a:p>
            <a:r>
              <a:rPr lang="en-US" b="1" dirty="0">
                <a:effectLst>
                  <a:outerShdw blurRad="38100" dist="38100" dir="2700000" algn="tl">
                    <a:srgbClr val="000000">
                      <a:alpha val="43137"/>
                    </a:srgbClr>
                  </a:outerShdw>
                </a:effectLst>
              </a:rPr>
              <a:t>Carl Mosser</a:t>
            </a:r>
          </a:p>
          <a:p>
            <a:r>
              <a:rPr lang="en-US" b="1" dirty="0">
                <a:effectLst>
                  <a:outerShdw blurRad="38100" dist="38100" dir="2700000" algn="tl">
                    <a:srgbClr val="000000">
                      <a:alpha val="43137"/>
                    </a:srgbClr>
                  </a:outerShdw>
                </a:effectLst>
              </a:rPr>
              <a:t>“I wanted to teach a class on Christian ethics, but the idea was rejected. Then I realized I Corinthians is basically Christian ethics. So here we are.”</a:t>
            </a:r>
          </a:p>
        </p:txBody>
      </p:sp>
      <p:pic>
        <p:nvPicPr>
          <p:cNvPr id="4" name="Picture 3" descr="Two men in suits standing in a grassy area with trees in the background&#10;&#10;Description automatically generated with medium confidence">
            <a:extLst>
              <a:ext uri="{FF2B5EF4-FFF2-40B4-BE49-F238E27FC236}">
                <a16:creationId xmlns:a16="http://schemas.microsoft.com/office/drawing/2014/main" id="{87CDB1B3-F31A-6547-1AC0-CD659B603A6E}"/>
              </a:ext>
            </a:extLst>
          </p:cNvPr>
          <p:cNvPicPr>
            <a:picLocks noChangeAspect="1"/>
          </p:cNvPicPr>
          <p:nvPr/>
        </p:nvPicPr>
        <p:blipFill rotWithShape="1">
          <a:blip r:embed="rId2">
            <a:extLst>
              <a:ext uri="{28A0092B-C50C-407E-A947-70E740481C1C}">
                <a14:useLocalDpi xmlns:a14="http://schemas.microsoft.com/office/drawing/2010/main" val="0"/>
              </a:ext>
            </a:extLst>
          </a:blip>
          <a:srcRect r="8978" b="51428"/>
          <a:stretch/>
        </p:blipFill>
        <p:spPr>
          <a:xfrm>
            <a:off x="1065212" y="1825624"/>
            <a:ext cx="4557134" cy="3780046"/>
          </a:xfrm>
          <a:prstGeom prst="rect">
            <a:avLst/>
          </a:prstGeom>
        </p:spPr>
      </p:pic>
    </p:spTree>
    <p:extLst>
      <p:ext uri="{BB962C8B-B14F-4D97-AF65-F5344CB8AC3E}">
        <p14:creationId xmlns:p14="http://schemas.microsoft.com/office/powerpoint/2010/main" val="3744828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058402" cy="1219200"/>
          </a:xfrm>
        </p:spPr>
        <p:txBody>
          <a:bodyPr anchor="b">
            <a:normAutofit/>
          </a:bodyPr>
          <a:lstStyle/>
          <a:p>
            <a:br>
              <a:rPr lang="en-US"/>
            </a:br>
            <a:endParaRPr lang="en-US"/>
          </a:p>
        </p:txBody>
      </p:sp>
      <p:pic>
        <p:nvPicPr>
          <p:cNvPr id="7" name="Picture 6" descr="A picture containing text&#10;&#10;Description automatically generated">
            <a:extLst>
              <a:ext uri="{FF2B5EF4-FFF2-40B4-BE49-F238E27FC236}">
                <a16:creationId xmlns:a16="http://schemas.microsoft.com/office/drawing/2014/main" id="{6A02C517-B97B-8711-EFB6-2AF702E372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758824"/>
            <a:ext cx="3856382" cy="5178149"/>
          </a:xfrm>
          <a:prstGeom prst="rect">
            <a:avLst/>
          </a:prstGeom>
          <a:noFill/>
        </p:spPr>
      </p:pic>
      <p:sp>
        <p:nvSpPr>
          <p:cNvPr id="14" name="Text Placeholder 5">
            <a:extLst>
              <a:ext uri="{FF2B5EF4-FFF2-40B4-BE49-F238E27FC236}">
                <a16:creationId xmlns:a16="http://schemas.microsoft.com/office/drawing/2014/main" id="{F262F1A9-1CBD-02BC-8EA8-3E057CC5B825}"/>
              </a:ext>
            </a:extLst>
          </p:cNvPr>
          <p:cNvSpPr>
            <a:spLocks noGrp="1"/>
          </p:cNvSpPr>
          <p:nvPr>
            <p:ph sz="half" idx="2"/>
          </p:nvPr>
        </p:nvSpPr>
        <p:spPr>
          <a:xfrm>
            <a:off x="6172200" y="1825625"/>
            <a:ext cx="4951414" cy="4187952"/>
          </a:xfrm>
        </p:spPr>
        <p:txBody>
          <a:bodyPr>
            <a:normAutofit/>
          </a:bodyPr>
          <a:lstStyle/>
          <a:p>
            <a:r>
              <a:rPr lang="en-US" b="1" dirty="0">
                <a:effectLst>
                  <a:outerShdw blurRad="38100" dist="38100" dir="2700000" algn="tl">
                    <a:srgbClr val="000000">
                      <a:alpha val="43137"/>
                    </a:srgbClr>
                  </a:outerShdw>
                </a:effectLst>
              </a:rPr>
              <a:t>Fee, Gordon D. </a:t>
            </a:r>
            <a:r>
              <a:rPr lang="en-US" b="1" i="1" dirty="0">
                <a:effectLst>
                  <a:outerShdw blurRad="38100" dist="38100" dir="2700000" algn="tl">
                    <a:srgbClr val="000000">
                      <a:alpha val="43137"/>
                    </a:srgbClr>
                  </a:outerShdw>
                </a:effectLst>
              </a:rPr>
              <a:t>The First Epistle to the Corinthians Revised Edition, </a:t>
            </a:r>
            <a:r>
              <a:rPr lang="en-US" b="1" dirty="0">
                <a:effectLst>
                  <a:outerShdw blurRad="38100" dist="38100" dir="2700000" algn="tl">
                    <a:srgbClr val="000000">
                      <a:alpha val="43137"/>
                    </a:srgbClr>
                  </a:outerShdw>
                </a:effectLst>
              </a:rPr>
              <a:t>The New International Commentary on the New Testament, Eerdmans, 1987, 2014.</a:t>
            </a:r>
          </a:p>
        </p:txBody>
      </p:sp>
    </p:spTree>
    <p:extLst>
      <p:ext uri="{BB962C8B-B14F-4D97-AF65-F5344CB8AC3E}">
        <p14:creationId xmlns:p14="http://schemas.microsoft.com/office/powerpoint/2010/main" val="3839682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058402" cy="1219200"/>
          </a:xfrm>
        </p:spPr>
        <p:txBody>
          <a:bodyPr anchor="b">
            <a:normAutofit/>
          </a:bodyPr>
          <a:lstStyle/>
          <a:p>
            <a:br>
              <a:rPr lang="en-US"/>
            </a:br>
            <a:endParaRPr lang="en-US"/>
          </a:p>
        </p:txBody>
      </p:sp>
      <p:sp>
        <p:nvSpPr>
          <p:cNvPr id="14" name="Text Placeholder 5">
            <a:extLst>
              <a:ext uri="{FF2B5EF4-FFF2-40B4-BE49-F238E27FC236}">
                <a16:creationId xmlns:a16="http://schemas.microsoft.com/office/drawing/2014/main" id="{F262F1A9-1CBD-02BC-8EA8-3E057CC5B825}"/>
              </a:ext>
            </a:extLst>
          </p:cNvPr>
          <p:cNvSpPr>
            <a:spLocks noGrp="1"/>
          </p:cNvSpPr>
          <p:nvPr>
            <p:ph sz="half" idx="2"/>
          </p:nvPr>
        </p:nvSpPr>
        <p:spPr>
          <a:xfrm>
            <a:off x="6172200" y="1825625"/>
            <a:ext cx="4951414" cy="4187952"/>
          </a:xfrm>
        </p:spPr>
        <p:txBody>
          <a:bodyPr>
            <a:normAutofit/>
          </a:bodyPr>
          <a:lstStyle/>
          <a:p>
            <a:r>
              <a:rPr lang="en-US" b="1" dirty="0">
                <a:effectLst>
                  <a:outerShdw blurRad="38100" dist="38100" dir="2700000" algn="tl">
                    <a:srgbClr val="000000">
                      <a:alpha val="43137"/>
                    </a:srgbClr>
                  </a:outerShdw>
                </a:effectLst>
              </a:rPr>
              <a:t>Hays, Richard B. </a:t>
            </a:r>
            <a:r>
              <a:rPr lang="en-US" b="1" i="1" dirty="0">
                <a:effectLst>
                  <a:outerShdw blurRad="38100" dist="38100" dir="2700000" algn="tl">
                    <a:srgbClr val="000000">
                      <a:alpha val="43137"/>
                    </a:srgbClr>
                  </a:outerShdw>
                </a:effectLst>
              </a:rPr>
              <a:t>First Corinthians, </a:t>
            </a:r>
            <a:r>
              <a:rPr lang="en-US" b="1" dirty="0">
                <a:effectLst>
                  <a:outerShdw blurRad="38100" dist="38100" dir="2700000" algn="tl">
                    <a:srgbClr val="000000">
                      <a:alpha val="43137"/>
                    </a:srgbClr>
                  </a:outerShdw>
                </a:effectLst>
              </a:rPr>
              <a:t>Interpretation A Biblical Commentary for Teaching and Preaching, Westminster John Knox Press, 1997, 2011.</a:t>
            </a:r>
          </a:p>
        </p:txBody>
      </p:sp>
      <p:pic>
        <p:nvPicPr>
          <p:cNvPr id="4" name="Picture 3" descr="Graphical user interface, application&#10;&#10;Description automatically generated">
            <a:extLst>
              <a:ext uri="{FF2B5EF4-FFF2-40B4-BE49-F238E27FC236}">
                <a16:creationId xmlns:a16="http://schemas.microsoft.com/office/drawing/2014/main" id="{408035AB-94E8-F9F3-D754-A2594DA9D7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8604" y="735495"/>
            <a:ext cx="3404822" cy="5161721"/>
          </a:xfrm>
          <a:prstGeom prst="rect">
            <a:avLst/>
          </a:prstGeom>
        </p:spPr>
      </p:pic>
    </p:spTree>
    <p:extLst>
      <p:ext uri="{BB962C8B-B14F-4D97-AF65-F5344CB8AC3E}">
        <p14:creationId xmlns:p14="http://schemas.microsoft.com/office/powerpoint/2010/main" val="2237518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058402" cy="1219200"/>
          </a:xfrm>
        </p:spPr>
        <p:txBody>
          <a:bodyPr anchor="b">
            <a:normAutofit/>
          </a:bodyPr>
          <a:lstStyle/>
          <a:p>
            <a:br>
              <a:rPr lang="en-US"/>
            </a:br>
            <a:endParaRPr lang="en-US"/>
          </a:p>
        </p:txBody>
      </p:sp>
      <p:sp>
        <p:nvSpPr>
          <p:cNvPr id="14" name="Text Placeholder 5">
            <a:extLst>
              <a:ext uri="{FF2B5EF4-FFF2-40B4-BE49-F238E27FC236}">
                <a16:creationId xmlns:a16="http://schemas.microsoft.com/office/drawing/2014/main" id="{F262F1A9-1CBD-02BC-8EA8-3E057CC5B825}"/>
              </a:ext>
            </a:extLst>
          </p:cNvPr>
          <p:cNvSpPr>
            <a:spLocks noGrp="1"/>
          </p:cNvSpPr>
          <p:nvPr>
            <p:ph sz="half" idx="1"/>
          </p:nvPr>
        </p:nvSpPr>
        <p:spPr>
          <a:xfrm>
            <a:off x="6266690" y="1825625"/>
            <a:ext cx="4954588" cy="4187952"/>
          </a:xfrm>
        </p:spPr>
        <p:txBody>
          <a:bodyPr>
            <a:normAutofit/>
          </a:bodyPr>
          <a:lstStyle/>
          <a:p>
            <a:r>
              <a:rPr lang="en-US" b="1" dirty="0" err="1">
                <a:effectLst>
                  <a:outerShdw blurRad="38100" dist="38100" dir="2700000" algn="tl">
                    <a:srgbClr val="000000">
                      <a:alpha val="43137"/>
                    </a:srgbClr>
                  </a:outerShdw>
                </a:effectLst>
              </a:rPr>
              <a:t>Thiselton</a:t>
            </a:r>
            <a:r>
              <a:rPr lang="en-US" b="1" dirty="0">
                <a:effectLst>
                  <a:outerShdw blurRad="38100" dist="38100" dir="2700000" algn="tl">
                    <a:srgbClr val="000000">
                      <a:alpha val="43137"/>
                    </a:srgbClr>
                  </a:outerShdw>
                </a:effectLst>
              </a:rPr>
              <a:t>, Anthony C. The First Epistle to the Corinthians, The New International Greek Testament Commentary. Eerdmans, 2000.</a:t>
            </a:r>
          </a:p>
        </p:txBody>
      </p:sp>
      <p:pic>
        <p:nvPicPr>
          <p:cNvPr id="4" name="Picture 3" descr="Text&#10;&#10;Description automatically generated">
            <a:extLst>
              <a:ext uri="{FF2B5EF4-FFF2-40B4-BE49-F238E27FC236}">
                <a16:creationId xmlns:a16="http://schemas.microsoft.com/office/drawing/2014/main" id="{ED0BFA2A-8132-DEAF-CF24-3D5AA82CFE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9355" y="753893"/>
            <a:ext cx="3522295" cy="5350213"/>
          </a:xfrm>
          <a:prstGeom prst="rect">
            <a:avLst/>
          </a:prstGeom>
          <a:noFill/>
        </p:spPr>
      </p:pic>
    </p:spTree>
    <p:extLst>
      <p:ext uri="{BB962C8B-B14F-4D97-AF65-F5344CB8AC3E}">
        <p14:creationId xmlns:p14="http://schemas.microsoft.com/office/powerpoint/2010/main" val="4207108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74492" y="0"/>
            <a:ext cx="9317508" cy="6857999"/>
          </a:xfrm>
        </p:spPr>
        <p:txBody>
          <a:bodyPr>
            <a:normAutofit fontScale="90000"/>
          </a:bodyPr>
          <a:lstStyle/>
          <a:p>
            <a:pPr algn="ct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I Corinthians Bibliography</a:t>
            </a:r>
            <a:br>
              <a:rPr lang="en-US" dirty="0"/>
            </a:br>
            <a:r>
              <a:rPr lang="en-US" dirty="0"/>
              <a:t> </a:t>
            </a:r>
            <a:br>
              <a:rPr lang="en-US" dirty="0"/>
            </a:br>
            <a:r>
              <a:rPr lang="en-US" b="1" dirty="0">
                <a:effectLst>
                  <a:outerShdw blurRad="38100" dist="38100" dir="2700000" algn="tl">
                    <a:srgbClr val="000000">
                      <a:alpha val="43137"/>
                    </a:srgbClr>
                  </a:outerShdw>
                </a:effectLst>
              </a:rPr>
              <a:t>[Supplemental List]</a:t>
            </a: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2113967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89" y="5181600"/>
            <a:ext cx="12188825" cy="1676400"/>
          </a:xfrm>
        </p:spPr>
        <p:txBody>
          <a:bodyPr>
            <a:normAutofit/>
          </a:bodyPr>
          <a:lstStyle/>
          <a:p>
            <a:pPr algn="ctr"/>
            <a:r>
              <a:rPr lang="en-US" sz="3600" dirty="0"/>
              <a:t>Calvin, John. </a:t>
            </a:r>
            <a:r>
              <a:rPr lang="en-US" sz="3600" i="1" dirty="0"/>
              <a:t>Commentary on the Book of the Prophet Isaiah</a:t>
            </a:r>
            <a:r>
              <a:rPr lang="en-US" sz="3600" dirty="0"/>
              <a:t>. Translated by Pringle, William. Baker Books. Reprinted 2009.</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9" y="0"/>
            <a:ext cx="12188824" cy="5181600"/>
          </a:xfrm>
          <a:prstGeom prst="rect">
            <a:avLst/>
          </a:prstGeom>
        </p:spPr>
      </p:pic>
    </p:spTree>
    <p:extLst>
      <p:ext uri="{BB962C8B-B14F-4D97-AF65-F5344CB8AC3E}">
        <p14:creationId xmlns:p14="http://schemas.microsoft.com/office/powerpoint/2010/main" val="39306225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058402" cy="1219200"/>
          </a:xfrm>
        </p:spPr>
        <p:txBody>
          <a:bodyPr anchor="b">
            <a:normAutofit/>
          </a:bodyPr>
          <a:lstStyle/>
          <a:p>
            <a:br>
              <a:rPr lang="en-US"/>
            </a:br>
            <a:endParaRPr lang="en-US"/>
          </a:p>
        </p:txBody>
      </p:sp>
      <p:sp>
        <p:nvSpPr>
          <p:cNvPr id="14" name="Text Placeholder 5">
            <a:extLst>
              <a:ext uri="{FF2B5EF4-FFF2-40B4-BE49-F238E27FC236}">
                <a16:creationId xmlns:a16="http://schemas.microsoft.com/office/drawing/2014/main" id="{F262F1A9-1CBD-02BC-8EA8-3E057CC5B825}"/>
              </a:ext>
            </a:extLst>
          </p:cNvPr>
          <p:cNvSpPr>
            <a:spLocks noGrp="1"/>
          </p:cNvSpPr>
          <p:nvPr>
            <p:ph sz="half" idx="1"/>
          </p:nvPr>
        </p:nvSpPr>
        <p:spPr>
          <a:xfrm>
            <a:off x="6266690" y="1825625"/>
            <a:ext cx="4954588" cy="4187952"/>
          </a:xfrm>
        </p:spPr>
        <p:txBody>
          <a:bodyPr>
            <a:normAutofit/>
          </a:bodyPr>
          <a:lstStyle/>
          <a:p>
            <a:r>
              <a:rPr lang="en-US" sz="2400" b="1" dirty="0">
                <a:effectLst>
                  <a:outerShdw blurRad="38100" dist="38100" dir="2700000" algn="tl">
                    <a:srgbClr val="000000">
                      <a:alpha val="43137"/>
                    </a:srgbClr>
                  </a:outerShdw>
                </a:effectLst>
              </a:rPr>
              <a:t>English Standard Version Study Bible. Crossway. 2012.</a:t>
            </a:r>
            <a:endParaRPr lang="en-US" b="1" dirty="0">
              <a:effectLst>
                <a:outerShdw blurRad="38100" dist="38100" dir="2700000" algn="tl">
                  <a:srgbClr val="000000">
                    <a:alpha val="43137"/>
                  </a:srgbClr>
                </a:outerShdw>
              </a:effectLst>
            </a:endParaRPr>
          </a:p>
        </p:txBody>
      </p:sp>
      <p:pic>
        <p:nvPicPr>
          <p:cNvPr id="3" name="Picture 2">
            <a:extLst>
              <a:ext uri="{FF2B5EF4-FFF2-40B4-BE49-F238E27FC236}">
                <a16:creationId xmlns:a16="http://schemas.microsoft.com/office/drawing/2014/main" id="{F21E5963-C760-A33D-DB00-1A0A4DA4210F}"/>
              </a:ext>
            </a:extLst>
          </p:cNvPr>
          <p:cNvPicPr>
            <a:picLocks noChangeAspect="1"/>
          </p:cNvPicPr>
          <p:nvPr/>
        </p:nvPicPr>
        <p:blipFill>
          <a:blip r:embed="rId2"/>
          <a:stretch>
            <a:fillRect/>
          </a:stretch>
        </p:blipFill>
        <p:spPr>
          <a:xfrm>
            <a:off x="1229354" y="1219200"/>
            <a:ext cx="3782716" cy="4287078"/>
          </a:xfrm>
          <a:prstGeom prst="rect">
            <a:avLst/>
          </a:prstGeom>
        </p:spPr>
      </p:pic>
    </p:spTree>
    <p:extLst>
      <p:ext uri="{BB962C8B-B14F-4D97-AF65-F5344CB8AC3E}">
        <p14:creationId xmlns:p14="http://schemas.microsoft.com/office/powerpoint/2010/main" val="3071053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058402" cy="1219200"/>
          </a:xfrm>
        </p:spPr>
        <p:txBody>
          <a:bodyPr anchor="b">
            <a:normAutofit/>
          </a:bodyPr>
          <a:lstStyle/>
          <a:p>
            <a:br>
              <a:rPr lang="en-US"/>
            </a:br>
            <a:endParaRPr lang="en-US"/>
          </a:p>
        </p:txBody>
      </p:sp>
      <p:sp>
        <p:nvSpPr>
          <p:cNvPr id="14" name="Text Placeholder 5">
            <a:extLst>
              <a:ext uri="{FF2B5EF4-FFF2-40B4-BE49-F238E27FC236}">
                <a16:creationId xmlns:a16="http://schemas.microsoft.com/office/drawing/2014/main" id="{F262F1A9-1CBD-02BC-8EA8-3E057CC5B825}"/>
              </a:ext>
            </a:extLst>
          </p:cNvPr>
          <p:cNvSpPr>
            <a:spLocks noGrp="1"/>
          </p:cNvSpPr>
          <p:nvPr>
            <p:ph sz="half" idx="1"/>
          </p:nvPr>
        </p:nvSpPr>
        <p:spPr>
          <a:xfrm>
            <a:off x="6266690" y="1825625"/>
            <a:ext cx="4954588" cy="4187952"/>
          </a:xfrm>
        </p:spPr>
        <p:txBody>
          <a:bodyPr>
            <a:normAutofit/>
          </a:bodyPr>
          <a:lstStyle/>
          <a:p>
            <a:r>
              <a:rPr lang="en-US" b="1" dirty="0" err="1">
                <a:effectLst>
                  <a:outerShdw blurRad="38100" dist="38100" dir="2700000" algn="tl">
                    <a:srgbClr val="000000">
                      <a:alpha val="43137"/>
                    </a:srgbClr>
                  </a:outerShdw>
                </a:effectLst>
              </a:rPr>
              <a:t>Thiselton</a:t>
            </a:r>
            <a:r>
              <a:rPr lang="en-US" b="1" dirty="0">
                <a:effectLst>
                  <a:outerShdw blurRad="38100" dist="38100" dir="2700000" algn="tl">
                    <a:srgbClr val="000000">
                      <a:alpha val="43137"/>
                    </a:srgbClr>
                  </a:outerShdw>
                </a:effectLst>
              </a:rPr>
              <a:t>, Anthony C. </a:t>
            </a:r>
            <a:r>
              <a:rPr lang="en-US" b="1" i="1" dirty="0">
                <a:effectLst>
                  <a:outerShdw blurRad="38100" dist="38100" dir="2700000" algn="tl">
                    <a:srgbClr val="000000">
                      <a:alpha val="43137"/>
                    </a:srgbClr>
                  </a:outerShdw>
                </a:effectLst>
              </a:rPr>
              <a:t>1 Corinthians</a:t>
            </a:r>
            <a:r>
              <a:rPr lang="en-US" b="1" dirty="0">
                <a:effectLst>
                  <a:outerShdw blurRad="38100" dist="38100" dir="2700000" algn="tl">
                    <a:srgbClr val="000000">
                      <a:alpha val="43137"/>
                    </a:srgbClr>
                  </a:outerShdw>
                </a:effectLst>
              </a:rPr>
              <a:t>, A Shorter Exegetical &amp; Pastoral Commentary, Eerdmans, 2006.</a:t>
            </a:r>
          </a:p>
        </p:txBody>
      </p:sp>
      <p:pic>
        <p:nvPicPr>
          <p:cNvPr id="5" name="Picture 4" descr="A picture containing text, stone&#10;&#10;Description automatically generated">
            <a:extLst>
              <a:ext uri="{FF2B5EF4-FFF2-40B4-BE49-F238E27FC236}">
                <a16:creationId xmlns:a16="http://schemas.microsoft.com/office/drawing/2014/main" id="{CABB22A4-6C28-BF16-A1E9-4D68FB876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2385" y="1052512"/>
            <a:ext cx="3171825" cy="4752975"/>
          </a:xfrm>
          <a:prstGeom prst="rect">
            <a:avLst/>
          </a:prstGeom>
        </p:spPr>
      </p:pic>
    </p:spTree>
    <p:extLst>
      <p:ext uri="{BB962C8B-B14F-4D97-AF65-F5344CB8AC3E}">
        <p14:creationId xmlns:p14="http://schemas.microsoft.com/office/powerpoint/2010/main" val="1314416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b="1" dirty="0">
                <a:effectLst>
                  <a:outerShdw blurRad="38100" dist="38100" dir="2700000" algn="tl">
                    <a:srgbClr val="000000">
                      <a:alpha val="43137"/>
                    </a:srgbClr>
                  </a:outerShdw>
                </a:effectLst>
              </a:rPr>
              <a:t>I Corinthians 1:1-3</a:t>
            </a:r>
          </a:p>
        </p:txBody>
      </p:sp>
      <p:sp>
        <p:nvSpPr>
          <p:cNvPr id="3" name="Subtitle 2"/>
          <p:cNvSpPr>
            <a:spLocks noGrp="1"/>
          </p:cNvSpPr>
          <p:nvPr>
            <p:ph type="subTitle" idx="1"/>
          </p:nvPr>
        </p:nvSpPr>
        <p:spPr/>
        <p:txBody>
          <a:bodyPr>
            <a:normAutofit fontScale="70000" lnSpcReduction="20000"/>
          </a:bodyPr>
          <a:lstStyle/>
          <a:p>
            <a:r>
              <a:rPr lang="en-US" sz="4400" b="1" dirty="0">
                <a:effectLst>
                  <a:outerShdw blurRad="38100" dist="38100" dir="2700000" algn="tl">
                    <a:srgbClr val="000000">
                      <a:alpha val="43137"/>
                    </a:srgbClr>
                  </a:outerShdw>
                </a:effectLst>
              </a:rPr>
              <a:t>Introduction to I Corinthians (Why Corinthians?)</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lnSpcReduction="10000"/>
          </a:bodyPr>
          <a:lstStyle/>
          <a:p>
            <a:pPr algn="ctr"/>
            <a:r>
              <a:rPr lang="en-US" sz="4000" b="1" dirty="0">
                <a:effectLst>
                  <a:outerShdw blurRad="38100" dist="38100" dir="2700000" algn="tl">
                    <a:srgbClr val="000000">
                      <a:alpha val="43137"/>
                    </a:srgbClr>
                  </a:outerShdw>
                </a:effectLst>
              </a:rPr>
              <a:t>1 Paul, called by the will of God to be an apostle of Christ Jesus, and our brother Sosthenes,</a:t>
            </a:r>
          </a:p>
          <a:p>
            <a:pPr algn="ctr"/>
            <a:r>
              <a:rPr lang="en-US" sz="4000" b="1" dirty="0">
                <a:effectLst>
                  <a:outerShdw blurRad="38100" dist="38100" dir="2700000" algn="tl">
                    <a:srgbClr val="000000">
                      <a:alpha val="43137"/>
                    </a:srgbClr>
                  </a:outerShdw>
                </a:effectLst>
              </a:rPr>
              <a:t>2 To the church of God that is in Corinth, to those sanctified in Christ Jesus, called to be saints together with all those who in every place call upon the name of our Lord Jesus Christ, both their Lord and ours:</a:t>
            </a:r>
          </a:p>
          <a:p>
            <a:pPr algn="ctr"/>
            <a:r>
              <a:rPr lang="en-US" sz="4000" b="1" dirty="0">
                <a:effectLst>
                  <a:outerShdw blurRad="38100" dist="38100" dir="2700000" algn="tl">
                    <a:srgbClr val="000000">
                      <a:alpha val="43137"/>
                    </a:srgbClr>
                  </a:outerShdw>
                </a:effectLst>
              </a:rPr>
              <a:t>3 Grace to you and peace from God our Father and the Lord Jesus Christ.</a:t>
            </a:r>
          </a:p>
          <a:p>
            <a:pPr algn="ct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(I Corinthians 1:1-3, ESV)</a:t>
            </a:r>
          </a:p>
        </p:txBody>
      </p:sp>
    </p:spTree>
    <p:extLst>
      <p:ext uri="{BB962C8B-B14F-4D97-AF65-F5344CB8AC3E}">
        <p14:creationId xmlns:p14="http://schemas.microsoft.com/office/powerpoint/2010/main" val="1450533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7200" b="1" dirty="0">
                <a:effectLst>
                  <a:outerShdw blurRad="38100" dist="38100" dir="2700000" algn="tl">
                    <a:srgbClr val="000000">
                      <a:alpha val="43137"/>
                    </a:srgbClr>
                  </a:outerShdw>
                </a:effectLst>
              </a:rPr>
              <a:t>Paul, called by the will of God to be an apostle of Christ Jesus, and our brother Sosthenes,</a:t>
            </a:r>
          </a:p>
          <a:p>
            <a:pPr algn="ct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 ESV)</a:t>
            </a:r>
          </a:p>
        </p:txBody>
      </p:sp>
    </p:spTree>
    <p:extLst>
      <p:ext uri="{BB962C8B-B14F-4D97-AF65-F5344CB8AC3E}">
        <p14:creationId xmlns:p14="http://schemas.microsoft.com/office/powerpoint/2010/main" val="1742924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Authorship</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Concerning Paul</a:t>
            </a:r>
          </a:p>
          <a:p>
            <a:r>
              <a:rPr lang="en-US" sz="3200" b="1" dirty="0">
                <a:effectLst>
                  <a:outerShdw blurRad="38100" dist="38100" dir="2700000" algn="tl">
                    <a:srgbClr val="000000">
                      <a:alpha val="43137"/>
                    </a:srgbClr>
                  </a:outerShdw>
                </a:effectLst>
              </a:rPr>
              <a:t>“But Saul was ravaging the Church, and entering house after house, he dragged off men and women and committed them to prison.” (Acts 8:3, ESV)</a:t>
            </a:r>
          </a:p>
          <a:p>
            <a:r>
              <a:rPr lang="en-US" sz="3200" b="1" dirty="0">
                <a:effectLst>
                  <a:outerShdw blurRad="38100" dist="38100" dir="2700000" algn="tl">
                    <a:srgbClr val="000000">
                      <a:alpha val="43137"/>
                    </a:srgbClr>
                  </a:outerShdw>
                </a:effectLst>
              </a:rPr>
              <a:t>But Saul, still breathing threats and murder against the disciples of the Lord, went to the high priest 2 and asked him for letters to the synagogues at Damascus, so that if he found any belonging to the Way, men or women, he might bring them bound to Jerusalem.” (Acts 9:1-2, ESV)</a:t>
            </a:r>
          </a:p>
          <a:p>
            <a:endParaRPr lang="en-US" sz="3200" b="1" dirty="0">
              <a:effectLst>
                <a:outerShdw blurRad="38100" dist="38100" dir="2700000" algn="tl">
                  <a:srgbClr val="000000">
                    <a:alpha val="43137"/>
                  </a:srgbClr>
                </a:outerShdw>
              </a:effectLst>
            </a:endParaRPr>
          </a:p>
          <a:p>
            <a:pPr lvl="1"/>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12159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Authorship</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“3 Now as he went on his way, he approached Damascus, and suddenly a light from heaven shone around him. 4 And falling to the ground, he heard a voice saying to him, “Saul, Saul, why are you persecuting me?” 5 And he said, “Who are you, Lord?” And he said, “I am Jesus, whom you are persecuting. 6 But rise and enter the city, and you will be told what you are to do.” 7 The men who were traveling with him stood speechless, hearing the voice but seeing no one.” (Acts 9:3-7, ESV)</a:t>
            </a:r>
          </a:p>
          <a:p>
            <a:r>
              <a:rPr lang="en-US" sz="3200" b="1" dirty="0">
                <a:effectLst>
                  <a:outerShdw blurRad="38100" dist="38100" dir="2700000" algn="tl">
                    <a:srgbClr val="000000">
                      <a:alpha val="43137"/>
                    </a:srgbClr>
                  </a:outerShdw>
                </a:effectLst>
              </a:rPr>
              <a:t> 15 But the Lord said to him, “Go, for he is a chosen instrument of mine to carry my name before the Gentiles and kings and the children of Israel. 16 For I will show him how much he must suffer for the sake of my name.” </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(Acts 9:15-16)</a:t>
            </a:r>
          </a:p>
          <a:p>
            <a:pPr lvl="1"/>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86228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Authorship</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lnSpcReduction="10000"/>
          </a:bodyPr>
          <a:lstStyle/>
          <a:p>
            <a:r>
              <a:rPr lang="en-US" sz="3200" b="1" dirty="0">
                <a:effectLst>
                  <a:outerShdw blurRad="38100" dist="38100" dir="2700000" algn="tl">
                    <a:srgbClr val="000000">
                      <a:alpha val="43137"/>
                    </a:srgbClr>
                  </a:outerShdw>
                </a:effectLst>
              </a:rPr>
              <a:t>“26 And when he had come to Jerusalem, he attempted to join the disciples. And they were all afraid of him, for they did not believe that he was a disciple. 27 But Barnabas took him and brought him to the apostles and declared to them how on the road he had seen the Lord, who spoke to him, and how at Damascus he had preached boldly in the name of Jesus. 28 So he went in and out among them at Jerusalem, preaching boldly in the name of the Lord. 29 And he spoke and disputed against the Hellenists. But they were seeking to kill him. 30 And when the brothers learned this, they brought him down to Caesarea and sent him off to Tarsus.” (Acts 9:26-30, ESV)</a:t>
            </a:r>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01114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Authorship</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600" b="1" dirty="0">
                <a:effectLst>
                  <a:outerShdw blurRad="38100" dist="38100" dir="2700000" algn="tl">
                    <a:srgbClr val="000000">
                      <a:alpha val="43137"/>
                    </a:srgbClr>
                  </a:outerShdw>
                </a:effectLst>
              </a:rPr>
              <a:t>“1 Now there were in the church at Antioch prophets and teachers, Barnabas, Simeon who was called Niger, Lucius of Cyrene, Manaen a lifelong friend of Herod the tetrarch, and Saul. 2 While they were worshiping the Lord and fasting, the Holy Spirit said, “Set apart for me Barnabas and Saul for the work to which I have called them.” 3 Then after fasting and praying they laid their hands on them and sent them off.” (Acts 13:1-3, ESV)</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7513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First Missionary Journey</a:t>
            </a:r>
          </a:p>
        </p:txBody>
      </p:sp>
      <p:pic>
        <p:nvPicPr>
          <p:cNvPr id="7" name="Picture 6" descr="Map&#10;&#10;Description automatically generated">
            <a:extLst>
              <a:ext uri="{FF2B5EF4-FFF2-40B4-BE49-F238E27FC236}">
                <a16:creationId xmlns:a16="http://schemas.microsoft.com/office/drawing/2014/main" id="{44FC216F-FC73-CAE2-E9EF-B8624262D2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4289" y="778213"/>
            <a:ext cx="6692629" cy="6079787"/>
          </a:xfrm>
          <a:prstGeom prst="rect">
            <a:avLst/>
          </a:prstGeom>
          <a:noFill/>
        </p:spPr>
      </p:pic>
    </p:spTree>
    <p:extLst>
      <p:ext uri="{BB962C8B-B14F-4D97-AF65-F5344CB8AC3E}">
        <p14:creationId xmlns:p14="http://schemas.microsoft.com/office/powerpoint/2010/main" val="17697043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Second Missionary Journey</a:t>
            </a:r>
          </a:p>
        </p:txBody>
      </p:sp>
      <p:pic>
        <p:nvPicPr>
          <p:cNvPr id="3" name="Picture 2" descr="Map&#10;&#10;Description automatically generated">
            <a:extLst>
              <a:ext uri="{FF2B5EF4-FFF2-40B4-BE49-F238E27FC236}">
                <a16:creationId xmlns:a16="http://schemas.microsoft.com/office/drawing/2014/main" id="{CACEA64B-DBC5-7D30-28FC-8BEA6F36E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2416" y="778212"/>
            <a:ext cx="9974095" cy="6079787"/>
          </a:xfrm>
          <a:prstGeom prst="rect">
            <a:avLst/>
          </a:prstGeom>
        </p:spPr>
      </p:pic>
    </p:spTree>
    <p:extLst>
      <p:ext uri="{BB962C8B-B14F-4D97-AF65-F5344CB8AC3E}">
        <p14:creationId xmlns:p14="http://schemas.microsoft.com/office/powerpoint/2010/main" val="2330834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Third Missionary Journey</a:t>
            </a:r>
          </a:p>
        </p:txBody>
      </p:sp>
      <p:pic>
        <p:nvPicPr>
          <p:cNvPr id="4" name="Picture 3" descr="Map&#10;&#10;Description automatically generated">
            <a:extLst>
              <a:ext uri="{FF2B5EF4-FFF2-40B4-BE49-F238E27FC236}">
                <a16:creationId xmlns:a16="http://schemas.microsoft.com/office/drawing/2014/main" id="{C8B0E333-BDDD-08E2-E8E7-FD55715D61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890" y="722242"/>
            <a:ext cx="8760219" cy="6135757"/>
          </a:xfrm>
          <a:prstGeom prst="rect">
            <a:avLst/>
          </a:prstGeom>
        </p:spPr>
      </p:pic>
    </p:spTree>
    <p:extLst>
      <p:ext uri="{BB962C8B-B14F-4D97-AF65-F5344CB8AC3E}">
        <p14:creationId xmlns:p14="http://schemas.microsoft.com/office/powerpoint/2010/main" val="18024271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Authorship</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200" b="1" dirty="0">
                <a:effectLst>
                  <a:outerShdw blurRad="38100" dist="38100" dir="2700000" algn="tl">
                    <a:srgbClr val="000000">
                      <a:alpha val="43137"/>
                    </a:srgbClr>
                  </a:outerShdw>
                </a:effectLst>
              </a:rPr>
              <a:t>But whatever anyone else dares to boast of—I am speaking as a fool—I also dare to boast of that. 22 Are they Hebrews? So am I. Are they Israelites? So am I. Are they offspring of Abraham? So am I. 23 Are they servants of Christ? I am a better one—I am talking like a madman—with far greater labors, far more imprisonments, with countless beatings, and often near death. 24 Five times I received at the hands of the Jews the forty lashes less one. 25 Three times I was beaten with rods. Once I was stoned. Three times I was shipwrecked; a night and a day I was adrift at sea; 26 on frequent journeys, in danger from rivers, danger from robbers, danger from my own people, danger from Gentiles, danger in the city, danger in the wilderness, danger at sea, danger from false brothers; 27 in toil and hardship, through many a sleepless night, in hunger and thirst, often without food, in cold and exposure. 28 And, apart from other things, there is the daily pressure on me of my anxiety for all the churches. 29 Who is weak, and I am not weak? Who is made to fall, and I am not indignant?</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(II Corinthians 11:21a-29,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9584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6600" b="1" dirty="0">
                <a:effectLst>
                  <a:outerShdw blurRad="38100" dist="38100" dir="2700000" algn="tl">
                    <a:srgbClr val="000000">
                      <a:alpha val="43137"/>
                    </a:srgbClr>
                  </a:outerShdw>
                </a:effectLst>
              </a:rPr>
              <a:t>1 Paul, called by the will of God to be an apostle of Christ Jesus, and our brother Sosthenes,</a:t>
            </a:r>
          </a:p>
          <a:p>
            <a:pPr algn="ctr"/>
            <a:br>
              <a:rPr lang="en-US" sz="6600" b="1" dirty="0">
                <a:effectLst>
                  <a:outerShdw blurRad="38100" dist="38100" dir="2700000" algn="tl">
                    <a:srgbClr val="000000">
                      <a:alpha val="43137"/>
                    </a:srgbClr>
                  </a:outerShdw>
                </a:effectLst>
              </a:rPr>
            </a:br>
            <a:r>
              <a:rPr lang="en-US" sz="6600" b="1" dirty="0">
                <a:effectLst>
                  <a:outerShdw blurRad="38100" dist="38100" dir="2700000" algn="tl">
                    <a:srgbClr val="000000">
                      <a:alpha val="43137"/>
                    </a:srgbClr>
                  </a:outerShdw>
                </a:effectLst>
              </a:rPr>
              <a:t>(I Corinthians 1:1, ESV)</a:t>
            </a:r>
          </a:p>
        </p:txBody>
      </p:sp>
    </p:spTree>
    <p:extLst>
      <p:ext uri="{BB962C8B-B14F-4D97-AF65-F5344CB8AC3E}">
        <p14:creationId xmlns:p14="http://schemas.microsoft.com/office/powerpoint/2010/main" val="2990689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Authorship</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900" b="1" dirty="0">
                <a:effectLst>
                  <a:outerShdw blurRad="38100" dist="38100" dir="2700000" algn="tl">
                    <a:srgbClr val="000000">
                      <a:alpha val="43137"/>
                    </a:srgbClr>
                  </a:outerShdw>
                </a:effectLst>
              </a:rPr>
              <a:t>Sosthenes</a:t>
            </a:r>
          </a:p>
          <a:p>
            <a:r>
              <a:rPr lang="en-US" sz="3900" b="1" dirty="0">
                <a:effectLst>
                  <a:outerShdw blurRad="38100" dist="38100" dir="2700000" algn="tl">
                    <a:srgbClr val="000000">
                      <a:alpha val="43137"/>
                    </a:srgbClr>
                  </a:outerShdw>
                </a:effectLst>
              </a:rPr>
              <a:t>“If it were a matter of wrongdoing or vicious crime, O Jews, I would have reason to accept your complaint. 15 But since it is a matter of questions about words and names and your own law, see to it yourselves. I refuse to be a judge of these things.” 16 And he drove them from the tribunal.” (Acts 18:14b-16)</a:t>
            </a:r>
          </a:p>
          <a:p>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14410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Authorship</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5400" b="1" dirty="0">
                <a:effectLst>
                  <a:outerShdw blurRad="38100" dist="38100" dir="2700000" algn="tl">
                    <a:srgbClr val="000000">
                      <a:alpha val="43137"/>
                    </a:srgbClr>
                  </a:outerShdw>
                </a:effectLst>
              </a:rPr>
              <a:t>17 And they all seized Sosthenes, the ruler of the synagogue, and beat him in front of the tribunal. But Gallio paid no attention to any of this.” (Acts 18:17, ESV)</a:t>
            </a:r>
          </a:p>
          <a:p>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09478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6600" b="1" dirty="0">
                <a:effectLst>
                  <a:outerShdw blurRad="38100" dist="38100" dir="2700000" algn="tl">
                    <a:srgbClr val="000000">
                      <a:alpha val="43137"/>
                    </a:srgbClr>
                  </a:outerShdw>
                </a:effectLst>
              </a:rPr>
              <a:t>Paul, called by the will of God to be an apostle of Christ Jesus, and our brother Sosthenes,</a:t>
            </a:r>
          </a:p>
          <a:p>
            <a:pPr algn="ctr"/>
            <a:br>
              <a:rPr lang="en-US" sz="6600" b="1" dirty="0">
                <a:effectLst>
                  <a:outerShdw blurRad="38100" dist="38100" dir="2700000" algn="tl">
                    <a:srgbClr val="000000">
                      <a:alpha val="43137"/>
                    </a:srgbClr>
                  </a:outerShdw>
                </a:effectLst>
              </a:rPr>
            </a:br>
            <a:r>
              <a:rPr lang="en-US" sz="6600" b="1" dirty="0">
                <a:effectLst>
                  <a:outerShdw blurRad="38100" dist="38100" dir="2700000" algn="tl">
                    <a:srgbClr val="000000">
                      <a:alpha val="43137"/>
                    </a:srgbClr>
                  </a:outerShdw>
                </a:effectLst>
              </a:rPr>
              <a:t>(I Corinthians 1:1, ESV)</a:t>
            </a:r>
          </a:p>
        </p:txBody>
      </p:sp>
    </p:spTree>
    <p:extLst>
      <p:ext uri="{BB962C8B-B14F-4D97-AF65-F5344CB8AC3E}">
        <p14:creationId xmlns:p14="http://schemas.microsoft.com/office/powerpoint/2010/main" val="3779296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lnSpcReduction="10000"/>
          </a:bodyPr>
          <a:lstStyle/>
          <a:p>
            <a:pPr algn="ctr"/>
            <a:r>
              <a:rPr lang="en-US" sz="5400" b="1" dirty="0">
                <a:effectLst>
                  <a:outerShdw blurRad="38100" dist="38100" dir="2700000" algn="tl">
                    <a:srgbClr val="000000">
                      <a:alpha val="43137"/>
                    </a:srgbClr>
                  </a:outerShdw>
                </a:effectLst>
              </a:rPr>
              <a:t>To the church of God that is in Corinth, to those sanctified in Christ Jesus, called to be saints together with all those who in every place call upon the name of our Lord Jesus Christ, both their Lord and ours:</a:t>
            </a:r>
          </a:p>
          <a:p>
            <a:pPr algn="ct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(I Corinthians 1:2, ESV)</a:t>
            </a:r>
          </a:p>
        </p:txBody>
      </p:sp>
    </p:spTree>
    <p:extLst>
      <p:ext uri="{BB962C8B-B14F-4D97-AF65-F5344CB8AC3E}">
        <p14:creationId xmlns:p14="http://schemas.microsoft.com/office/powerpoint/2010/main" val="23171609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977" y="778212"/>
            <a:ext cx="9092045" cy="6079787"/>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6799" y="194552"/>
            <a:ext cx="10058402" cy="473413"/>
          </a:xfrm>
        </p:spPr>
        <p:txBody>
          <a:bodyPr>
            <a:noAutofit/>
          </a:bodyPr>
          <a:lstStyle/>
          <a:p>
            <a:pPr algn="ctr"/>
            <a:r>
              <a:rPr lang="en-US" sz="2000" b="1" dirty="0" err="1">
                <a:effectLst>
                  <a:outerShdw blurRad="38100" dist="38100" dir="2700000" algn="tl">
                    <a:srgbClr val="000000">
                      <a:alpha val="43137"/>
                    </a:srgbClr>
                  </a:outerShdw>
                </a:effectLst>
              </a:rPr>
              <a:t>Acrocorinth</a:t>
            </a:r>
            <a:endParaRPr lang="en-US" sz="2000" b="1" dirty="0">
              <a:effectLst>
                <a:outerShdw blurRad="38100" dist="38100" dir="2700000" algn="tl">
                  <a:srgbClr val="000000">
                    <a:alpha val="43137"/>
                  </a:srgbClr>
                </a:outerShdw>
              </a:effectLst>
            </a:endParaRPr>
          </a:p>
        </p:txBody>
      </p:sp>
      <p:pic>
        <p:nvPicPr>
          <p:cNvPr id="6" name="Picture 5" descr="A picture containing rock, outdoor, sky, mountain&#10;&#10;Description automatically generated">
            <a:extLst>
              <a:ext uri="{FF2B5EF4-FFF2-40B4-BE49-F238E27FC236}">
                <a16:creationId xmlns:a16="http://schemas.microsoft.com/office/drawing/2014/main" id="{50FA0A93-43D3-6874-05F8-B1C84DB62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667965"/>
            <a:ext cx="9753600" cy="6009059"/>
          </a:xfrm>
          <a:prstGeom prst="rect">
            <a:avLst/>
          </a:prstGeom>
        </p:spPr>
      </p:pic>
    </p:spTree>
    <p:extLst>
      <p:ext uri="{BB962C8B-B14F-4D97-AF65-F5344CB8AC3E}">
        <p14:creationId xmlns:p14="http://schemas.microsoft.com/office/powerpoint/2010/main" val="3488534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err="1">
                <a:effectLst>
                  <a:outerShdw blurRad="38100" dist="38100" dir="2700000" algn="tl">
                    <a:srgbClr val="000000">
                      <a:alpha val="43137"/>
                    </a:srgbClr>
                  </a:outerShdw>
                </a:effectLst>
              </a:rPr>
              <a:t>Diolkos</a:t>
            </a:r>
            <a:endParaRPr lang="en-US" sz="2000" b="1" dirty="0">
              <a:effectLst>
                <a:outerShdw blurRad="38100" dist="38100" dir="2700000" algn="tl">
                  <a:srgbClr val="000000">
                    <a:alpha val="43137"/>
                  </a:srgbClr>
                </a:outerShdw>
              </a:effectLst>
            </a:endParaRPr>
          </a:p>
        </p:txBody>
      </p:sp>
      <p:pic>
        <p:nvPicPr>
          <p:cNvPr id="4" name="Picture 3" descr="Map&#10;&#10;Description automatically generated">
            <a:extLst>
              <a:ext uri="{FF2B5EF4-FFF2-40B4-BE49-F238E27FC236}">
                <a16:creationId xmlns:a16="http://schemas.microsoft.com/office/drawing/2014/main" id="{9FEE2BD7-5A9D-0A37-0A43-3E3F2F7C86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4880" y="778212"/>
            <a:ext cx="7682240" cy="6079787"/>
          </a:xfrm>
          <a:prstGeom prst="rect">
            <a:avLst/>
          </a:prstGeom>
        </p:spPr>
      </p:pic>
    </p:spTree>
    <p:extLst>
      <p:ext uri="{BB962C8B-B14F-4D97-AF65-F5344CB8AC3E}">
        <p14:creationId xmlns:p14="http://schemas.microsoft.com/office/powerpoint/2010/main" val="3548164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err="1">
                <a:effectLst>
                  <a:outerShdw blurRad="38100" dist="38100" dir="2700000" algn="tl">
                    <a:srgbClr val="000000">
                      <a:alpha val="43137"/>
                    </a:srgbClr>
                  </a:outerShdw>
                </a:effectLst>
              </a:rPr>
              <a:t>Diolkos</a:t>
            </a:r>
            <a:r>
              <a:rPr lang="en-US" sz="2000" b="1" dirty="0">
                <a:effectLst>
                  <a:outerShdw blurRad="38100" dist="38100" dir="2700000" algn="tl">
                    <a:srgbClr val="000000">
                      <a:alpha val="43137"/>
                    </a:srgbClr>
                  </a:outerShdw>
                </a:effectLst>
              </a:rPr>
              <a:t> 2</a:t>
            </a:r>
          </a:p>
        </p:txBody>
      </p:sp>
      <p:pic>
        <p:nvPicPr>
          <p:cNvPr id="3" name="Picture 2" descr="A picture containing rock, stone&#10;&#10;Description automatically generated">
            <a:extLst>
              <a:ext uri="{FF2B5EF4-FFF2-40B4-BE49-F238E27FC236}">
                <a16:creationId xmlns:a16="http://schemas.microsoft.com/office/drawing/2014/main" id="{A1E0176A-B0C1-860A-0E06-F60D0D7BF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573" y="778212"/>
            <a:ext cx="3214853" cy="6079787"/>
          </a:xfrm>
          <a:prstGeom prst="rect">
            <a:avLst/>
          </a:prstGeom>
        </p:spPr>
      </p:pic>
    </p:spTree>
    <p:extLst>
      <p:ext uri="{BB962C8B-B14F-4D97-AF65-F5344CB8AC3E}">
        <p14:creationId xmlns:p14="http://schemas.microsoft.com/office/powerpoint/2010/main" val="40589998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err="1">
                <a:effectLst>
                  <a:outerShdw blurRad="38100" dist="38100" dir="2700000" algn="tl">
                    <a:srgbClr val="000000">
                      <a:alpha val="43137"/>
                    </a:srgbClr>
                  </a:outerShdw>
                </a:effectLst>
              </a:rPr>
              <a:t>Diolkos</a:t>
            </a:r>
            <a:r>
              <a:rPr lang="en-US" sz="2000" b="1" dirty="0">
                <a:effectLst>
                  <a:outerShdw blurRad="38100" dist="38100" dir="2700000" algn="tl">
                    <a:srgbClr val="000000">
                      <a:alpha val="43137"/>
                    </a:srgbClr>
                  </a:outerShdw>
                </a:effectLst>
              </a:rPr>
              <a:t> 3</a:t>
            </a:r>
          </a:p>
        </p:txBody>
      </p:sp>
      <p:pic>
        <p:nvPicPr>
          <p:cNvPr id="4" name="Picture 3" descr="An aerial view of a city&#10;&#10;Description automatically generated with medium confidence">
            <a:extLst>
              <a:ext uri="{FF2B5EF4-FFF2-40B4-BE49-F238E27FC236}">
                <a16:creationId xmlns:a16="http://schemas.microsoft.com/office/drawing/2014/main" id="{6A8B4022-8045-0F87-AD20-E996EAF323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778213"/>
            <a:ext cx="7315200" cy="6079787"/>
          </a:xfrm>
          <a:prstGeom prst="rect">
            <a:avLst/>
          </a:prstGeom>
        </p:spPr>
      </p:pic>
    </p:spTree>
    <p:extLst>
      <p:ext uri="{BB962C8B-B14F-4D97-AF65-F5344CB8AC3E}">
        <p14:creationId xmlns:p14="http://schemas.microsoft.com/office/powerpoint/2010/main" val="21924467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Preferable Travels</a:t>
            </a:r>
          </a:p>
        </p:txBody>
      </p:sp>
      <p:pic>
        <p:nvPicPr>
          <p:cNvPr id="3" name="Picture 2" descr="Map&#10;&#10;Description automatically generated">
            <a:extLst>
              <a:ext uri="{FF2B5EF4-FFF2-40B4-BE49-F238E27FC236}">
                <a16:creationId xmlns:a16="http://schemas.microsoft.com/office/drawing/2014/main" id="{7AE25BED-1FFF-F040-8D90-61F4CC66F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890" y="778212"/>
            <a:ext cx="8760219" cy="6079787"/>
          </a:xfrm>
          <a:prstGeom prst="rect">
            <a:avLst/>
          </a:prstGeom>
        </p:spPr>
      </p:pic>
    </p:spTree>
    <p:extLst>
      <p:ext uri="{BB962C8B-B14F-4D97-AF65-F5344CB8AC3E}">
        <p14:creationId xmlns:p14="http://schemas.microsoft.com/office/powerpoint/2010/main" val="53977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977" y="778212"/>
            <a:ext cx="9092045" cy="6079787"/>
          </a:xfrm>
          <a:prstGeom prst="rect">
            <a:avLst/>
          </a:prstGeom>
        </p:spPr>
      </p:pic>
    </p:spTree>
    <p:extLst>
      <p:ext uri="{BB962C8B-B14F-4D97-AF65-F5344CB8AC3E}">
        <p14:creationId xmlns:p14="http://schemas.microsoft.com/office/powerpoint/2010/main" val="3162247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Corinth</a:t>
            </a:r>
          </a:p>
        </p:txBody>
      </p:sp>
      <p:pic>
        <p:nvPicPr>
          <p:cNvPr id="4" name="Picture 3" descr="Diagram&#10;&#10;Description automatically generated">
            <a:extLst>
              <a:ext uri="{FF2B5EF4-FFF2-40B4-BE49-F238E27FC236}">
                <a16:creationId xmlns:a16="http://schemas.microsoft.com/office/drawing/2014/main" id="{39805B02-0603-C036-6A38-F976F20E6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227" y="778212"/>
            <a:ext cx="8255546" cy="6079787"/>
          </a:xfrm>
          <a:prstGeom prst="rect">
            <a:avLst/>
          </a:prstGeom>
        </p:spPr>
      </p:pic>
    </p:spTree>
    <p:extLst>
      <p:ext uri="{BB962C8B-B14F-4D97-AF65-F5344CB8AC3E}">
        <p14:creationId xmlns:p14="http://schemas.microsoft.com/office/powerpoint/2010/main" val="3710861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err="1">
                <a:effectLst>
                  <a:outerShdw blurRad="38100" dist="38100" dir="2700000" algn="tl">
                    <a:srgbClr val="000000">
                      <a:alpha val="43137"/>
                    </a:srgbClr>
                  </a:outerShdw>
                </a:effectLst>
              </a:rPr>
              <a:t>Babbius</a:t>
            </a:r>
            <a:endParaRPr lang="en-US" sz="2000" b="1" dirty="0">
              <a:effectLst>
                <a:outerShdw blurRad="38100" dist="38100" dir="2700000" algn="tl">
                  <a:srgbClr val="000000">
                    <a:alpha val="43137"/>
                  </a:srgbClr>
                </a:outerShdw>
              </a:effectLst>
            </a:endParaRPr>
          </a:p>
        </p:txBody>
      </p:sp>
      <p:pic>
        <p:nvPicPr>
          <p:cNvPr id="3" name="Picture 2" descr="A picture containing outdoor, stone, ledge, old&#10;&#10;Description automatically generated">
            <a:extLst>
              <a:ext uri="{FF2B5EF4-FFF2-40B4-BE49-F238E27FC236}">
                <a16:creationId xmlns:a16="http://schemas.microsoft.com/office/drawing/2014/main" id="{96AE2A8C-ACEB-A545-1A14-73D8B2133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719846"/>
            <a:ext cx="9144000" cy="6138153"/>
          </a:xfrm>
          <a:prstGeom prst="rect">
            <a:avLst/>
          </a:prstGeom>
        </p:spPr>
      </p:pic>
    </p:spTree>
    <p:extLst>
      <p:ext uri="{BB962C8B-B14F-4D97-AF65-F5344CB8AC3E}">
        <p14:creationId xmlns:p14="http://schemas.microsoft.com/office/powerpoint/2010/main" val="2688685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Isthmian Crown</a:t>
            </a:r>
          </a:p>
        </p:txBody>
      </p:sp>
      <p:pic>
        <p:nvPicPr>
          <p:cNvPr id="4" name="Picture 3" descr="A picture containing text&#10;&#10;Description automatically generated">
            <a:extLst>
              <a:ext uri="{FF2B5EF4-FFF2-40B4-BE49-F238E27FC236}">
                <a16:creationId xmlns:a16="http://schemas.microsoft.com/office/drawing/2014/main" id="{8B27F56A-4CBD-5695-83EC-9C50BE272A4E}"/>
              </a:ext>
            </a:extLst>
          </p:cNvPr>
          <p:cNvPicPr>
            <a:picLocks noChangeAspect="1"/>
          </p:cNvPicPr>
          <p:nvPr/>
        </p:nvPicPr>
        <p:blipFill rotWithShape="1">
          <a:blip r:embed="rId3">
            <a:extLst>
              <a:ext uri="{28A0092B-C50C-407E-A947-70E740481C1C}">
                <a14:useLocalDpi xmlns:a14="http://schemas.microsoft.com/office/drawing/2010/main" val="0"/>
              </a:ext>
            </a:extLst>
          </a:blip>
          <a:srcRect l="17" t="-1337" r="49983" b="1337"/>
          <a:stretch/>
        </p:blipFill>
        <p:spPr>
          <a:xfrm>
            <a:off x="2952379" y="778212"/>
            <a:ext cx="6284068" cy="6079787"/>
          </a:xfrm>
          <a:prstGeom prst="rect">
            <a:avLst/>
          </a:prstGeom>
        </p:spPr>
      </p:pic>
    </p:spTree>
    <p:extLst>
      <p:ext uri="{BB962C8B-B14F-4D97-AF65-F5344CB8AC3E}">
        <p14:creationId xmlns:p14="http://schemas.microsoft.com/office/powerpoint/2010/main" val="18929646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lnSpcReduction="10000"/>
          </a:bodyPr>
          <a:lstStyle/>
          <a:p>
            <a:pPr algn="ctr"/>
            <a:r>
              <a:rPr lang="en-US" sz="5400" b="1" dirty="0">
                <a:effectLst>
                  <a:outerShdw blurRad="38100" dist="38100" dir="2700000" algn="tl">
                    <a:srgbClr val="000000">
                      <a:alpha val="43137"/>
                    </a:srgbClr>
                  </a:outerShdw>
                </a:effectLst>
              </a:rPr>
              <a:t>To the church of God that is in Corinth, to those sanctified in Christ Jesus, called to be saints together with all those who in every place call upon the name of our Lord Jesus Christ, both their Lord and ours:</a:t>
            </a:r>
          </a:p>
          <a:p>
            <a:pPr algn="ct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(I Corinthians 1:2, ESV)</a:t>
            </a:r>
          </a:p>
        </p:txBody>
      </p:sp>
    </p:spTree>
    <p:extLst>
      <p:ext uri="{BB962C8B-B14F-4D97-AF65-F5344CB8AC3E}">
        <p14:creationId xmlns:p14="http://schemas.microsoft.com/office/powerpoint/2010/main" val="3271074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a:bodyPr>
          <a:lstStyle/>
          <a:p>
            <a:pPr algn="ctr"/>
            <a:r>
              <a:rPr lang="en-US" sz="8000" b="1" dirty="0">
                <a:effectLst>
                  <a:outerShdw blurRad="38100" dist="38100" dir="2700000" algn="tl">
                    <a:srgbClr val="000000">
                      <a:alpha val="43137"/>
                    </a:srgbClr>
                  </a:outerShdw>
                </a:effectLst>
              </a:rPr>
              <a:t>Grace to you and peace from God our Father and the Lord Jesus Christ.</a:t>
            </a:r>
          </a:p>
          <a:p>
            <a:pPr algn="ctr"/>
            <a:br>
              <a:rPr lang="en-US" sz="8000" b="1" dirty="0">
                <a:effectLst>
                  <a:outerShdw blurRad="38100" dist="38100" dir="2700000" algn="tl">
                    <a:srgbClr val="000000">
                      <a:alpha val="43137"/>
                    </a:srgbClr>
                  </a:outerShdw>
                </a:effectLst>
              </a:rPr>
            </a:br>
            <a:r>
              <a:rPr lang="en-US" sz="8000" b="1" dirty="0">
                <a:effectLst>
                  <a:outerShdw blurRad="38100" dist="38100" dir="2700000" algn="tl">
                    <a:srgbClr val="000000">
                      <a:alpha val="43137"/>
                    </a:srgbClr>
                  </a:outerShdw>
                </a:effectLst>
              </a:rPr>
              <a:t>(I Corinthians 1:3, ESV)</a:t>
            </a:r>
          </a:p>
        </p:txBody>
      </p:sp>
    </p:spTree>
    <p:extLst>
      <p:ext uri="{BB962C8B-B14F-4D97-AF65-F5344CB8AC3E}">
        <p14:creationId xmlns:p14="http://schemas.microsoft.com/office/powerpoint/2010/main" val="3254759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lnSpcReduction="10000"/>
          </a:bodyPr>
          <a:lstStyle/>
          <a:p>
            <a:pPr algn="ctr"/>
            <a:r>
              <a:rPr lang="en-US" sz="4000" b="1" dirty="0">
                <a:effectLst>
                  <a:outerShdw blurRad="38100" dist="38100" dir="2700000" algn="tl">
                    <a:srgbClr val="000000">
                      <a:alpha val="43137"/>
                    </a:srgbClr>
                  </a:outerShdw>
                </a:effectLst>
              </a:rPr>
              <a:t>1 Paul, called by the </a:t>
            </a:r>
            <a:r>
              <a:rPr lang="en-US" sz="4000" b="1" u="sng" dirty="0">
                <a:effectLst>
                  <a:outerShdw blurRad="38100" dist="38100" dir="2700000" algn="tl">
                    <a:srgbClr val="000000">
                      <a:alpha val="43137"/>
                    </a:srgbClr>
                  </a:outerShdw>
                </a:effectLst>
              </a:rPr>
              <a:t>will of God</a:t>
            </a:r>
            <a:r>
              <a:rPr lang="en-US" sz="4000" b="1" dirty="0">
                <a:effectLst>
                  <a:outerShdw blurRad="38100" dist="38100" dir="2700000" algn="tl">
                    <a:srgbClr val="000000">
                      <a:alpha val="43137"/>
                    </a:srgbClr>
                  </a:outerShdw>
                </a:effectLst>
              </a:rPr>
              <a:t> to be an apostle of </a:t>
            </a:r>
            <a:r>
              <a:rPr lang="en-US" sz="4000" b="1" u="sng" dirty="0">
                <a:effectLst>
                  <a:outerShdw blurRad="38100" dist="38100" dir="2700000" algn="tl">
                    <a:srgbClr val="000000">
                      <a:alpha val="43137"/>
                    </a:srgbClr>
                  </a:outerShdw>
                </a:effectLst>
              </a:rPr>
              <a:t>Christ Jesus</a:t>
            </a:r>
            <a:r>
              <a:rPr lang="en-US" sz="4000" b="1" dirty="0">
                <a:effectLst>
                  <a:outerShdw blurRad="38100" dist="38100" dir="2700000" algn="tl">
                    <a:srgbClr val="000000">
                      <a:alpha val="43137"/>
                    </a:srgbClr>
                  </a:outerShdw>
                </a:effectLst>
              </a:rPr>
              <a:t>, and our brother Sosthenes,</a:t>
            </a:r>
          </a:p>
          <a:p>
            <a:pPr algn="ctr"/>
            <a:r>
              <a:rPr lang="en-US" sz="4000" b="1" dirty="0">
                <a:effectLst>
                  <a:outerShdw blurRad="38100" dist="38100" dir="2700000" algn="tl">
                    <a:srgbClr val="000000">
                      <a:alpha val="43137"/>
                    </a:srgbClr>
                  </a:outerShdw>
                </a:effectLst>
              </a:rPr>
              <a:t>2 To the church </a:t>
            </a:r>
            <a:r>
              <a:rPr lang="en-US" sz="4000" b="1" u="sng" dirty="0">
                <a:effectLst>
                  <a:outerShdw blurRad="38100" dist="38100" dir="2700000" algn="tl">
                    <a:srgbClr val="000000">
                      <a:alpha val="43137"/>
                    </a:srgbClr>
                  </a:outerShdw>
                </a:effectLst>
              </a:rPr>
              <a:t>of God</a:t>
            </a:r>
            <a:r>
              <a:rPr lang="en-US" sz="4000" b="1" dirty="0">
                <a:effectLst>
                  <a:outerShdw blurRad="38100" dist="38100" dir="2700000" algn="tl">
                    <a:srgbClr val="000000">
                      <a:alpha val="43137"/>
                    </a:srgbClr>
                  </a:outerShdw>
                </a:effectLst>
              </a:rPr>
              <a:t> that is in Corinth, to those sanctified </a:t>
            </a:r>
            <a:r>
              <a:rPr lang="en-US" sz="4000" b="1" u="sng" dirty="0">
                <a:effectLst>
                  <a:outerShdw blurRad="38100" dist="38100" dir="2700000" algn="tl">
                    <a:srgbClr val="000000">
                      <a:alpha val="43137"/>
                    </a:srgbClr>
                  </a:outerShdw>
                </a:effectLst>
              </a:rPr>
              <a:t>in Christ Jesus</a:t>
            </a:r>
            <a:r>
              <a:rPr lang="en-US" sz="4000" b="1" dirty="0">
                <a:effectLst>
                  <a:outerShdw blurRad="38100" dist="38100" dir="2700000" algn="tl">
                    <a:srgbClr val="000000">
                      <a:alpha val="43137"/>
                    </a:srgbClr>
                  </a:outerShdw>
                </a:effectLst>
              </a:rPr>
              <a:t>, called to be saints together with all those who in every place call upon the name of our </a:t>
            </a:r>
            <a:r>
              <a:rPr lang="en-US" sz="4000" b="1" u="sng" dirty="0">
                <a:effectLst>
                  <a:outerShdw blurRad="38100" dist="38100" dir="2700000" algn="tl">
                    <a:srgbClr val="000000">
                      <a:alpha val="43137"/>
                    </a:srgbClr>
                  </a:outerShdw>
                </a:effectLst>
              </a:rPr>
              <a:t>Lord Jesus Christ</a:t>
            </a:r>
            <a:r>
              <a:rPr lang="en-US" sz="4000" b="1" dirty="0">
                <a:effectLst>
                  <a:outerShdw blurRad="38100" dist="38100" dir="2700000" algn="tl">
                    <a:srgbClr val="000000">
                      <a:alpha val="43137"/>
                    </a:srgbClr>
                  </a:outerShdw>
                </a:effectLst>
              </a:rPr>
              <a:t>, both their </a:t>
            </a:r>
            <a:r>
              <a:rPr lang="en-US" sz="4000" b="1" u="sng" dirty="0">
                <a:effectLst>
                  <a:outerShdw blurRad="38100" dist="38100" dir="2700000" algn="tl">
                    <a:srgbClr val="000000">
                      <a:alpha val="43137"/>
                    </a:srgbClr>
                  </a:outerShdw>
                </a:effectLst>
              </a:rPr>
              <a:t>Lord</a:t>
            </a:r>
            <a:r>
              <a:rPr lang="en-US" sz="4000" b="1" dirty="0">
                <a:effectLst>
                  <a:outerShdw blurRad="38100" dist="38100" dir="2700000" algn="tl">
                    <a:srgbClr val="000000">
                      <a:alpha val="43137"/>
                    </a:srgbClr>
                  </a:outerShdw>
                </a:effectLst>
              </a:rPr>
              <a:t> and ours:</a:t>
            </a:r>
          </a:p>
          <a:p>
            <a:pPr algn="ctr"/>
            <a:r>
              <a:rPr lang="en-US" sz="4000" b="1" dirty="0">
                <a:effectLst>
                  <a:outerShdw blurRad="38100" dist="38100" dir="2700000" algn="tl">
                    <a:srgbClr val="000000">
                      <a:alpha val="43137"/>
                    </a:srgbClr>
                  </a:outerShdw>
                </a:effectLst>
              </a:rPr>
              <a:t>3 Grace to you and peace </a:t>
            </a:r>
            <a:r>
              <a:rPr lang="en-US" sz="4000" b="1" u="sng" dirty="0">
                <a:effectLst>
                  <a:outerShdw blurRad="38100" dist="38100" dir="2700000" algn="tl">
                    <a:srgbClr val="000000">
                      <a:alpha val="43137"/>
                    </a:srgbClr>
                  </a:outerShdw>
                </a:effectLst>
              </a:rPr>
              <a:t>from God our Father and the Lord Jesus Christ</a:t>
            </a:r>
            <a:r>
              <a:rPr lang="en-US" sz="4000" b="1" dirty="0">
                <a:effectLst>
                  <a:outerShdw blurRad="38100" dist="38100" dir="2700000" algn="tl">
                    <a:srgbClr val="000000">
                      <a:alpha val="43137"/>
                    </a:srgbClr>
                  </a:outerShdw>
                </a:effectLst>
              </a:rPr>
              <a:t>.</a:t>
            </a:r>
          </a:p>
          <a:p>
            <a:pPr algn="ct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(I Corinthians 1:1-3,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a:bodyPr>
          <a:lstStyle/>
          <a:p>
            <a:r>
              <a:rPr lang="en-US" sz="4400" b="1" dirty="0">
                <a:effectLst>
                  <a:outerShdw blurRad="38100" dist="38100" dir="2700000" algn="tl">
                    <a:srgbClr val="000000">
                      <a:alpha val="43137"/>
                    </a:srgbClr>
                  </a:outerShdw>
                </a:effectLst>
              </a:rPr>
              <a:t>These verses give us important information on this letter</a:t>
            </a:r>
          </a:p>
          <a:p>
            <a:r>
              <a:rPr lang="en-US" sz="4400" b="1" dirty="0">
                <a:effectLst>
                  <a:outerShdw blurRad="38100" dist="38100" dir="2700000" algn="tl">
                    <a:srgbClr val="000000">
                      <a:alpha val="43137"/>
                    </a:srgbClr>
                  </a:outerShdw>
                </a:effectLst>
              </a:rPr>
              <a:t>Who wrote the letter</a:t>
            </a:r>
          </a:p>
          <a:p>
            <a:r>
              <a:rPr lang="en-US" sz="4400" b="1" dirty="0">
                <a:effectLst>
                  <a:outerShdw blurRad="38100" dist="38100" dir="2700000" algn="tl">
                    <a:srgbClr val="000000">
                      <a:alpha val="43137"/>
                    </a:srgbClr>
                  </a:outerShdw>
                </a:effectLst>
              </a:rPr>
              <a:t>Who it is written to</a:t>
            </a:r>
          </a:p>
          <a:p>
            <a:r>
              <a:rPr lang="en-US" sz="4400" b="1" dirty="0">
                <a:effectLst>
                  <a:outerShdw blurRad="38100" dist="38100" dir="2700000" algn="tl">
                    <a:srgbClr val="000000">
                      <a:alpha val="43137"/>
                    </a:srgbClr>
                  </a:outerShdw>
                </a:effectLst>
              </a:rPr>
              <a:t>By whose authority, the author speaks</a:t>
            </a:r>
          </a:p>
          <a:p>
            <a:r>
              <a:rPr lang="en-US" sz="4400" b="1" dirty="0">
                <a:effectLst>
                  <a:outerShdw blurRad="38100" dist="38100" dir="2700000" algn="tl">
                    <a:srgbClr val="000000">
                      <a:alpha val="43137"/>
                    </a:srgbClr>
                  </a:outerShdw>
                </a:effectLst>
              </a:rPr>
              <a:t>It all hinges on God the Father and His Son our Lord Jesus Christ</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Introduction to Corinthians (Why I Corinthians?)</a:t>
            </a:r>
          </a:p>
          <a:p>
            <a:pPr lvl="1"/>
            <a:r>
              <a:rPr lang="en-US" sz="3200" b="1" dirty="0">
                <a:effectLst>
                  <a:outerShdw blurRad="38100" dist="38100" dir="2700000" algn="tl">
                    <a:srgbClr val="000000">
                      <a:alpha val="43137"/>
                    </a:srgbClr>
                  </a:outerShdw>
                </a:effectLst>
              </a:rPr>
              <a:t>Has anyone wondered what kind of letter the apostles would write to the American Church?</a:t>
            </a:r>
          </a:p>
          <a:p>
            <a:pPr lvl="1"/>
            <a:r>
              <a:rPr lang="en-US" sz="3200" b="1" dirty="0">
                <a:effectLst>
                  <a:outerShdw blurRad="38100" dist="38100" dir="2700000" algn="tl">
                    <a:srgbClr val="000000">
                      <a:alpha val="43137"/>
                    </a:srgbClr>
                  </a:outerShdw>
                </a:effectLst>
              </a:rPr>
              <a:t>Personally I think if there were a specific letter written to the American Church it would be I Corinthians</a:t>
            </a:r>
          </a:p>
          <a:p>
            <a:pPr lvl="1"/>
            <a:r>
              <a:rPr lang="en-US" sz="3200" b="1" dirty="0">
                <a:effectLst>
                  <a:outerShdw blurRad="38100" dist="38100" dir="2700000" algn="tl">
                    <a:srgbClr val="000000">
                      <a:alpha val="43137"/>
                    </a:srgbClr>
                  </a:outerShdw>
                </a:effectLst>
              </a:rPr>
              <a:t>It is full of God’s grace, mercy, rationality, morality, focus on truth above rhetoric, the necessity of the cross and resurrection of Jesus, to a people very much like us</a:t>
            </a:r>
          </a:p>
          <a:p>
            <a:pPr lvl="1"/>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5308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0" indent="0">
              <a:buNone/>
            </a:pPr>
            <a:r>
              <a:rPr lang="en-US" sz="3200" b="1" dirty="0">
                <a:effectLst>
                  <a:outerShdw blurRad="38100" dist="38100" dir="2700000" algn="tl">
                    <a:srgbClr val="000000">
                      <a:alpha val="43137"/>
                    </a:srgbClr>
                  </a:outerShdw>
                </a:effectLst>
              </a:rPr>
              <a:t>“Given the issues of (1) status inconsistency, (2) religious pluralism, (3) cosmopolitan immigration and trade, (4) priority of market forces not only in business but also in rhetoric, and (5) the emphasis upon recognition and perception of honor or shame within a socially constructed world, Paul would been surely astonished at either (a) early twenty-first century laments about the problem of having to address a pluralist culture supposedly for the first time or (b) early twenty-first celebrations over the demise of a </a:t>
            </a:r>
            <a:r>
              <a:rPr lang="en-US" sz="3200" b="1" dirty="0" err="1">
                <a:effectLst>
                  <a:outerShdw blurRad="38100" dist="38100" dir="2700000" algn="tl">
                    <a:srgbClr val="000000">
                      <a:alpha val="43137"/>
                    </a:srgbClr>
                  </a:outerShdw>
                </a:effectLst>
              </a:rPr>
              <a:t>transcontexual</a:t>
            </a:r>
            <a:r>
              <a:rPr lang="en-US" sz="3200" b="1" dirty="0">
                <a:effectLst>
                  <a:outerShdw blurRad="38100" dist="38100" dir="2700000" algn="tl">
                    <a:srgbClr val="000000">
                      <a:alpha val="43137"/>
                    </a:srgbClr>
                  </a:outerShdw>
                </a:effectLst>
              </a:rPr>
              <a:t> rationality in favor of “local,” social constructions of truth. With today’s “postmodern” mood we may compare the self-sufficient, self-congratulatory culture of Corinth coupled with an obsession about peer-group prestige, success in competition, their devaluing of tradition and universals, and near contempt for those without standing in some chosen value system. </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95662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0" indent="0">
              <a:buNone/>
            </a:pPr>
            <a:r>
              <a:rPr lang="en-US" sz="3200" b="1" dirty="0">
                <a:effectLst>
                  <a:outerShdw blurRad="38100" dist="38100" dir="2700000" algn="tl">
                    <a:srgbClr val="000000">
                      <a:alpha val="43137"/>
                    </a:srgbClr>
                  </a:outerShdw>
                </a:effectLst>
              </a:rPr>
              <a:t>All this provides an embarrassingly close model of a postmodern context for the gospel in our own times, even given the huge historical differences and distances in so many other respects. Quite apart from its rich theology of grace, the cross, the Holy Spirit, the ministry, love, and resurrection, as an example of communicative action between the gospel and the world of given time, I Corinthians stands in a distinctive position of relevance to our own times.”</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a:t>
            </a:r>
            <a:r>
              <a:rPr lang="en-US" sz="3200" b="1" dirty="0" err="1">
                <a:effectLst>
                  <a:outerShdw blurRad="38100" dist="38100" dir="2700000" algn="tl">
                    <a:srgbClr val="000000">
                      <a:alpha val="43137"/>
                    </a:srgbClr>
                  </a:outerShdw>
                </a:effectLst>
              </a:rPr>
              <a:t>Thiselton</a:t>
            </a:r>
            <a:r>
              <a:rPr lang="en-US" sz="3200" b="1" dirty="0">
                <a:effectLst>
                  <a:outerShdw blurRad="38100" dist="38100" dir="2700000" algn="tl">
                    <a:srgbClr val="000000">
                      <a:alpha val="43137"/>
                    </a:srgbClr>
                  </a:outerShdw>
                </a:effectLst>
              </a:rPr>
              <a:t>, Anthony C. The First Epistle to the Corinthians, The New International Greek Testament Commentary. Eerdmans, 2000. Pages 16-17</a:t>
            </a:r>
          </a:p>
          <a:p>
            <a:pPr marL="0"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30980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Introduction to Corinthians (Why I Corinthians?) 2</a:t>
            </a:r>
          </a:p>
          <a:p>
            <a:pPr lvl="1"/>
            <a:r>
              <a:rPr lang="en-US" sz="3200" b="1" dirty="0">
                <a:effectLst>
                  <a:outerShdw blurRad="38100" dist="38100" dir="2700000" algn="tl">
                    <a:srgbClr val="000000">
                      <a:alpha val="43137"/>
                    </a:srgbClr>
                  </a:outerShdw>
                </a:effectLst>
              </a:rPr>
              <a:t>In other words, our own culture is very similar to that of ancient Corinth</a:t>
            </a:r>
          </a:p>
          <a:p>
            <a:pPr lvl="1"/>
            <a:r>
              <a:rPr lang="en-US" sz="3200" b="1" dirty="0">
                <a:effectLst>
                  <a:outerShdw blurRad="38100" dist="38100" dir="2700000" algn="tl">
                    <a:srgbClr val="000000">
                      <a:alpha val="43137"/>
                    </a:srgbClr>
                  </a:outerShdw>
                </a:effectLst>
              </a:rPr>
              <a:t>They became subject to whatever philosophical winds blew, or whatever </a:t>
            </a:r>
            <a:r>
              <a:rPr lang="en-US" sz="3200" b="1" u="sng" dirty="0">
                <a:effectLst>
                  <a:outerShdw blurRad="38100" dist="38100" dir="2700000" algn="tl">
                    <a:srgbClr val="000000">
                      <a:alpha val="43137"/>
                    </a:srgbClr>
                  </a:outerShdw>
                </a:effectLst>
              </a:rPr>
              <a:t>rhetoric</a:t>
            </a:r>
            <a:r>
              <a:rPr lang="en-US" sz="3200" b="1" dirty="0">
                <a:effectLst>
                  <a:outerShdw blurRad="38100" dist="38100" dir="2700000" algn="tl">
                    <a:srgbClr val="000000">
                      <a:alpha val="43137"/>
                    </a:srgbClr>
                  </a:outerShdw>
                </a:effectLst>
              </a:rPr>
              <a:t> could win the day</a:t>
            </a:r>
          </a:p>
          <a:p>
            <a:pPr lvl="1"/>
            <a:r>
              <a:rPr lang="en-US" sz="3200" b="1" dirty="0">
                <a:effectLst>
                  <a:outerShdw blurRad="38100" dist="38100" dir="2700000" algn="tl">
                    <a:srgbClr val="000000">
                      <a:alpha val="43137"/>
                    </a:srgbClr>
                  </a:outerShdw>
                </a:effectLst>
              </a:rPr>
              <a:t>In seminary I asked a student why they were voting for a particular candidate</a:t>
            </a:r>
          </a:p>
          <a:p>
            <a:pPr lvl="1"/>
            <a:r>
              <a:rPr lang="en-US" sz="3200" b="1" dirty="0">
                <a:effectLst>
                  <a:outerShdw blurRad="38100" dist="38100" dir="2700000" algn="tl">
                    <a:srgbClr val="000000">
                      <a:alpha val="43137"/>
                    </a:srgbClr>
                  </a:outerShdw>
                </a:effectLst>
              </a:rPr>
              <a:t>“I like the way he makes me feel when he speaks.”</a:t>
            </a:r>
          </a:p>
          <a:p>
            <a:pPr lvl="1"/>
            <a:r>
              <a:rPr lang="en-US" sz="3200" b="1" dirty="0">
                <a:effectLst>
                  <a:outerShdw blurRad="38100" dist="38100" dir="2700000" algn="tl">
                    <a:srgbClr val="000000">
                      <a:alpha val="43137"/>
                    </a:srgbClr>
                  </a:outerShdw>
                </a:effectLst>
              </a:rPr>
              <a:t>It wasn’t about truth…it was about the sway of the crowd</a:t>
            </a:r>
          </a:p>
          <a:p>
            <a:pPr lvl="1"/>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13346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200" b="1" dirty="0">
                <a:effectLst>
                  <a:outerShdw blurRad="38100" dist="38100" dir="2700000" algn="tl">
                    <a:srgbClr val="000000">
                      <a:alpha val="43137"/>
                    </a:srgbClr>
                  </a:outerShdw>
                </a:effectLst>
              </a:rPr>
              <a:t>Introduction to Corinthians (Why I Corinthians?) 3</a:t>
            </a:r>
          </a:p>
          <a:p>
            <a:pPr lvl="1"/>
            <a:r>
              <a:rPr lang="en-US" sz="3200" b="1" dirty="0">
                <a:effectLst>
                  <a:outerShdw blurRad="38100" dist="38100" dir="2700000" algn="tl">
                    <a:srgbClr val="000000">
                      <a:alpha val="43137"/>
                    </a:srgbClr>
                  </a:outerShdw>
                </a:effectLst>
              </a:rPr>
              <a:t>Many of the most popular preachers are more rhetoricians than teachers</a:t>
            </a:r>
          </a:p>
          <a:p>
            <a:pPr lvl="1"/>
            <a:r>
              <a:rPr lang="en-US" sz="3200" b="1" dirty="0">
                <a:effectLst>
                  <a:outerShdw blurRad="38100" dist="38100" dir="2700000" algn="tl">
                    <a:srgbClr val="000000">
                      <a:alpha val="43137"/>
                    </a:srgbClr>
                  </a:outerShdw>
                </a:effectLst>
              </a:rPr>
              <a:t>If the pastor is unable to cause emotion to rise up within the congregation, then that pastor is perceived as not being a very good pastor</a:t>
            </a:r>
          </a:p>
          <a:p>
            <a:pPr lvl="1"/>
            <a:r>
              <a:rPr lang="en-US" sz="3200" b="1" dirty="0">
                <a:effectLst>
                  <a:outerShdw blurRad="38100" dist="38100" dir="2700000" algn="tl">
                    <a:srgbClr val="000000">
                      <a:alpha val="43137"/>
                    </a:srgbClr>
                  </a:outerShdw>
                </a:effectLst>
              </a:rPr>
              <a:t>Never mind if the pastor is speaking truth, or is theologically sound</a:t>
            </a:r>
          </a:p>
          <a:p>
            <a:pPr lvl="1"/>
            <a:r>
              <a:rPr lang="en-US" sz="3200" b="1" dirty="0">
                <a:effectLst>
                  <a:outerShdw blurRad="38100" dist="38100" dir="2700000" algn="tl">
                    <a:srgbClr val="000000">
                      <a:alpha val="43137"/>
                    </a:srgbClr>
                  </a:outerShdw>
                </a:effectLst>
              </a:rPr>
              <a:t>Manipulation has become a key ingredient to preaching</a:t>
            </a:r>
          </a:p>
          <a:p>
            <a:pPr lvl="1"/>
            <a:r>
              <a:rPr lang="en-US" sz="3200" b="1" dirty="0">
                <a:effectLst>
                  <a:outerShdw blurRad="38100" dist="38100" dir="2700000" algn="tl">
                    <a:srgbClr val="000000">
                      <a:alpha val="43137"/>
                    </a:srgbClr>
                  </a:outerShdw>
                </a:effectLst>
              </a:rPr>
              <a:t>What has this done to the American Churches soul?</a:t>
            </a:r>
          </a:p>
          <a:p>
            <a:pPr lvl="1"/>
            <a:r>
              <a:rPr lang="en-US" sz="3200" b="1" dirty="0">
                <a:effectLst>
                  <a:outerShdw blurRad="38100" dist="38100" dir="2700000" algn="tl">
                    <a:srgbClr val="000000">
                      <a:alpha val="43137"/>
                    </a:srgbClr>
                  </a:outerShdw>
                </a:effectLst>
              </a:rPr>
              <a:t>We can no longer withstand the pluralism of our own times</a:t>
            </a:r>
          </a:p>
          <a:p>
            <a:pPr lvl="1"/>
            <a:r>
              <a:rPr lang="en-US" sz="3200" b="1" dirty="0">
                <a:effectLst>
                  <a:outerShdw blurRad="38100" dist="38100" dir="2700000" algn="tl">
                    <a:srgbClr val="000000">
                      <a:alpha val="43137"/>
                    </a:srgbClr>
                  </a:outerShdw>
                </a:effectLst>
              </a:rPr>
              <a:t>We do not know how to answer the many pressing philosophical and theological issues plaguing us</a:t>
            </a:r>
          </a:p>
          <a:p>
            <a:pPr lvl="1"/>
            <a:r>
              <a:rPr lang="en-US" sz="3200" b="1" dirty="0">
                <a:effectLst>
                  <a:outerShdw blurRad="38100" dist="38100" dir="2700000" algn="tl">
                    <a:srgbClr val="000000">
                      <a:alpha val="43137"/>
                    </a:srgbClr>
                  </a:outerShdw>
                </a:effectLst>
              </a:rPr>
              <a:t>We become easily duped by the culture because we do not know how to reason </a:t>
            </a:r>
            <a:r>
              <a:rPr lang="en-US" sz="3200" b="1" u="sng" dirty="0">
                <a:effectLst>
                  <a:outerShdw blurRad="38100" dist="38100" dir="2700000" algn="tl">
                    <a:srgbClr val="000000">
                      <a:alpha val="43137"/>
                    </a:srgbClr>
                  </a:outerShdw>
                </a:effectLst>
              </a:rPr>
              <a:t>from</a:t>
            </a:r>
            <a:r>
              <a:rPr lang="en-US" sz="3200" b="1" dirty="0">
                <a:effectLst>
                  <a:outerShdw blurRad="38100" dist="38100" dir="2700000" algn="tl">
                    <a:srgbClr val="000000">
                      <a:alpha val="43137"/>
                    </a:srgbClr>
                  </a:outerShdw>
                </a:effectLst>
              </a:rPr>
              <a:t> the cross</a:t>
            </a:r>
          </a:p>
          <a:p>
            <a:pPr lvl="1"/>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67022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200" b="1" dirty="0">
                <a:effectLst>
                  <a:outerShdw blurRad="38100" dist="38100" dir="2700000" algn="tl">
                    <a:srgbClr val="000000">
                      <a:alpha val="43137"/>
                    </a:srgbClr>
                  </a:outerShdw>
                </a:effectLst>
              </a:rPr>
              <a:t>Introduction to Corinthians (Why I Corinthians?) 4</a:t>
            </a:r>
          </a:p>
          <a:p>
            <a:pPr lvl="1"/>
            <a:r>
              <a:rPr lang="en-US" sz="3200" b="1" dirty="0">
                <a:effectLst>
                  <a:outerShdw blurRad="38100" dist="38100" dir="2700000" algn="tl">
                    <a:srgbClr val="000000">
                      <a:alpha val="43137"/>
                    </a:srgbClr>
                  </a:outerShdw>
                </a:effectLst>
              </a:rPr>
              <a:t>I Corinthians is perfect for us because it challenges all these things</a:t>
            </a:r>
          </a:p>
          <a:p>
            <a:pPr lvl="1"/>
            <a:r>
              <a:rPr lang="en-US" sz="3200" b="1" dirty="0">
                <a:effectLst>
                  <a:outerShdw blurRad="38100" dist="38100" dir="2700000" algn="tl">
                    <a:srgbClr val="000000">
                      <a:alpha val="43137"/>
                    </a:srgbClr>
                  </a:outerShdw>
                </a:effectLst>
              </a:rPr>
              <a:t>By God through Christ there is sanctification</a:t>
            </a:r>
          </a:p>
          <a:p>
            <a:pPr lvl="1"/>
            <a:r>
              <a:rPr lang="en-US" sz="3200" b="1" dirty="0">
                <a:effectLst>
                  <a:outerShdw blurRad="38100" dist="38100" dir="2700000" algn="tl">
                    <a:srgbClr val="000000">
                      <a:alpha val="43137"/>
                    </a:srgbClr>
                  </a:outerShdw>
                </a:effectLst>
              </a:rPr>
              <a:t>If we are in Christ then we are being sanctified day by day by God’s truth</a:t>
            </a:r>
          </a:p>
          <a:p>
            <a:pPr lvl="1"/>
            <a:r>
              <a:rPr lang="en-US" sz="3200" b="1" dirty="0">
                <a:effectLst>
                  <a:outerShdw blurRad="38100" dist="38100" dir="2700000" algn="tl">
                    <a:srgbClr val="000000">
                      <a:alpha val="43137"/>
                    </a:srgbClr>
                  </a:outerShdw>
                </a:effectLst>
              </a:rPr>
              <a:t>Corinthians is about truth claims</a:t>
            </a:r>
          </a:p>
          <a:p>
            <a:pPr lvl="1"/>
            <a:r>
              <a:rPr lang="en-US" sz="3200" b="1" dirty="0">
                <a:effectLst>
                  <a:outerShdw blurRad="38100" dist="38100" dir="2700000" algn="tl">
                    <a:srgbClr val="000000">
                      <a:alpha val="43137"/>
                    </a:srgbClr>
                  </a:outerShdw>
                </a:effectLst>
              </a:rPr>
              <a:t>Which will we build our lives upon?</a:t>
            </a:r>
          </a:p>
          <a:p>
            <a:pPr lvl="1"/>
            <a:r>
              <a:rPr lang="en-US" sz="3200" b="1" dirty="0">
                <a:effectLst>
                  <a:outerShdw blurRad="38100" dist="38100" dir="2700000" algn="tl">
                    <a:srgbClr val="000000">
                      <a:alpha val="43137"/>
                    </a:srgbClr>
                  </a:outerShdw>
                </a:effectLst>
              </a:rPr>
              <a:t>I Corinthians gives us a basis for truth, and in this, morality, love, righteousness, and all good things</a:t>
            </a:r>
          </a:p>
          <a:p>
            <a:pPr lvl="1"/>
            <a:r>
              <a:rPr lang="en-US" sz="3200" b="1" dirty="0">
                <a:effectLst>
                  <a:outerShdw blurRad="38100" dist="38100" dir="2700000" algn="tl">
                    <a:srgbClr val="000000">
                      <a:alpha val="43137"/>
                    </a:srgbClr>
                  </a:outerShdw>
                </a:effectLst>
              </a:rPr>
              <a:t>It pits God and His ways against the world</a:t>
            </a:r>
          </a:p>
          <a:p>
            <a:pPr lvl="1"/>
            <a:r>
              <a:rPr lang="en-US" sz="3200" b="1" dirty="0">
                <a:effectLst>
                  <a:outerShdw blurRad="38100" dist="38100" dir="2700000" algn="tl">
                    <a:srgbClr val="000000">
                      <a:alpha val="43137"/>
                    </a:srgbClr>
                  </a:outerShdw>
                </a:effectLst>
              </a:rPr>
              <a:t>Why I Corinthians?</a:t>
            </a:r>
          </a:p>
          <a:p>
            <a:pPr lvl="1"/>
            <a:r>
              <a:rPr lang="en-US" sz="3200" b="1" dirty="0">
                <a:effectLst>
                  <a:outerShdw blurRad="38100" dist="38100" dir="2700000" algn="tl">
                    <a:srgbClr val="000000">
                      <a:alpha val="43137"/>
                    </a:srgbClr>
                  </a:outerShdw>
                </a:effectLst>
              </a:rPr>
              <a:t> We are in need of being reminded of the truth of God </a:t>
            </a:r>
          </a:p>
          <a:p>
            <a:pPr lvl="1"/>
            <a:r>
              <a:rPr lang="en-US" sz="3200" b="1" dirty="0">
                <a:effectLst>
                  <a:outerShdw blurRad="38100" dist="38100" dir="2700000" algn="tl">
                    <a:srgbClr val="000000">
                      <a:alpha val="43137"/>
                    </a:srgbClr>
                  </a:outerShdw>
                </a:effectLst>
              </a:rPr>
              <a:t>Buckle up, we’re about to be handed a hard dish of Christian ethics for the ages</a:t>
            </a:r>
          </a:p>
          <a:p>
            <a:pPr lvl="1"/>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05947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fade">
                                      <p:cBhvr>
                                        <p:cTn id="5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it begins</a:t>
            </a:r>
          </a:p>
          <a:p>
            <a:pPr lvl="1"/>
            <a:r>
              <a:rPr lang="en-US" sz="10800" b="1"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i="1" u="sng"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406</TotalTime>
  <Words>2281</Words>
  <Application>Microsoft Office PowerPoint</Application>
  <PresentationFormat>Widescreen</PresentationFormat>
  <Paragraphs>122</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Segoe Print</vt:lpstr>
      <vt:lpstr>Times New Roman</vt:lpstr>
      <vt:lpstr>Nature Illustration 16x9</vt:lpstr>
      <vt:lpstr>   I Corinthians Bibliography       </vt:lpstr>
      <vt:lpstr> </vt:lpstr>
      <vt:lpstr> </vt:lpstr>
      <vt:lpstr> </vt:lpstr>
      <vt:lpstr> </vt:lpstr>
      <vt:lpstr>   I Corinthians Bibliography   [Supplemental List]    </vt:lpstr>
      <vt:lpstr>Calvin, John. Commentary on the Book of the Prophet Isaiah. Translated by Pringle, William. Baker Books. Reprinted 2009.</vt:lpstr>
      <vt:lpstr> </vt:lpstr>
      <vt:lpstr> </vt:lpstr>
      <vt:lpstr>I Corinthians 1:1-3</vt:lpstr>
      <vt:lpstr>PowerPoint Presentation</vt:lpstr>
      <vt:lpstr>PowerPoint Presentation</vt:lpstr>
      <vt:lpstr>Authorship</vt:lpstr>
      <vt:lpstr>Authorship</vt:lpstr>
      <vt:lpstr>Authorship</vt:lpstr>
      <vt:lpstr>Authorship</vt:lpstr>
      <vt:lpstr>First Missionary Journey</vt:lpstr>
      <vt:lpstr>Second Missionary Journey</vt:lpstr>
      <vt:lpstr>Third Missionary Journey</vt:lpstr>
      <vt:lpstr>Authorship</vt:lpstr>
      <vt:lpstr>PowerPoint Presentation</vt:lpstr>
      <vt:lpstr>Authorship</vt:lpstr>
      <vt:lpstr>Authorship</vt:lpstr>
      <vt:lpstr>PowerPoint Presentation</vt:lpstr>
      <vt:lpstr>PowerPoint Presentation</vt:lpstr>
      <vt:lpstr>Corinth</vt:lpstr>
      <vt:lpstr>Acrocorinth</vt:lpstr>
      <vt:lpstr>Diolkos</vt:lpstr>
      <vt:lpstr>Diolkos 2</vt:lpstr>
      <vt:lpstr>Diolkos 3</vt:lpstr>
      <vt:lpstr>Preferable Travels</vt:lpstr>
      <vt:lpstr>Corinth</vt:lpstr>
      <vt:lpstr>Corinth</vt:lpstr>
      <vt:lpstr>Babbius</vt:lpstr>
      <vt:lpstr>Isthmian Crown</vt:lpstr>
      <vt:lpstr>PowerPoint Presentation</vt:lpstr>
      <vt:lpstr>PowerPoint Presentation</vt:lpstr>
      <vt:lpstr>PowerPoint Presentation</vt:lpstr>
      <vt:lpstr>Main Point</vt:lpstr>
      <vt:lpstr>Application Points</vt:lpstr>
      <vt:lpstr>PowerPoint Presentation</vt:lpstr>
      <vt:lpstr>PowerPoint Presentation</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51</cp:revision>
  <dcterms:created xsi:type="dcterms:W3CDTF">2021-03-19T19:48:33Z</dcterms:created>
  <dcterms:modified xsi:type="dcterms:W3CDTF">2022-05-14T15:54:16Z</dcterms:modified>
</cp:coreProperties>
</file>