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352" r:id="rId3"/>
    <p:sldId id="342" r:id="rId4"/>
    <p:sldId id="343" r:id="rId5"/>
    <p:sldId id="387" r:id="rId6"/>
    <p:sldId id="389" r:id="rId7"/>
    <p:sldId id="390" r:id="rId8"/>
    <p:sldId id="263" r:id="rId9"/>
    <p:sldId id="258" r:id="rId10"/>
    <p:sldId id="265" r:id="rId11"/>
    <p:sldId id="393" r:id="rId12"/>
    <p:sldId id="394" r:id="rId13"/>
    <p:sldId id="395" r:id="rId14"/>
    <p:sldId id="396" r:id="rId15"/>
    <p:sldId id="392" r:id="rId16"/>
    <p:sldId id="397" r:id="rId17"/>
    <p:sldId id="398" r:id="rId18"/>
    <p:sldId id="399" r:id="rId19"/>
    <p:sldId id="400" r:id="rId20"/>
    <p:sldId id="402" r:id="rId21"/>
    <p:sldId id="401"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0" autoAdjust="0"/>
    <p:restoredTop sz="94660"/>
  </p:normalViewPr>
  <p:slideViewPr>
    <p:cSldViewPr snapToGrid="0">
      <p:cViewPr varScale="1">
        <p:scale>
          <a:sx n="151" d="100"/>
          <a:sy n="151" d="100"/>
        </p:scale>
        <p:origin x="168" y="342"/>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3/27/2022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3/27/2022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3/27/2022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b="1" dirty="0">
                <a:effectLst>
                  <a:outerShdw blurRad="38100" dist="38100" dir="2700000" algn="tl">
                    <a:srgbClr val="000000">
                      <a:alpha val="43137"/>
                    </a:srgbClr>
                  </a:outerShdw>
                </a:effectLst>
              </a:rPr>
              <a:t>Isaiah 65:17-25</a:t>
            </a:r>
          </a:p>
        </p:txBody>
      </p:sp>
      <p:sp>
        <p:nvSpPr>
          <p:cNvPr id="3" name="Subtitle 2"/>
          <p:cNvSpPr>
            <a:spLocks noGrp="1"/>
          </p:cNvSpPr>
          <p:nvPr>
            <p:ph type="subTitle" idx="1"/>
          </p:nvPr>
        </p:nvSpPr>
        <p:spPr/>
        <p:txBody>
          <a:bodyPr>
            <a:normAutofit fontScale="85000" lnSpcReduction="10000"/>
          </a:bodyPr>
          <a:lstStyle/>
          <a:p>
            <a:r>
              <a:rPr lang="en-US" sz="4400" b="1" dirty="0">
                <a:effectLst>
                  <a:outerShdw blurRad="38100" dist="38100" dir="2700000" algn="tl">
                    <a:srgbClr val="000000">
                      <a:alpha val="43137"/>
                    </a:srgbClr>
                  </a:outerShdw>
                </a:effectLst>
              </a:rPr>
              <a:t>Age Upon Age Made New</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rotWithShape="1">
          <a:blip r:embed="rId2"/>
          <a:srcRect t="7684" b="11089"/>
          <a:stretch/>
        </p:blipFill>
        <p:spPr>
          <a:xfrm>
            <a:off x="20" y="10"/>
            <a:ext cx="12191980" cy="6857990"/>
          </a:xfrm>
          <a:prstGeom prst="rect">
            <a:avLst/>
          </a:prstGeom>
          <a:noFill/>
        </p:spPr>
      </p:pic>
    </p:spTree>
    <p:extLst>
      <p:ext uri="{BB962C8B-B14F-4D97-AF65-F5344CB8AC3E}">
        <p14:creationId xmlns:p14="http://schemas.microsoft.com/office/powerpoint/2010/main" val="30366870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 y="894"/>
            <a:ext cx="12185650" cy="6856215"/>
          </a:xfrm>
          <a:prstGeom prst="rect">
            <a:avLst/>
          </a:prstGeom>
        </p:spPr>
      </p:pic>
    </p:spTree>
    <p:extLst>
      <p:ext uri="{BB962C8B-B14F-4D97-AF65-F5344CB8AC3E}">
        <p14:creationId xmlns:p14="http://schemas.microsoft.com/office/powerpoint/2010/main" val="38404247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 y="893"/>
            <a:ext cx="12185650" cy="6856214"/>
          </a:xfrm>
          <a:prstGeom prst="rect">
            <a:avLst/>
          </a:prstGeom>
        </p:spPr>
      </p:pic>
    </p:spTree>
    <p:extLst>
      <p:ext uri="{BB962C8B-B14F-4D97-AF65-F5344CB8AC3E}">
        <p14:creationId xmlns:p14="http://schemas.microsoft.com/office/powerpoint/2010/main" val="10866316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rotWithShape="1">
          <a:blip r:embed="rId2">
            <a:extLst>
              <a:ext uri="{28A0092B-C50C-407E-A947-70E740481C1C}">
                <a14:useLocalDpi xmlns:a14="http://schemas.microsoft.com/office/drawing/2010/main" val="0"/>
              </a:ext>
            </a:extLst>
          </a:blip>
          <a:srcRect t="15324" b="16700"/>
          <a:stretch/>
        </p:blipFill>
        <p:spPr>
          <a:xfrm>
            <a:off x="20" y="10"/>
            <a:ext cx="12191980" cy="6857990"/>
          </a:xfrm>
          <a:prstGeom prst="rect">
            <a:avLst/>
          </a:prstGeom>
          <a:noFill/>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AA6D79-9CAF-47AB-A7A2-6A7135789778}"/>
              </a:ext>
            </a:extLst>
          </p:cNvPr>
          <p:cNvPicPr>
            <a:picLocks noChangeAspect="1"/>
          </p:cNvPicPr>
          <p:nvPr/>
        </p:nvPicPr>
        <p:blipFill rotWithShape="1">
          <a:blip r:embed="rId2"/>
          <a:srcRect t="12752" b="15133"/>
          <a:stretch/>
        </p:blipFill>
        <p:spPr>
          <a:xfrm>
            <a:off x="20" y="10"/>
            <a:ext cx="12191980" cy="6857990"/>
          </a:xfrm>
          <a:prstGeom prst="rect">
            <a:avLst/>
          </a:prstGeom>
          <a:noFill/>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2">
            <a:normAutofit fontScale="70000" lnSpcReduction="20000"/>
          </a:bodyPr>
          <a:lstStyle/>
          <a:p>
            <a:pPr algn="ctr"/>
            <a:r>
              <a:rPr lang="en-US" sz="3200" b="1" dirty="0">
                <a:effectLst>
                  <a:outerShdw blurRad="38100" dist="38100" dir="2700000" algn="tl">
                    <a:srgbClr val="000000">
                      <a:alpha val="43137"/>
                    </a:srgbClr>
                  </a:outerShdw>
                </a:effectLst>
              </a:rPr>
              <a:t>17  “For behold, I create new heavens</a:t>
            </a:r>
          </a:p>
          <a:p>
            <a:pPr algn="ctr"/>
            <a:r>
              <a:rPr lang="en-US" sz="3200" b="1" dirty="0">
                <a:effectLst>
                  <a:outerShdw blurRad="38100" dist="38100" dir="2700000" algn="tl">
                    <a:srgbClr val="000000">
                      <a:alpha val="43137"/>
                    </a:srgbClr>
                  </a:outerShdw>
                </a:effectLst>
              </a:rPr>
              <a:t>and a new earth,</a:t>
            </a:r>
          </a:p>
          <a:p>
            <a:pPr algn="ctr"/>
            <a:r>
              <a:rPr lang="en-US" sz="3200" b="1" dirty="0">
                <a:effectLst>
                  <a:outerShdw blurRad="38100" dist="38100" dir="2700000" algn="tl">
                    <a:srgbClr val="000000">
                      <a:alpha val="43137"/>
                    </a:srgbClr>
                  </a:outerShdw>
                </a:effectLst>
              </a:rPr>
              <a:t>and the former things shall not be remembered</a:t>
            </a:r>
          </a:p>
          <a:p>
            <a:pPr algn="ctr"/>
            <a:r>
              <a:rPr lang="en-US" sz="3200" b="1" dirty="0">
                <a:effectLst>
                  <a:outerShdw blurRad="38100" dist="38100" dir="2700000" algn="tl">
                    <a:srgbClr val="000000">
                      <a:alpha val="43137"/>
                    </a:srgbClr>
                  </a:outerShdw>
                </a:effectLst>
              </a:rPr>
              <a:t>or come into mind.</a:t>
            </a:r>
          </a:p>
          <a:p>
            <a:pPr algn="ctr"/>
            <a:r>
              <a:rPr lang="en-US" sz="3200" b="1" dirty="0">
                <a:effectLst>
                  <a:outerShdw blurRad="38100" dist="38100" dir="2700000" algn="tl">
                    <a:srgbClr val="000000">
                      <a:alpha val="43137"/>
                    </a:srgbClr>
                  </a:outerShdw>
                </a:effectLst>
              </a:rPr>
              <a:t>18  But be glad and rejoice forever</a:t>
            </a:r>
          </a:p>
          <a:p>
            <a:pPr algn="ctr"/>
            <a:r>
              <a:rPr lang="en-US" sz="3200" b="1" dirty="0">
                <a:effectLst>
                  <a:outerShdw blurRad="38100" dist="38100" dir="2700000" algn="tl">
                    <a:srgbClr val="000000">
                      <a:alpha val="43137"/>
                    </a:srgbClr>
                  </a:outerShdw>
                </a:effectLst>
              </a:rPr>
              <a:t>in that which I create;</a:t>
            </a:r>
          </a:p>
          <a:p>
            <a:pPr algn="ctr"/>
            <a:r>
              <a:rPr lang="en-US" sz="3200" b="1" dirty="0">
                <a:effectLst>
                  <a:outerShdw blurRad="38100" dist="38100" dir="2700000" algn="tl">
                    <a:srgbClr val="000000">
                      <a:alpha val="43137"/>
                    </a:srgbClr>
                  </a:outerShdw>
                </a:effectLst>
              </a:rPr>
              <a:t>for behold, I create Jerusalem to be a joy,</a:t>
            </a:r>
          </a:p>
          <a:p>
            <a:pPr algn="ctr"/>
            <a:r>
              <a:rPr lang="en-US" sz="3200" b="1" dirty="0">
                <a:effectLst>
                  <a:outerShdw blurRad="38100" dist="38100" dir="2700000" algn="tl">
                    <a:srgbClr val="000000">
                      <a:alpha val="43137"/>
                    </a:srgbClr>
                  </a:outerShdw>
                </a:effectLst>
              </a:rPr>
              <a:t>and her people to be a gladness.</a:t>
            </a:r>
          </a:p>
          <a:p>
            <a:pPr algn="ctr"/>
            <a:r>
              <a:rPr lang="en-US" sz="3200" b="1" dirty="0">
                <a:effectLst>
                  <a:outerShdw blurRad="38100" dist="38100" dir="2700000" algn="tl">
                    <a:srgbClr val="000000">
                      <a:alpha val="43137"/>
                    </a:srgbClr>
                  </a:outerShdw>
                </a:effectLst>
              </a:rPr>
              <a:t>19  I will rejoice in Jerusalem</a:t>
            </a:r>
          </a:p>
          <a:p>
            <a:pPr algn="ctr"/>
            <a:r>
              <a:rPr lang="en-US" sz="3200" b="1" dirty="0">
                <a:effectLst>
                  <a:outerShdw blurRad="38100" dist="38100" dir="2700000" algn="tl">
                    <a:srgbClr val="000000">
                      <a:alpha val="43137"/>
                    </a:srgbClr>
                  </a:outerShdw>
                </a:effectLst>
              </a:rPr>
              <a:t>and be glad in my people;</a:t>
            </a:r>
          </a:p>
          <a:p>
            <a:pPr algn="ctr"/>
            <a:r>
              <a:rPr lang="en-US" sz="3200" b="1" dirty="0">
                <a:effectLst>
                  <a:outerShdw blurRad="38100" dist="38100" dir="2700000" algn="tl">
                    <a:srgbClr val="000000">
                      <a:alpha val="43137"/>
                    </a:srgbClr>
                  </a:outerShdw>
                </a:effectLst>
              </a:rPr>
              <a:t>no more shall be heard in it the sound of weeping</a:t>
            </a:r>
          </a:p>
          <a:p>
            <a:pPr algn="ctr"/>
            <a:r>
              <a:rPr lang="en-US" sz="3200" b="1" dirty="0">
                <a:effectLst>
                  <a:outerShdw blurRad="38100" dist="38100" dir="2700000" algn="tl">
                    <a:srgbClr val="000000">
                      <a:alpha val="43137"/>
                    </a:srgbClr>
                  </a:outerShdw>
                </a:effectLst>
              </a:rPr>
              <a:t>and the cry of distress.</a:t>
            </a:r>
          </a:p>
          <a:p>
            <a:pPr algn="ctr"/>
            <a:r>
              <a:rPr lang="en-US" sz="3200" b="1" dirty="0">
                <a:effectLst>
                  <a:outerShdw blurRad="38100" dist="38100" dir="2700000" algn="tl">
                    <a:srgbClr val="000000">
                      <a:alpha val="43137"/>
                    </a:srgbClr>
                  </a:outerShdw>
                </a:effectLst>
              </a:rPr>
              <a:t>20  No more shall there be in it</a:t>
            </a:r>
          </a:p>
          <a:p>
            <a:pPr algn="ctr"/>
            <a:r>
              <a:rPr lang="en-US" sz="3200" b="1" dirty="0">
                <a:effectLst>
                  <a:outerShdw blurRad="38100" dist="38100" dir="2700000" algn="tl">
                    <a:srgbClr val="000000">
                      <a:alpha val="43137"/>
                    </a:srgbClr>
                  </a:outerShdw>
                </a:effectLst>
              </a:rPr>
              <a:t>an infant who lives but a few days,</a:t>
            </a:r>
          </a:p>
          <a:p>
            <a:pPr algn="ctr"/>
            <a:r>
              <a:rPr lang="en-US" sz="3200" b="1" dirty="0">
                <a:effectLst>
                  <a:outerShdw blurRad="38100" dist="38100" dir="2700000" algn="tl">
                    <a:srgbClr val="000000">
                      <a:alpha val="43137"/>
                    </a:srgbClr>
                  </a:outerShdw>
                </a:effectLst>
              </a:rPr>
              <a:t>or an old man who does not fill out his days,</a:t>
            </a:r>
          </a:p>
          <a:p>
            <a:pPr algn="ctr"/>
            <a:r>
              <a:rPr lang="en-US" sz="3200" b="1" dirty="0">
                <a:effectLst>
                  <a:outerShdw blurRad="38100" dist="38100" dir="2700000" algn="tl">
                    <a:srgbClr val="000000">
                      <a:alpha val="43137"/>
                    </a:srgbClr>
                  </a:outerShdw>
                </a:effectLst>
              </a:rPr>
              <a:t>for the young man shall die a hundred years old,</a:t>
            </a:r>
          </a:p>
          <a:p>
            <a:pPr algn="ctr"/>
            <a:r>
              <a:rPr lang="en-US" sz="3200" b="1" dirty="0">
                <a:effectLst>
                  <a:outerShdw blurRad="38100" dist="38100" dir="2700000" algn="tl">
                    <a:srgbClr val="000000">
                      <a:alpha val="43137"/>
                    </a:srgbClr>
                  </a:outerShdw>
                </a:effectLst>
              </a:rPr>
              <a:t>and the sinner a hundred years old shall be accursed.</a:t>
            </a:r>
          </a:p>
          <a:p>
            <a:pPr algn="ctr"/>
            <a:r>
              <a:rPr lang="en-US" sz="3200" b="1" dirty="0">
                <a:effectLst>
                  <a:outerShdw blurRad="38100" dist="38100" dir="2700000" algn="tl">
                    <a:srgbClr val="000000">
                      <a:alpha val="43137"/>
                    </a:srgbClr>
                  </a:outerShdw>
                </a:effectLst>
              </a:rPr>
              <a:t>21  They shall build houses and inhabit them;</a:t>
            </a:r>
          </a:p>
          <a:p>
            <a:pPr algn="ctr"/>
            <a:r>
              <a:rPr lang="en-US" sz="3200" b="1" dirty="0">
                <a:effectLst>
                  <a:outerShdw blurRad="38100" dist="38100" dir="2700000" algn="tl">
                    <a:srgbClr val="000000">
                      <a:alpha val="43137"/>
                    </a:srgbClr>
                  </a:outerShdw>
                </a:effectLst>
              </a:rPr>
              <a:t>they shall plant vineyards and eat their fruit.</a:t>
            </a:r>
          </a:p>
          <a:p>
            <a:pPr algn="ctr"/>
            <a:r>
              <a:rPr lang="en-US" sz="3200" b="1" dirty="0">
                <a:effectLst>
                  <a:outerShdw blurRad="38100" dist="38100" dir="2700000" algn="tl">
                    <a:srgbClr val="000000">
                      <a:alpha val="43137"/>
                    </a:srgbClr>
                  </a:outerShdw>
                </a:effectLst>
              </a:rPr>
              <a:t>22  They shall not build and another inhabit;</a:t>
            </a:r>
          </a:p>
          <a:p>
            <a:pPr algn="ctr"/>
            <a:r>
              <a:rPr lang="en-US" sz="3200" b="1" dirty="0">
                <a:effectLst>
                  <a:outerShdw blurRad="38100" dist="38100" dir="2700000" algn="tl">
                    <a:srgbClr val="000000">
                      <a:alpha val="43137"/>
                    </a:srgbClr>
                  </a:outerShdw>
                </a:effectLst>
              </a:rPr>
              <a:t>they shall not plant and another eat;</a:t>
            </a:r>
          </a:p>
          <a:p>
            <a:pPr algn="ctr"/>
            <a:r>
              <a:rPr lang="en-US" sz="3200" b="1" dirty="0">
                <a:effectLst>
                  <a:outerShdw blurRad="38100" dist="38100" dir="2700000" algn="tl">
                    <a:srgbClr val="000000">
                      <a:alpha val="43137"/>
                    </a:srgbClr>
                  </a:outerShdw>
                </a:effectLst>
              </a:rPr>
              <a:t>for like the days of a tree shall the days of my people be,</a:t>
            </a:r>
          </a:p>
          <a:p>
            <a:pPr algn="ctr"/>
            <a:r>
              <a:rPr lang="en-US" sz="3200" b="1" dirty="0">
                <a:effectLst>
                  <a:outerShdw blurRad="38100" dist="38100" dir="2700000" algn="tl">
                    <a:srgbClr val="000000">
                      <a:alpha val="43137"/>
                    </a:srgbClr>
                  </a:outerShdw>
                </a:effectLst>
              </a:rPr>
              <a:t>and my chosen shall long enjoy the work of their hands.</a:t>
            </a:r>
          </a:p>
          <a:p>
            <a:pPr algn="ctr"/>
            <a:r>
              <a:rPr lang="en-US" sz="3200" b="1" dirty="0">
                <a:effectLst>
                  <a:outerShdw blurRad="38100" dist="38100" dir="2700000" algn="tl">
                    <a:srgbClr val="000000">
                      <a:alpha val="43137"/>
                    </a:srgbClr>
                  </a:outerShdw>
                </a:effectLst>
              </a:rPr>
              <a:t>23  They shall not labor in vain</a:t>
            </a:r>
          </a:p>
          <a:p>
            <a:pPr algn="ctr"/>
            <a:r>
              <a:rPr lang="en-US" sz="3200" b="1" dirty="0">
                <a:effectLst>
                  <a:outerShdw blurRad="38100" dist="38100" dir="2700000" algn="tl">
                    <a:srgbClr val="000000">
                      <a:alpha val="43137"/>
                    </a:srgbClr>
                  </a:outerShdw>
                </a:effectLst>
              </a:rPr>
              <a:t>or bear children for calamity,</a:t>
            </a:r>
          </a:p>
          <a:p>
            <a:pPr algn="ctr"/>
            <a:r>
              <a:rPr lang="en-US" sz="3200" b="1" dirty="0">
                <a:effectLst>
                  <a:outerShdw blurRad="38100" dist="38100" dir="2700000" algn="tl">
                    <a:srgbClr val="000000">
                      <a:alpha val="43137"/>
                    </a:srgbClr>
                  </a:outerShdw>
                </a:effectLst>
              </a:rPr>
              <a:t>for they shall be the offspring of the blessed of the LORD,</a:t>
            </a:r>
          </a:p>
          <a:p>
            <a:pPr algn="ctr"/>
            <a:r>
              <a:rPr lang="en-US" sz="3200" b="1" dirty="0">
                <a:effectLst>
                  <a:outerShdw blurRad="38100" dist="38100" dir="2700000" algn="tl">
                    <a:srgbClr val="000000">
                      <a:alpha val="43137"/>
                    </a:srgbClr>
                  </a:outerShdw>
                </a:effectLst>
              </a:rPr>
              <a:t>and their descendants with them.</a:t>
            </a:r>
          </a:p>
          <a:p>
            <a:pPr algn="ctr"/>
            <a:r>
              <a:rPr lang="en-US" sz="3200" b="1" dirty="0">
                <a:effectLst>
                  <a:outerShdw blurRad="38100" dist="38100" dir="2700000" algn="tl">
                    <a:srgbClr val="000000">
                      <a:alpha val="43137"/>
                    </a:srgbClr>
                  </a:outerShdw>
                </a:effectLst>
              </a:rPr>
              <a:t>24  Before they call I will answer;</a:t>
            </a:r>
          </a:p>
          <a:p>
            <a:pPr algn="ctr"/>
            <a:r>
              <a:rPr lang="en-US" sz="3200" b="1" dirty="0">
                <a:effectLst>
                  <a:outerShdw blurRad="38100" dist="38100" dir="2700000" algn="tl">
                    <a:srgbClr val="000000">
                      <a:alpha val="43137"/>
                    </a:srgbClr>
                  </a:outerShdw>
                </a:effectLst>
              </a:rPr>
              <a:t>while they are yet speaking I will hear.</a:t>
            </a:r>
          </a:p>
          <a:p>
            <a:pPr algn="ctr"/>
            <a:r>
              <a:rPr lang="en-US" sz="3200" b="1" dirty="0">
                <a:effectLst>
                  <a:outerShdw blurRad="38100" dist="38100" dir="2700000" algn="tl">
                    <a:srgbClr val="000000">
                      <a:alpha val="43137"/>
                    </a:srgbClr>
                  </a:outerShdw>
                </a:effectLst>
              </a:rPr>
              <a:t>25  The wolf and the lamb shall graze together;</a:t>
            </a:r>
          </a:p>
          <a:p>
            <a:pPr algn="ctr"/>
            <a:r>
              <a:rPr lang="en-US" sz="3200" b="1" dirty="0">
                <a:effectLst>
                  <a:outerShdw blurRad="38100" dist="38100" dir="2700000" algn="tl">
                    <a:srgbClr val="000000">
                      <a:alpha val="43137"/>
                    </a:srgbClr>
                  </a:outerShdw>
                </a:effectLst>
              </a:rPr>
              <a:t>the lion shall eat straw like the ox,</a:t>
            </a:r>
          </a:p>
          <a:p>
            <a:pPr algn="ctr"/>
            <a:r>
              <a:rPr lang="en-US" sz="3200" b="1" dirty="0">
                <a:effectLst>
                  <a:outerShdw blurRad="38100" dist="38100" dir="2700000" algn="tl">
                    <a:srgbClr val="000000">
                      <a:alpha val="43137"/>
                    </a:srgbClr>
                  </a:outerShdw>
                </a:effectLst>
              </a:rPr>
              <a:t>and dust shall be the serpent’s food.</a:t>
            </a:r>
          </a:p>
          <a:p>
            <a:pPr algn="ctr"/>
            <a:r>
              <a:rPr lang="en-US" sz="3200" b="1" dirty="0">
                <a:effectLst>
                  <a:outerShdw blurRad="38100" dist="38100" dir="2700000" algn="tl">
                    <a:srgbClr val="000000">
                      <a:alpha val="43137"/>
                    </a:srgbClr>
                  </a:outerShdw>
                </a:effectLst>
              </a:rPr>
              <a:t>They shall not hurt or destroy</a:t>
            </a:r>
          </a:p>
          <a:p>
            <a:pPr algn="ctr"/>
            <a:r>
              <a:rPr lang="en-US" sz="3200" b="1" dirty="0">
                <a:effectLst>
                  <a:outerShdw blurRad="38100" dist="38100" dir="2700000" algn="tl">
                    <a:srgbClr val="000000">
                      <a:alpha val="43137"/>
                    </a:srgbClr>
                  </a:outerShdw>
                </a:effectLst>
              </a:rPr>
              <a:t>in all my holy mountain,”</a:t>
            </a:r>
          </a:p>
          <a:p>
            <a:pPr algn="ctr"/>
            <a:r>
              <a:rPr lang="en-US" sz="3200" b="1" dirty="0">
                <a:effectLst>
                  <a:outerShdw blurRad="38100" dist="38100" dir="2700000" algn="tl">
                    <a:srgbClr val="000000">
                      <a:alpha val="43137"/>
                    </a:srgbClr>
                  </a:outerShdw>
                </a:effectLst>
              </a:rPr>
              <a:t>says the LORD </a:t>
            </a:r>
          </a:p>
          <a:p>
            <a:pPr algn="ct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(Isaiah 65:17-25,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a:bodyPr>
          <a:lstStyle/>
          <a:p>
            <a:r>
              <a:rPr lang="en-US" sz="4400" b="1" dirty="0">
                <a:effectLst>
                  <a:outerShdw blurRad="38100" dist="38100" dir="2700000" algn="tl">
                    <a:srgbClr val="000000">
                      <a:alpha val="43137"/>
                    </a:srgbClr>
                  </a:outerShdw>
                </a:effectLst>
              </a:rPr>
              <a:t>These verses describe a future time of newness</a:t>
            </a:r>
          </a:p>
          <a:p>
            <a:r>
              <a:rPr lang="en-US" sz="4400" b="1" dirty="0">
                <a:effectLst>
                  <a:outerShdw blurRad="38100" dist="38100" dir="2700000" algn="tl">
                    <a:srgbClr val="000000">
                      <a:alpha val="43137"/>
                    </a:srgbClr>
                  </a:outerShdw>
                </a:effectLst>
              </a:rPr>
              <a:t>God promises a time when those who follow the Servant Messiah will experience all the blessings</a:t>
            </a:r>
          </a:p>
          <a:p>
            <a:r>
              <a:rPr lang="en-US" sz="4400" b="1" dirty="0">
                <a:effectLst>
                  <a:outerShdw blurRad="38100" dist="38100" dir="2700000" algn="tl">
                    <a:srgbClr val="000000">
                      <a:alpha val="43137"/>
                    </a:srgbClr>
                  </a:outerShdw>
                </a:effectLst>
              </a:rPr>
              <a:t>Most important of which is God being with His people bringing peace</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2800" b="1" dirty="0">
                <a:effectLst>
                  <a:outerShdw blurRad="38100" dist="38100" dir="2700000" algn="tl">
                    <a:srgbClr val="000000">
                      <a:alpha val="43137"/>
                    </a:srgbClr>
                  </a:outerShdw>
                </a:effectLst>
              </a:rPr>
              <a:t>Age Upon Age Made New</a:t>
            </a:r>
          </a:p>
          <a:p>
            <a:pPr lvl="1"/>
            <a:r>
              <a:rPr lang="en-US" sz="2400" b="1" dirty="0">
                <a:effectLst>
                  <a:outerShdw blurRad="38100" dist="38100" dir="2700000" algn="tl">
                    <a:srgbClr val="000000">
                      <a:alpha val="43137"/>
                    </a:srgbClr>
                  </a:outerShdw>
                </a:effectLst>
              </a:rPr>
              <a:t>These verses should encourage us in dark times</a:t>
            </a:r>
          </a:p>
          <a:p>
            <a:pPr lvl="1"/>
            <a:r>
              <a:rPr lang="en-US" sz="2400" b="1" dirty="0">
                <a:effectLst>
                  <a:outerShdw blurRad="38100" dist="38100" dir="2700000" algn="tl">
                    <a:srgbClr val="000000">
                      <a:alpha val="43137"/>
                    </a:srgbClr>
                  </a:outerShdw>
                </a:effectLst>
              </a:rPr>
              <a:t>We are capable of following the Servant Messiah into righteousness and light or turning toward unrighteousness and darkness</a:t>
            </a:r>
          </a:p>
          <a:p>
            <a:pPr lvl="1"/>
            <a:r>
              <a:rPr lang="en-US" sz="2400" b="1" dirty="0">
                <a:effectLst>
                  <a:outerShdw blurRad="38100" dist="38100" dir="2700000" algn="tl">
                    <a:srgbClr val="000000">
                      <a:alpha val="43137"/>
                    </a:srgbClr>
                  </a:outerShdw>
                </a:effectLst>
              </a:rPr>
              <a:t>God is capable of doing far more than we could ever begin to imagine and here promises such a newness</a:t>
            </a:r>
          </a:p>
          <a:p>
            <a:pPr lvl="1"/>
            <a:r>
              <a:rPr lang="en-US" sz="2400" b="1" dirty="0">
                <a:effectLst>
                  <a:outerShdw blurRad="38100" dist="38100" dir="2700000" algn="tl">
                    <a:srgbClr val="000000">
                      <a:alpha val="43137"/>
                    </a:srgbClr>
                  </a:outerShdw>
                </a:effectLst>
              </a:rPr>
              <a:t>Where we will rejoice, and God will rejoice with us, and there will be gladness</a:t>
            </a:r>
          </a:p>
          <a:p>
            <a:pPr lvl="1"/>
            <a:r>
              <a:rPr lang="en-US" sz="2400" b="1" dirty="0">
                <a:effectLst>
                  <a:outerShdw blurRad="38100" dist="38100" dir="2700000" algn="tl">
                    <a:srgbClr val="000000">
                      <a:alpha val="43137"/>
                    </a:srgbClr>
                  </a:outerShdw>
                </a:effectLst>
              </a:rPr>
              <a:t>I think we can all look to the future and think that this is all talking about the second coming of Christ</a:t>
            </a:r>
          </a:p>
          <a:p>
            <a:pPr lvl="1"/>
            <a:r>
              <a:rPr lang="en-US" sz="2400" b="1" dirty="0">
                <a:effectLst>
                  <a:outerShdw blurRad="38100" dist="38100" dir="2700000" algn="tl">
                    <a:srgbClr val="000000">
                      <a:alpha val="43137"/>
                    </a:srgbClr>
                  </a:outerShdw>
                </a:effectLst>
              </a:rPr>
              <a:t>But there is so much found here that is applicable to the here and now</a:t>
            </a:r>
          </a:p>
          <a:p>
            <a:pPr lvl="1"/>
            <a:r>
              <a:rPr lang="en-US" sz="2400" b="1" dirty="0">
                <a:effectLst>
                  <a:outerShdw blurRad="38100" dist="38100" dir="2700000" algn="tl">
                    <a:srgbClr val="000000">
                      <a:alpha val="43137"/>
                    </a:srgbClr>
                  </a:outerShdw>
                </a:effectLst>
              </a:rPr>
              <a:t>Because the Kingdom of God has already begun</a:t>
            </a:r>
          </a:p>
          <a:p>
            <a:pPr lvl="1"/>
            <a:r>
              <a:rPr lang="en-US" sz="2400" b="1" dirty="0">
                <a:effectLst>
                  <a:outerShdw blurRad="38100" dist="38100" dir="2700000" algn="tl">
                    <a:srgbClr val="000000">
                      <a:alpha val="43137"/>
                    </a:srgbClr>
                  </a:outerShdw>
                </a:effectLst>
              </a:rPr>
              <a:t>We live in the age where it has not yet been fully realized</a:t>
            </a:r>
          </a:p>
          <a:p>
            <a:pPr lvl="1"/>
            <a:r>
              <a:rPr lang="en-US" sz="2400" b="1" dirty="0">
                <a:effectLst>
                  <a:outerShdw blurRad="38100" dist="38100" dir="2700000" algn="tl">
                    <a:srgbClr val="000000">
                      <a:alpha val="43137"/>
                    </a:srgbClr>
                  </a:outerShdw>
                </a:effectLst>
              </a:rPr>
              <a:t>As long as Christ reigns, we will experience </a:t>
            </a:r>
            <a:r>
              <a:rPr lang="en-US" sz="2400" b="1" i="1" u="sng" dirty="0">
                <a:effectLst>
                  <a:outerShdw blurRad="38100" dist="38100" dir="2700000" algn="tl">
                    <a:srgbClr val="000000">
                      <a:alpha val="43137"/>
                    </a:srgbClr>
                  </a:outerShdw>
                </a:effectLst>
              </a:rPr>
              <a:t>some</a:t>
            </a:r>
            <a:r>
              <a:rPr lang="en-US" sz="2400" b="1" dirty="0">
                <a:effectLst>
                  <a:outerShdw blurRad="38100" dist="38100" dir="2700000" algn="tl">
                    <a:srgbClr val="000000">
                      <a:alpha val="43137"/>
                    </a:srgbClr>
                  </a:outerShdw>
                </a:effectLst>
              </a:rPr>
              <a:t> of what all is being described here</a:t>
            </a:r>
          </a:p>
          <a:p>
            <a:pPr lvl="1"/>
            <a:r>
              <a:rPr lang="en-US" sz="2400" b="1" dirty="0">
                <a:effectLst>
                  <a:outerShdw blurRad="38100" dist="38100" dir="2700000" algn="tl">
                    <a:srgbClr val="000000">
                      <a:alpha val="43137"/>
                    </a:srgbClr>
                  </a:outerShdw>
                </a:effectLst>
              </a:rPr>
              <a:t>Let me give an example from Dr. Moreland</a:t>
            </a: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0" indent="0">
              <a:buNone/>
            </a:pPr>
            <a:r>
              <a:rPr lang="en-US" sz="2800" b="1" dirty="0">
                <a:effectLst>
                  <a:outerShdw blurRad="38100" dist="38100" dir="2700000" algn="tl">
                    <a:srgbClr val="000000">
                      <a:alpha val="43137"/>
                    </a:srgbClr>
                  </a:outerShdw>
                </a:effectLst>
              </a:rPr>
              <a:t> 	"One night, in Central Africa, I had worked hard to help a mother in the labor ward; but in spite of all that we could do, she died leaving us with a tiny, premature baby and a crying, two-year-old daughter. </a:t>
            </a:r>
          </a:p>
          <a:p>
            <a:pPr marL="0" indent="0">
              <a:buNone/>
            </a:pPr>
            <a:r>
              <a:rPr lang="en-US" sz="2800" b="1" dirty="0">
                <a:effectLst>
                  <a:outerShdw blurRad="38100" dist="38100" dir="2700000" algn="tl">
                    <a:srgbClr val="000000">
                      <a:alpha val="43137"/>
                    </a:srgbClr>
                  </a:outerShdw>
                </a:effectLst>
              </a:rPr>
              <a:t> 	We would have difficulty keeping the baby alive. We had no incubator. We had no electricity to run an incubator, and no special feeding facilities. Although we lived on the equator, nights were often chilly with treacherous drafts. A student-midwife went for the box we had for such babies and for the cotton wool that the baby would be wrapped in. Another went to stoke up the fire and fill a hot water bottle. She came back shortly, in distress, to tell me that in filling the bottle, it had burst. Rubber perishes easily in tropical climates. “… and it is our last hot water bottle!” she exclaimed. As in the West, it is no good crying over spilled milk; so, in Central Africa it might be considered no good crying over a burst water bottle. They do not grow on trees, and there are no drugstores down forest pathways. “All right,” I said, “Put the baby as near the fire as you safely can; sleep between the baby and the door to keep it free from drafts. Your job is to keep the baby warm.” </a:t>
            </a:r>
          </a:p>
          <a:p>
            <a:pPr marL="0" indent="0">
              <a:buNone/>
            </a:pP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667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0" indent="0">
              <a:buNone/>
            </a:pPr>
            <a:r>
              <a:rPr lang="en-US" sz="2800" b="1" dirty="0">
                <a:effectLst>
                  <a:outerShdw blurRad="38100" dist="38100" dir="2700000" algn="tl">
                    <a:srgbClr val="000000">
                      <a:alpha val="43137"/>
                    </a:srgbClr>
                  </a:outerShdw>
                </a:effectLst>
              </a:rPr>
              <a:t>	The following noon, as I did most days, I went to have prayers with many of the orphanage children who chose to gather with me. I gave the youngsters various suggestions of things to pray about and told them about the tiny baby. I explained our problem about keeping the baby warm enough, mentioning the hot water bottle. The baby could so easily die if it got chilled. I also told them about the two-year-old sister, crying because her mother had died. During the prayer time, one ten-year-old girl, Ruth, prayed with the usual blunt consciousness of our African children. “Please, God,” she prayed, “send us a water bottle. It’ll be no good tomorrow, God, the </a:t>
            </a:r>
            <a:r>
              <a:rPr lang="en-US" sz="2800" b="1" dirty="0" err="1">
                <a:effectLst>
                  <a:outerShdw blurRad="38100" dist="38100" dir="2700000" algn="tl">
                    <a:srgbClr val="000000">
                      <a:alpha val="43137"/>
                    </a:srgbClr>
                  </a:outerShdw>
                </a:effectLst>
              </a:rPr>
              <a:t>baby’ll</a:t>
            </a:r>
            <a:r>
              <a:rPr lang="en-US" sz="2800" b="1" dirty="0">
                <a:effectLst>
                  <a:outerShdw blurRad="38100" dist="38100" dir="2700000" algn="tl">
                    <a:srgbClr val="000000">
                      <a:alpha val="43137"/>
                    </a:srgbClr>
                  </a:outerShdw>
                </a:effectLst>
              </a:rPr>
              <a:t> be dead; so, please send it this afternoon.” While I gasped inwardly at the audacity of the prayer, she added by way of corollary, “and while You are about it, would You please send a dolly for the little girl so she’ll know You really love her?” </a:t>
            </a:r>
          </a:p>
          <a:p>
            <a:pPr marL="0" indent="0">
              <a:buNone/>
            </a:pPr>
            <a:r>
              <a:rPr lang="en-US" sz="2800" b="1" dirty="0">
                <a:effectLst>
                  <a:outerShdw blurRad="38100" dist="38100" dir="2700000" algn="tl">
                    <a:srgbClr val="000000">
                      <a:alpha val="43137"/>
                    </a:srgbClr>
                  </a:outerShdw>
                </a:effectLst>
              </a:rPr>
              <a:t> 	As often with children’s prayers, I was put on the spot. Could I honestly say, “Amen”? I just did not believe that God could do this. Oh, yes, I know that He can do everything: The Bible says so, but there are limits, aren’t there? The only way God could answer this particular prayer would be by sending a parcel from the homeland. I had been in Africa for almost four years at that time, and I had never, ever received a parcel from home. Anyway, if anyone did send a parcel, who would put in a hot water bottle? I lived on the equator! </a:t>
            </a:r>
          </a:p>
        </p:txBody>
      </p:sp>
    </p:spTree>
    <p:extLst>
      <p:ext uri="{BB962C8B-B14F-4D97-AF65-F5344CB8AC3E}">
        <p14:creationId xmlns:p14="http://schemas.microsoft.com/office/powerpoint/2010/main" val="320951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0" indent="0">
              <a:buNone/>
            </a:pPr>
            <a:r>
              <a:rPr lang="en-US" sz="2800" b="1" dirty="0">
                <a:effectLst>
                  <a:outerShdw blurRad="38100" dist="38100" dir="2700000" algn="tl">
                    <a:srgbClr val="000000">
                      <a:alpha val="43137"/>
                    </a:srgbClr>
                  </a:outerShdw>
                </a:effectLst>
              </a:rPr>
              <a:t> 	Halfway through the afternoon, while I was teaching in the nurses training school, a message was sent that there was a car at my front door. By the time that I reached home, the car had gone, but there, on the veranda, was a large twenty-two pound parcel! I felt tears pricking my eyes. I could not open the parcel alone; so, I sent for the orphanage children. Together we pulled off the string, carefully undoing each knot. We folded the paper, taking care not to tear it unduly. Excitement was mounting. Some thirty or forty pairs of eyes were focused on the large cardboard box. From the top, I lifted out brightly colored, knitted jerseys. Eyes sparkled as I gave them out. Then, there were the knitted bandages for the leprosy patients, and the children began to look a little bored. Next came a box of mixed raisins and sultanas — that would make a nice batch of buns for the weekend. As I put my hand in again, I felt the … could it really be? I grasped it, and pulled it out. Yes, “A brand-new rubber, hot water bottle!” I cried. I had not asked God to send it; I had not truly believed that He could. </a:t>
            </a:r>
          </a:p>
          <a:p>
            <a:pPr marL="0" indent="0">
              <a:buNone/>
            </a:pPr>
            <a:r>
              <a:rPr lang="en-US" sz="2800" b="1" dirty="0">
                <a:effectLst>
                  <a:outerShdw blurRad="38100" dist="38100" dir="2700000" algn="tl">
                    <a:srgbClr val="000000">
                      <a:alpha val="43137"/>
                    </a:srgbClr>
                  </a:outerShdw>
                </a:effectLst>
              </a:rPr>
              <a:t> 	Ruth was in the front row of the children. She rushed forward, crying out, “If God has sent the bottle, He must have sent the dolly, too!” Rummaging down to the bottom of the box, she pulled out the small, beautifully dressed dolly. Her eyes shone: She had never doubted! Looking up at me, she asked, “Can I go over with you, Mummy, and give this dolly to that little girl, so she’ll know that Jesus really loves her?” </a:t>
            </a:r>
          </a:p>
        </p:txBody>
      </p:sp>
    </p:spTree>
    <p:extLst>
      <p:ext uri="{BB962C8B-B14F-4D97-AF65-F5344CB8AC3E}">
        <p14:creationId xmlns:p14="http://schemas.microsoft.com/office/powerpoint/2010/main" val="270871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0" indent="0">
              <a:buNone/>
            </a:pPr>
            <a:r>
              <a:rPr lang="en-US" sz="3600" b="1" dirty="0">
                <a:effectLst>
                  <a:outerShdw blurRad="38100" dist="38100" dir="2700000" algn="tl">
                    <a:srgbClr val="000000">
                      <a:alpha val="43137"/>
                    </a:srgbClr>
                  </a:outerShdw>
                </a:effectLst>
              </a:rPr>
              <a:t>That parcel had been on the way for five whole months, packed up by my former Sunday School class, whose leader had heard and obeyed God’s prompting to send a hot water bottle, even to the equator. One of the girls had put in a dolly for an African child — five months earlier in answer to the believing prayer of a ten-year-old to bring it “That afternoon!” “And it shall come to pass, that before they call, I will answer; and while they are yet speaking, I will hear.” Isaiah 65:24 1“</a:t>
            </a:r>
          </a:p>
          <a:p>
            <a:pPr marL="0" indent="0">
              <a:buNone/>
            </a:pPr>
            <a:r>
              <a:rPr lang="en-US" sz="3600" b="1" dirty="0">
                <a:effectLst>
                  <a:outerShdw blurRad="38100" dist="38100" dir="2700000" algn="tl">
                    <a:srgbClr val="000000">
                      <a:alpha val="43137"/>
                    </a:srgbClr>
                  </a:outerShdw>
                </a:effectLst>
              </a:rPr>
              <a:t>(JP Moreland, </a:t>
            </a:r>
            <a:r>
              <a:rPr lang="en-US" sz="3600" b="1" i="1" dirty="0">
                <a:effectLst>
                  <a:outerShdw blurRad="38100" dist="38100" dir="2700000" algn="tl">
                    <a:srgbClr val="000000">
                      <a:alpha val="43137"/>
                    </a:srgbClr>
                  </a:outerShdw>
                </a:effectLst>
              </a:rPr>
              <a:t>Kingdom Triangle)</a:t>
            </a:r>
          </a:p>
        </p:txBody>
      </p:sp>
    </p:spTree>
    <p:extLst>
      <p:ext uri="{BB962C8B-B14F-4D97-AF65-F5344CB8AC3E}">
        <p14:creationId xmlns:p14="http://schemas.microsoft.com/office/powerpoint/2010/main" val="412543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a:bodyPr>
          <a:lstStyle/>
          <a:p>
            <a:r>
              <a:rPr lang="en-US" sz="2800" b="1" dirty="0">
                <a:effectLst>
                  <a:outerShdw blurRad="38100" dist="38100" dir="2700000" algn="tl">
                    <a:srgbClr val="000000">
                      <a:alpha val="43137"/>
                    </a:srgbClr>
                  </a:outerShdw>
                </a:effectLst>
              </a:rPr>
              <a:t>Age Upon Age Made New (2)</a:t>
            </a:r>
          </a:p>
          <a:p>
            <a:pPr lvl="1"/>
            <a:r>
              <a:rPr lang="en-US" sz="2400" b="1" dirty="0">
                <a:effectLst>
                  <a:outerShdw blurRad="38100" dist="38100" dir="2700000" algn="tl">
                    <a:srgbClr val="000000">
                      <a:alpha val="43137"/>
                    </a:srgbClr>
                  </a:outerShdw>
                </a:effectLst>
              </a:rPr>
              <a:t>I think this story encapsulates what is being described in this passage in Isaiah</a:t>
            </a:r>
          </a:p>
          <a:p>
            <a:pPr lvl="1"/>
            <a:r>
              <a:rPr lang="en-US" sz="2400" b="1" dirty="0">
                <a:effectLst>
                  <a:outerShdw blurRad="38100" dist="38100" dir="2700000" algn="tl">
                    <a:srgbClr val="000000">
                      <a:alpha val="43137"/>
                    </a:srgbClr>
                  </a:outerShdw>
                </a:effectLst>
              </a:rPr>
              <a:t>It describes…</a:t>
            </a:r>
          </a:p>
          <a:p>
            <a:pPr lvl="1"/>
            <a:r>
              <a:rPr lang="en-US" sz="2400" b="1" dirty="0">
                <a:effectLst>
                  <a:outerShdw blurRad="38100" dist="38100" dir="2700000" algn="tl">
                    <a:srgbClr val="000000">
                      <a:alpha val="43137"/>
                    </a:srgbClr>
                  </a:outerShdw>
                </a:effectLst>
              </a:rPr>
              <a:t>God being with His people</a:t>
            </a:r>
          </a:p>
          <a:p>
            <a:pPr lvl="1"/>
            <a:r>
              <a:rPr lang="en-US" sz="2400" b="1" dirty="0">
                <a:effectLst>
                  <a:outerShdw blurRad="38100" dist="38100" dir="2700000" algn="tl">
                    <a:srgbClr val="000000">
                      <a:alpha val="43137"/>
                    </a:srgbClr>
                  </a:outerShdw>
                </a:effectLst>
              </a:rPr>
              <a:t>Rejoicing</a:t>
            </a:r>
          </a:p>
          <a:p>
            <a:pPr lvl="1"/>
            <a:r>
              <a:rPr lang="en-US" sz="2400" b="1" dirty="0">
                <a:effectLst>
                  <a:outerShdw blurRad="38100" dist="38100" dir="2700000" algn="tl">
                    <a:srgbClr val="000000">
                      <a:alpha val="43137"/>
                    </a:srgbClr>
                  </a:outerShdw>
                </a:effectLst>
              </a:rPr>
              <a:t>Gladness</a:t>
            </a:r>
          </a:p>
          <a:p>
            <a:pPr lvl="1"/>
            <a:r>
              <a:rPr lang="en-US" sz="2400" b="1" dirty="0">
                <a:effectLst>
                  <a:outerShdw blurRad="38100" dist="38100" dir="2700000" algn="tl">
                    <a:srgbClr val="000000">
                      <a:alpha val="43137"/>
                    </a:srgbClr>
                  </a:outerShdw>
                </a:effectLst>
              </a:rPr>
              <a:t>Not laboring in vain</a:t>
            </a:r>
          </a:p>
          <a:p>
            <a:pPr lvl="1"/>
            <a:r>
              <a:rPr lang="en-US" sz="2400" b="1" dirty="0">
                <a:effectLst>
                  <a:outerShdw blurRad="38100" dist="38100" dir="2700000" algn="tl">
                    <a:srgbClr val="000000">
                      <a:alpha val="43137"/>
                    </a:srgbClr>
                  </a:outerShdw>
                </a:effectLst>
              </a:rPr>
              <a:t>Salvation of an infant</a:t>
            </a:r>
          </a:p>
          <a:p>
            <a:pPr lvl="1"/>
            <a:r>
              <a:rPr lang="en-US" sz="2400" b="1" dirty="0">
                <a:effectLst>
                  <a:outerShdw blurRad="38100" dist="38100" dir="2700000" algn="tl">
                    <a:srgbClr val="000000">
                      <a:alpha val="43137"/>
                    </a:srgbClr>
                  </a:outerShdw>
                </a:effectLst>
              </a:rPr>
              <a:t>God knowing what we need before we even ask for it</a:t>
            </a:r>
          </a:p>
          <a:p>
            <a:pPr lvl="1"/>
            <a:r>
              <a:rPr lang="en-US" sz="2400" b="1" dirty="0">
                <a:effectLst>
                  <a:outerShdw blurRad="38100" dist="38100" dir="2700000" algn="tl">
                    <a:srgbClr val="000000">
                      <a:alpha val="43137"/>
                    </a:srgbClr>
                  </a:outerShdw>
                </a:effectLst>
              </a:rPr>
              <a:t>Newness</a:t>
            </a:r>
          </a:p>
          <a:p>
            <a:pPr lvl="1"/>
            <a:r>
              <a:rPr lang="en-US" sz="2400" b="1" dirty="0">
                <a:effectLst>
                  <a:outerShdw blurRad="38100" dist="38100" dir="2700000" algn="tl">
                    <a:srgbClr val="000000">
                      <a:alpha val="43137"/>
                    </a:srgbClr>
                  </a:outerShdw>
                </a:effectLst>
              </a:rPr>
              <a:t>All of these things we are eagerly anticipating for a future event happening right here and now in this current world</a:t>
            </a:r>
          </a:p>
        </p:txBody>
      </p:sp>
    </p:spTree>
    <p:extLst>
      <p:ext uri="{BB962C8B-B14F-4D97-AF65-F5344CB8AC3E}">
        <p14:creationId xmlns:p14="http://schemas.microsoft.com/office/powerpoint/2010/main" val="242807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10000"/>
          </a:bodyPr>
          <a:lstStyle/>
          <a:p>
            <a:r>
              <a:rPr lang="en-US" sz="2800" b="1" dirty="0">
                <a:effectLst>
                  <a:outerShdw blurRad="38100" dist="38100" dir="2700000" algn="tl">
                    <a:srgbClr val="000000">
                      <a:alpha val="43137"/>
                    </a:srgbClr>
                  </a:outerShdw>
                </a:effectLst>
              </a:rPr>
              <a:t>Age Upon Age Made New (3)</a:t>
            </a:r>
          </a:p>
          <a:p>
            <a:pPr lvl="1"/>
            <a:r>
              <a:rPr lang="en-US" sz="2400" b="1" dirty="0">
                <a:effectLst>
                  <a:outerShdw blurRad="38100" dist="38100" dir="2700000" algn="tl">
                    <a:srgbClr val="000000">
                      <a:alpha val="43137"/>
                    </a:srgbClr>
                  </a:outerShdw>
                </a:effectLst>
              </a:rPr>
              <a:t>There are other aspects that have not yet happened (like living forever)</a:t>
            </a:r>
          </a:p>
          <a:p>
            <a:pPr lvl="1"/>
            <a:r>
              <a:rPr lang="en-US" sz="2400" b="1" dirty="0">
                <a:effectLst>
                  <a:outerShdw blurRad="38100" dist="38100" dir="2700000" algn="tl">
                    <a:srgbClr val="000000">
                      <a:alpha val="43137"/>
                    </a:srgbClr>
                  </a:outerShdw>
                </a:effectLst>
              </a:rPr>
              <a:t>Christ reigns now</a:t>
            </a:r>
          </a:p>
          <a:p>
            <a:pPr lvl="1"/>
            <a:r>
              <a:rPr lang="en-US" sz="2400" b="1" dirty="0">
                <a:effectLst>
                  <a:outerShdw blurRad="38100" dist="38100" dir="2700000" algn="tl">
                    <a:srgbClr val="000000">
                      <a:alpha val="43137"/>
                    </a:srgbClr>
                  </a:outerShdw>
                </a:effectLst>
              </a:rPr>
              <a:t>God was victorious when Christ lived, died, and rose again and is victorious </a:t>
            </a:r>
            <a:r>
              <a:rPr lang="en-US" sz="2400" b="1" i="1" u="sng" dirty="0">
                <a:effectLst>
                  <a:outerShdw blurRad="38100" dist="38100" dir="2700000" algn="tl">
                    <a:srgbClr val="000000">
                      <a:alpha val="43137"/>
                    </a:srgbClr>
                  </a:outerShdw>
                </a:effectLst>
              </a:rPr>
              <a:t>now</a:t>
            </a:r>
          </a:p>
          <a:p>
            <a:pPr lvl="1"/>
            <a:r>
              <a:rPr lang="en-US" sz="2400" b="1" dirty="0">
                <a:effectLst>
                  <a:outerShdw blurRad="38100" dist="38100" dir="2700000" algn="tl">
                    <a:srgbClr val="000000">
                      <a:alpha val="43137"/>
                    </a:srgbClr>
                  </a:outerShdw>
                </a:effectLst>
              </a:rPr>
              <a:t>We forget that God is so great, so might, and that the newness which God has described in these verses has already begun</a:t>
            </a:r>
          </a:p>
          <a:p>
            <a:pPr lvl="1"/>
            <a:r>
              <a:rPr lang="en-US" sz="2400" b="1" dirty="0">
                <a:effectLst>
                  <a:outerShdw blurRad="38100" dist="38100" dir="2700000" algn="tl">
                    <a:srgbClr val="000000">
                      <a:alpha val="43137"/>
                    </a:srgbClr>
                  </a:outerShdw>
                </a:effectLst>
              </a:rPr>
              <a:t>Truly miraculous and wonderful things can occur even in this time and place with you and I</a:t>
            </a:r>
          </a:p>
          <a:p>
            <a:pPr lvl="1"/>
            <a:r>
              <a:rPr lang="en-US" sz="2400" b="1" dirty="0">
                <a:effectLst>
                  <a:outerShdw blurRad="38100" dist="38100" dir="2700000" algn="tl">
                    <a:srgbClr val="000000">
                      <a:alpha val="43137"/>
                    </a:srgbClr>
                  </a:outerShdw>
                </a:effectLst>
              </a:rPr>
              <a:t>It started with the live, death, and resurrection of Jesus, and continues on through each of us</a:t>
            </a:r>
          </a:p>
          <a:p>
            <a:pPr lvl="1"/>
            <a:r>
              <a:rPr lang="en-US" sz="2400" b="1" dirty="0">
                <a:effectLst>
                  <a:outerShdw blurRad="38100" dist="38100" dir="2700000" algn="tl">
                    <a:srgbClr val="000000">
                      <a:alpha val="43137"/>
                    </a:srgbClr>
                  </a:outerShdw>
                </a:effectLst>
              </a:rPr>
              <a:t>In other words, it is both and rather than either or scenario</a:t>
            </a:r>
          </a:p>
          <a:p>
            <a:pPr lvl="1"/>
            <a:r>
              <a:rPr lang="en-US" sz="2400" b="1" dirty="0">
                <a:effectLst>
                  <a:outerShdw blurRad="38100" dist="38100" dir="2700000" algn="tl">
                    <a:srgbClr val="000000">
                      <a:alpha val="43137"/>
                    </a:srgbClr>
                  </a:outerShdw>
                </a:effectLst>
              </a:rPr>
              <a:t>The Kingdom doesn’t lead to devastation, but to the glorious Kingdom of God where He dwells with His people forever</a:t>
            </a:r>
          </a:p>
        </p:txBody>
      </p:sp>
    </p:spTree>
    <p:extLst>
      <p:ext uri="{BB962C8B-B14F-4D97-AF65-F5344CB8AC3E}">
        <p14:creationId xmlns:p14="http://schemas.microsoft.com/office/powerpoint/2010/main" val="17233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10000"/>
          </a:bodyPr>
          <a:lstStyle/>
          <a:p>
            <a:r>
              <a:rPr lang="en-US" sz="2800" b="1" dirty="0">
                <a:effectLst>
                  <a:outerShdw blurRad="38100" dist="38100" dir="2700000" algn="tl">
                    <a:srgbClr val="000000">
                      <a:alpha val="43137"/>
                    </a:srgbClr>
                  </a:outerShdw>
                </a:effectLst>
              </a:rPr>
              <a:t>Age Upon Age Made New (4)</a:t>
            </a:r>
          </a:p>
          <a:p>
            <a:pPr lvl="1"/>
            <a:r>
              <a:rPr lang="en-US" sz="2400" b="1" dirty="0">
                <a:effectLst>
                  <a:outerShdw blurRad="38100" dist="38100" dir="2700000" algn="tl">
                    <a:srgbClr val="000000">
                      <a:alpha val="43137"/>
                    </a:srgbClr>
                  </a:outerShdw>
                </a:effectLst>
              </a:rPr>
              <a:t>I think this is something which Isaiah had glimpses of</a:t>
            </a:r>
          </a:p>
          <a:p>
            <a:pPr lvl="1"/>
            <a:r>
              <a:rPr lang="en-US" sz="2400" b="1" dirty="0">
                <a:effectLst>
                  <a:outerShdw blurRad="38100" dist="38100" dir="2700000" algn="tl">
                    <a:srgbClr val="000000">
                      <a:alpha val="43137"/>
                    </a:srgbClr>
                  </a:outerShdw>
                </a:effectLst>
              </a:rPr>
              <a:t>He was able to see a people like us who were indwelled by the Holy Spirit</a:t>
            </a:r>
          </a:p>
          <a:p>
            <a:pPr lvl="1"/>
            <a:r>
              <a:rPr lang="en-US" sz="2400" b="1" dirty="0">
                <a:effectLst>
                  <a:outerShdw blurRad="38100" dist="38100" dir="2700000" algn="tl">
                    <a:srgbClr val="000000">
                      <a:alpha val="43137"/>
                    </a:srgbClr>
                  </a:outerShdw>
                </a:effectLst>
              </a:rPr>
              <a:t>Who would know that true power doesn’t come from bowing to the rulers of this world, but to submit in humble obedience to God</a:t>
            </a:r>
          </a:p>
          <a:p>
            <a:pPr lvl="1"/>
            <a:r>
              <a:rPr lang="en-US" sz="2400" b="1" dirty="0">
                <a:effectLst>
                  <a:outerShdw blurRad="38100" dist="38100" dir="2700000" algn="tl">
                    <a:srgbClr val="000000">
                      <a:alpha val="43137"/>
                    </a:srgbClr>
                  </a:outerShdw>
                </a:effectLst>
              </a:rPr>
              <a:t>If this is the case then that gives us incredible motivation when it comes to all things presented</a:t>
            </a:r>
          </a:p>
          <a:p>
            <a:pPr lvl="1"/>
            <a:r>
              <a:rPr lang="en-US" sz="2400" b="1" dirty="0">
                <a:effectLst>
                  <a:outerShdw blurRad="38100" dist="38100" dir="2700000" algn="tl">
                    <a:srgbClr val="000000">
                      <a:alpha val="43137"/>
                    </a:srgbClr>
                  </a:outerShdw>
                </a:effectLst>
              </a:rPr>
              <a:t>It means we can begin to see the world new, and live in this world as new creatures who have been redeemed for God’s glory</a:t>
            </a:r>
          </a:p>
          <a:p>
            <a:pPr lvl="1"/>
            <a:r>
              <a:rPr lang="en-US" sz="2400" b="1" dirty="0">
                <a:effectLst>
                  <a:outerShdw blurRad="38100" dist="38100" dir="2700000" algn="tl">
                    <a:srgbClr val="000000">
                      <a:alpha val="43137"/>
                    </a:srgbClr>
                  </a:outerShdw>
                </a:effectLst>
              </a:rPr>
              <a:t>It means…</a:t>
            </a:r>
          </a:p>
          <a:p>
            <a:pPr lvl="1"/>
            <a:r>
              <a:rPr lang="en-US" sz="2400" b="1" dirty="0">
                <a:effectLst>
                  <a:outerShdw blurRad="38100" dist="38100" dir="2700000" algn="tl">
                    <a:srgbClr val="000000">
                      <a:alpha val="43137"/>
                    </a:srgbClr>
                  </a:outerShdw>
                </a:effectLst>
              </a:rPr>
              <a:t>God will rejoice over us today</a:t>
            </a:r>
          </a:p>
          <a:p>
            <a:pPr lvl="1"/>
            <a:r>
              <a:rPr lang="en-US" sz="2400" b="1" dirty="0">
                <a:effectLst>
                  <a:outerShdw blurRad="38100" dist="38100" dir="2700000" algn="tl">
                    <a:srgbClr val="000000">
                      <a:alpha val="43137"/>
                    </a:srgbClr>
                  </a:outerShdw>
                </a:effectLst>
              </a:rPr>
              <a:t>We can be glad today</a:t>
            </a:r>
          </a:p>
          <a:p>
            <a:pPr lvl="1"/>
            <a:r>
              <a:rPr lang="en-US" sz="2400" b="1" dirty="0">
                <a:effectLst>
                  <a:outerShdw blurRad="38100" dist="38100" dir="2700000" algn="tl">
                    <a:srgbClr val="000000">
                      <a:alpha val="43137"/>
                    </a:srgbClr>
                  </a:outerShdw>
                </a:effectLst>
              </a:rPr>
              <a:t>We can hear His voice today</a:t>
            </a:r>
          </a:p>
          <a:p>
            <a:pPr lvl="1"/>
            <a:r>
              <a:rPr lang="en-US" sz="2400" b="1" dirty="0">
                <a:effectLst>
                  <a:outerShdw blurRad="38100" dist="38100" dir="2700000" algn="tl">
                    <a:srgbClr val="000000">
                      <a:alpha val="43137"/>
                    </a:srgbClr>
                  </a:outerShdw>
                </a:effectLst>
              </a:rPr>
              <a:t>Our children are the children of blessing today</a:t>
            </a:r>
          </a:p>
        </p:txBody>
      </p:sp>
    </p:spTree>
    <p:extLst>
      <p:ext uri="{BB962C8B-B14F-4D97-AF65-F5344CB8AC3E}">
        <p14:creationId xmlns:p14="http://schemas.microsoft.com/office/powerpoint/2010/main" val="424142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10000"/>
          </a:bodyPr>
          <a:lstStyle/>
          <a:p>
            <a:r>
              <a:rPr lang="en-US" sz="2800" b="1" dirty="0">
                <a:effectLst>
                  <a:outerShdw blurRad="38100" dist="38100" dir="2700000" algn="tl">
                    <a:srgbClr val="000000">
                      <a:alpha val="43137"/>
                    </a:srgbClr>
                  </a:outerShdw>
                </a:effectLst>
              </a:rPr>
              <a:t>Age Upon Age Made New (5)</a:t>
            </a:r>
          </a:p>
          <a:p>
            <a:pPr lvl="1"/>
            <a:r>
              <a:rPr lang="en-US" sz="2400" b="1" dirty="0">
                <a:effectLst>
                  <a:outerShdw blurRad="38100" dist="38100" dir="2700000" algn="tl">
                    <a:srgbClr val="000000">
                      <a:alpha val="43137"/>
                    </a:srgbClr>
                  </a:outerShdw>
                </a:effectLst>
              </a:rPr>
              <a:t>Indeed there is a temptation to be like John the Baptist</a:t>
            </a:r>
          </a:p>
          <a:p>
            <a:pPr lvl="1"/>
            <a:r>
              <a:rPr lang="en-US" sz="2400" b="1" dirty="0">
                <a:effectLst>
                  <a:outerShdw blurRad="38100" dist="38100" dir="2700000" algn="tl">
                    <a:srgbClr val="000000">
                      <a:alpha val="43137"/>
                    </a:srgbClr>
                  </a:outerShdw>
                </a:effectLst>
              </a:rPr>
              <a:t>2 Now when John heard in prison about the deeds of the Christ, he sent word by his disciples 3 and said to him, “Are you the one who is to come, or shall we look for another?” (Matthew 11:2-3, ESV)</a:t>
            </a:r>
          </a:p>
          <a:p>
            <a:pPr lvl="1"/>
            <a:r>
              <a:rPr lang="en-US" sz="2400" b="1" dirty="0">
                <a:effectLst>
                  <a:outerShdw blurRad="38100" dist="38100" dir="2700000" algn="tl">
                    <a:srgbClr val="000000">
                      <a:alpha val="43137"/>
                    </a:srgbClr>
                  </a:outerShdw>
                </a:effectLst>
              </a:rPr>
              <a:t>John is overwhelmed by the darkness</a:t>
            </a:r>
          </a:p>
          <a:p>
            <a:pPr lvl="1"/>
            <a:r>
              <a:rPr lang="en-US" sz="2400" b="1" dirty="0">
                <a:effectLst>
                  <a:outerShdw blurRad="38100" dist="38100" dir="2700000" algn="tl">
                    <a:srgbClr val="000000">
                      <a:alpha val="43137"/>
                    </a:srgbClr>
                  </a:outerShdw>
                </a:effectLst>
              </a:rPr>
              <a:t>Is this not like us here and now when we experience the same or similar things?</a:t>
            </a:r>
          </a:p>
          <a:p>
            <a:pPr lvl="1"/>
            <a:r>
              <a:rPr lang="en-US" sz="2400" b="1" dirty="0">
                <a:effectLst>
                  <a:outerShdw blurRad="38100" dist="38100" dir="2700000" algn="tl">
                    <a:srgbClr val="000000">
                      <a:alpha val="43137"/>
                    </a:srgbClr>
                  </a:outerShdw>
                </a:effectLst>
              </a:rPr>
              <a:t>Jesus responds, “4 And Jesus answered them, “Go and tell John what you hear and see: 5 the blind receive their sight and the lame walk, lepers are cleansed and the deaf hear, and the dead are raised up, and the poor have good news preached to them. 6 And blessed is the one who is not offended by me.” (Matthew 11:4-6, ESV)</a:t>
            </a:r>
          </a:p>
          <a:p>
            <a:pPr lvl="1"/>
            <a:r>
              <a:rPr lang="en-US" sz="2400" b="1" dirty="0">
                <a:effectLst>
                  <a:outerShdw blurRad="38100" dist="38100" dir="2700000" algn="tl">
                    <a:srgbClr val="000000">
                      <a:alpha val="43137"/>
                    </a:srgbClr>
                  </a:outerShdw>
                </a:effectLst>
              </a:rPr>
              <a:t>They can experience it with their own lives</a:t>
            </a:r>
          </a:p>
          <a:p>
            <a:pPr lvl="1"/>
            <a:r>
              <a:rPr lang="en-US" sz="2400" b="1" dirty="0">
                <a:effectLst>
                  <a:outerShdw blurRad="38100" dist="38100" dir="2700000" algn="tl">
                    <a:srgbClr val="000000">
                      <a:alpha val="43137"/>
                    </a:srgbClr>
                  </a:outerShdw>
                </a:effectLst>
              </a:rPr>
              <a:t>It was happening for them NOW</a:t>
            </a:r>
          </a:p>
          <a:p>
            <a:pPr lvl="1"/>
            <a:r>
              <a:rPr lang="en-US" sz="2400" b="1" dirty="0">
                <a:effectLst>
                  <a:outerShdw blurRad="38100" dist="38100" dir="2700000" algn="tl">
                    <a:srgbClr val="000000">
                      <a:alpha val="43137"/>
                    </a:srgbClr>
                  </a:outerShdw>
                </a:effectLst>
              </a:rPr>
              <a:t>It is still happening NOW</a:t>
            </a:r>
          </a:p>
          <a:p>
            <a:pPr lvl="1"/>
            <a:r>
              <a:rPr lang="en-US" sz="2400" b="1" dirty="0">
                <a:effectLst>
                  <a:outerShdw blurRad="38100" dist="38100" dir="2700000" algn="tl">
                    <a:srgbClr val="000000">
                      <a:alpha val="43137"/>
                    </a:srgbClr>
                  </a:outerShdw>
                </a:effectLst>
              </a:rPr>
              <a:t>Let us heed the Words and life of Christ knowing…things can be changed for good and newness can come NOW</a:t>
            </a:r>
          </a:p>
        </p:txBody>
      </p:sp>
    </p:spTree>
    <p:extLst>
      <p:ext uri="{BB962C8B-B14F-4D97-AF65-F5344CB8AC3E}">
        <p14:creationId xmlns:p14="http://schemas.microsoft.com/office/powerpoint/2010/main" val="94250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2800" b="1" dirty="0">
                <a:effectLst>
                  <a:outerShdw blurRad="38100" dist="38100" dir="2700000" algn="tl">
                    <a:srgbClr val="000000">
                      <a:alpha val="43137"/>
                    </a:srgbClr>
                  </a:outerShdw>
                </a:effectLst>
              </a:rPr>
              <a:t>Age Upon Age Made New (6)</a:t>
            </a:r>
          </a:p>
          <a:p>
            <a:pPr lvl="1"/>
            <a:r>
              <a:rPr lang="en-US" sz="2400" b="1" dirty="0">
                <a:effectLst>
                  <a:outerShdw blurRad="38100" dist="38100" dir="2700000" algn="tl">
                    <a:srgbClr val="000000">
                      <a:alpha val="43137"/>
                    </a:srgbClr>
                  </a:outerShdw>
                </a:effectLst>
              </a:rPr>
              <a:t>What else can we do when we consider all of what Isaiah has declared?</a:t>
            </a:r>
          </a:p>
          <a:p>
            <a:pPr lvl="1"/>
            <a:r>
              <a:rPr lang="en-US" sz="2400" b="1" dirty="0">
                <a:effectLst>
                  <a:outerShdw blurRad="38100" dist="38100" dir="2700000" algn="tl">
                    <a:srgbClr val="000000">
                      <a:alpha val="43137"/>
                    </a:srgbClr>
                  </a:outerShdw>
                </a:effectLst>
              </a:rPr>
              <a:t>What more can we do than rejoice?</a:t>
            </a:r>
          </a:p>
          <a:p>
            <a:pPr lvl="1"/>
            <a:r>
              <a:rPr lang="en-US" sz="2400" b="1" dirty="0">
                <a:effectLst>
                  <a:outerShdw blurRad="38100" dist="38100" dir="2700000" algn="tl">
                    <a:srgbClr val="000000">
                      <a:alpha val="43137"/>
                    </a:srgbClr>
                  </a:outerShdw>
                </a:effectLst>
              </a:rPr>
              <a:t>To spread the truth wherever we go</a:t>
            </a:r>
          </a:p>
          <a:p>
            <a:pPr lvl="1"/>
            <a:r>
              <a:rPr lang="en-US" sz="2400" b="1" dirty="0">
                <a:effectLst>
                  <a:outerShdw blurRad="38100" dist="38100" dir="2700000" algn="tl">
                    <a:srgbClr val="000000">
                      <a:alpha val="43137"/>
                    </a:srgbClr>
                  </a:outerShdw>
                </a:effectLst>
              </a:rPr>
              <a:t>To be bold in the face of tyranny</a:t>
            </a:r>
          </a:p>
          <a:p>
            <a:pPr lvl="1"/>
            <a:r>
              <a:rPr lang="en-US" sz="2400" b="1" dirty="0">
                <a:effectLst>
                  <a:outerShdw blurRad="38100" dist="38100" dir="2700000" algn="tl">
                    <a:srgbClr val="000000">
                      <a:alpha val="43137"/>
                    </a:srgbClr>
                  </a:outerShdw>
                </a:effectLst>
              </a:rPr>
              <a:t>To be steadfast against hatred</a:t>
            </a:r>
          </a:p>
          <a:p>
            <a:pPr lvl="1"/>
            <a:r>
              <a:rPr lang="en-US" sz="2400" b="1" dirty="0">
                <a:effectLst>
                  <a:outerShdw blurRad="38100" dist="38100" dir="2700000" algn="tl">
                    <a:srgbClr val="000000">
                      <a:alpha val="43137"/>
                    </a:srgbClr>
                  </a:outerShdw>
                </a:effectLst>
              </a:rPr>
              <a:t>To be resolute in opposing sin</a:t>
            </a:r>
          </a:p>
          <a:p>
            <a:pPr lvl="1"/>
            <a:r>
              <a:rPr lang="en-US" sz="2400" b="1" dirty="0">
                <a:effectLst>
                  <a:outerShdw blurRad="38100" dist="38100" dir="2700000" algn="tl">
                    <a:srgbClr val="000000">
                      <a:alpha val="43137"/>
                    </a:srgbClr>
                  </a:outerShdw>
                </a:effectLst>
              </a:rPr>
              <a:t>To be prepared in the truth to fight against the Devil and his lies</a:t>
            </a:r>
          </a:p>
          <a:p>
            <a:pPr lvl="1"/>
            <a:r>
              <a:rPr lang="en-US" sz="2400" b="1" dirty="0">
                <a:effectLst>
                  <a:outerShdw blurRad="38100" dist="38100" dir="2700000" algn="tl">
                    <a:srgbClr val="000000">
                      <a:alpha val="43137"/>
                    </a:srgbClr>
                  </a:outerShdw>
                </a:effectLst>
              </a:rPr>
              <a:t>To be ready to engage in justice and righteousness in order to subdue unrighteousness and injustice</a:t>
            </a:r>
          </a:p>
        </p:txBody>
      </p:sp>
    </p:spTree>
    <p:extLst>
      <p:ext uri="{BB962C8B-B14F-4D97-AF65-F5344CB8AC3E}">
        <p14:creationId xmlns:p14="http://schemas.microsoft.com/office/powerpoint/2010/main" val="414831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2800" b="1" dirty="0">
                <a:effectLst>
                  <a:outerShdw blurRad="38100" dist="38100" dir="2700000" algn="tl">
                    <a:srgbClr val="000000">
                      <a:alpha val="43137"/>
                    </a:srgbClr>
                  </a:outerShdw>
                </a:effectLst>
              </a:rPr>
              <a:t>Age Upon Age Made New (7)</a:t>
            </a:r>
          </a:p>
          <a:p>
            <a:pPr lvl="1"/>
            <a:r>
              <a:rPr lang="en-US" sz="2400" b="1" dirty="0">
                <a:effectLst>
                  <a:outerShdw blurRad="38100" dist="38100" dir="2700000" algn="tl">
                    <a:srgbClr val="000000">
                      <a:alpha val="43137"/>
                    </a:srgbClr>
                  </a:outerShdw>
                </a:effectLst>
              </a:rPr>
              <a:t>What else can we do when we consider all of what Isaiah has declared?</a:t>
            </a:r>
          </a:p>
          <a:p>
            <a:pPr lvl="1"/>
            <a:r>
              <a:rPr lang="en-US" sz="2400" b="1" dirty="0">
                <a:effectLst>
                  <a:outerShdw blurRad="38100" dist="38100" dir="2700000" algn="tl">
                    <a:srgbClr val="000000">
                      <a:alpha val="43137"/>
                    </a:srgbClr>
                  </a:outerShdw>
                </a:effectLst>
              </a:rPr>
              <a:t>What more can we do than rejoice?</a:t>
            </a:r>
          </a:p>
          <a:p>
            <a:pPr lvl="1"/>
            <a:r>
              <a:rPr lang="en-US" sz="2400" b="1" dirty="0">
                <a:effectLst>
                  <a:outerShdw blurRad="38100" dist="38100" dir="2700000" algn="tl">
                    <a:srgbClr val="000000">
                      <a:alpha val="43137"/>
                    </a:srgbClr>
                  </a:outerShdw>
                </a:effectLst>
              </a:rPr>
              <a:t>To spread the truth wherever we go</a:t>
            </a:r>
          </a:p>
          <a:p>
            <a:pPr lvl="1"/>
            <a:r>
              <a:rPr lang="en-US" sz="2400" b="1" dirty="0">
                <a:effectLst>
                  <a:outerShdw blurRad="38100" dist="38100" dir="2700000" algn="tl">
                    <a:srgbClr val="000000">
                      <a:alpha val="43137"/>
                    </a:srgbClr>
                  </a:outerShdw>
                </a:effectLst>
              </a:rPr>
              <a:t>To be bold in the face of tyranny</a:t>
            </a:r>
          </a:p>
          <a:p>
            <a:pPr lvl="1"/>
            <a:r>
              <a:rPr lang="en-US" sz="2400" b="1" dirty="0">
                <a:effectLst>
                  <a:outerShdw blurRad="38100" dist="38100" dir="2700000" algn="tl">
                    <a:srgbClr val="000000">
                      <a:alpha val="43137"/>
                    </a:srgbClr>
                  </a:outerShdw>
                </a:effectLst>
              </a:rPr>
              <a:t>To be steadfast against hatred</a:t>
            </a:r>
          </a:p>
          <a:p>
            <a:pPr lvl="1"/>
            <a:r>
              <a:rPr lang="en-US" sz="2400" b="1" dirty="0">
                <a:effectLst>
                  <a:outerShdw blurRad="38100" dist="38100" dir="2700000" algn="tl">
                    <a:srgbClr val="000000">
                      <a:alpha val="43137"/>
                    </a:srgbClr>
                  </a:outerShdw>
                </a:effectLst>
              </a:rPr>
              <a:t>To be resolute in opposing sin</a:t>
            </a:r>
          </a:p>
          <a:p>
            <a:pPr lvl="1"/>
            <a:r>
              <a:rPr lang="en-US" sz="2400" b="1" dirty="0">
                <a:effectLst>
                  <a:outerShdw blurRad="38100" dist="38100" dir="2700000" algn="tl">
                    <a:srgbClr val="000000">
                      <a:alpha val="43137"/>
                    </a:srgbClr>
                  </a:outerShdw>
                </a:effectLst>
              </a:rPr>
              <a:t>To be prepared in the truth to fight against the Devil and his lies</a:t>
            </a:r>
          </a:p>
          <a:p>
            <a:pPr lvl="1"/>
            <a:r>
              <a:rPr lang="en-US" sz="2400" b="1" dirty="0">
                <a:effectLst>
                  <a:outerShdw blurRad="38100" dist="38100" dir="2700000" algn="tl">
                    <a:srgbClr val="000000">
                      <a:alpha val="43137"/>
                    </a:srgbClr>
                  </a:outerShdw>
                </a:effectLst>
              </a:rPr>
              <a:t>To be ready to engage in justice and righteousness in order to subdue unrighteousness and injustice</a:t>
            </a:r>
          </a:p>
        </p:txBody>
      </p:sp>
    </p:spTree>
    <p:extLst>
      <p:ext uri="{BB962C8B-B14F-4D97-AF65-F5344CB8AC3E}">
        <p14:creationId xmlns:p14="http://schemas.microsoft.com/office/powerpoint/2010/main" val="95610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Autofit/>
          </a:bodyPr>
          <a:lstStyle/>
          <a:p>
            <a:r>
              <a:rPr lang="en-US" sz="4800" b="1" dirty="0">
                <a:effectLst>
                  <a:outerShdw blurRad="38100" dist="38100" dir="2700000" algn="tl">
                    <a:srgbClr val="000000">
                      <a:alpha val="43137"/>
                    </a:srgbClr>
                  </a:outerShdw>
                </a:effectLst>
              </a:rPr>
              <a:t>Age Upon Age Made New (8)</a:t>
            </a:r>
          </a:p>
          <a:p>
            <a:pPr lvl="1"/>
            <a:r>
              <a:rPr lang="en-US" sz="4400" b="1" dirty="0">
                <a:effectLst>
                  <a:outerShdw blurRad="38100" dist="38100" dir="2700000" algn="tl">
                    <a:srgbClr val="000000">
                      <a:alpha val="43137"/>
                    </a:srgbClr>
                  </a:outerShdw>
                </a:effectLst>
              </a:rPr>
              <a:t>To be glad for we have God on our side</a:t>
            </a:r>
          </a:p>
          <a:p>
            <a:pPr lvl="1"/>
            <a:r>
              <a:rPr lang="en-US" sz="4400" b="1" dirty="0">
                <a:effectLst>
                  <a:outerShdw blurRad="38100" dist="38100" dir="2700000" algn="tl">
                    <a:srgbClr val="000000">
                      <a:alpha val="43137"/>
                    </a:srgbClr>
                  </a:outerShdw>
                </a:effectLst>
              </a:rPr>
              <a:t>To rejoice because He has already begun to make new</a:t>
            </a:r>
          </a:p>
          <a:p>
            <a:pPr lvl="1"/>
            <a:r>
              <a:rPr lang="en-US" sz="4400" b="1" dirty="0">
                <a:effectLst>
                  <a:outerShdw blurRad="38100" dist="38100" dir="2700000" algn="tl">
                    <a:srgbClr val="000000">
                      <a:alpha val="43137"/>
                    </a:srgbClr>
                  </a:outerShdw>
                </a:effectLst>
              </a:rPr>
              <a:t>Let us not cling to old ways</a:t>
            </a:r>
          </a:p>
          <a:p>
            <a:pPr lvl="1"/>
            <a:r>
              <a:rPr lang="en-US" sz="4400" b="1" dirty="0">
                <a:effectLst>
                  <a:outerShdw blurRad="38100" dist="38100" dir="2700000" algn="tl">
                    <a:srgbClr val="000000">
                      <a:alpha val="43137"/>
                    </a:srgbClr>
                  </a:outerShdw>
                </a:effectLst>
              </a:rPr>
              <a:t>Let us be made new starting in this age and to be perfected in the ages to come</a:t>
            </a:r>
          </a:p>
        </p:txBody>
      </p:sp>
    </p:spTree>
    <p:extLst>
      <p:ext uri="{BB962C8B-B14F-4D97-AF65-F5344CB8AC3E}">
        <p14:creationId xmlns:p14="http://schemas.microsoft.com/office/powerpoint/2010/main" val="161216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we began</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179</TotalTime>
  <Words>2362</Words>
  <Application>Microsoft Office PowerPoint</Application>
  <PresentationFormat>Widescreen</PresentationFormat>
  <Paragraphs>143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Segoe Print</vt:lpstr>
      <vt:lpstr>Times New Roman</vt:lpstr>
      <vt:lpstr>Nature Illustration 16x9</vt:lpstr>
      <vt:lpstr>Isaiah 65:17-25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PowerPoint Presentation</vt:lpstr>
      <vt:lpstr>PowerPoint Presentation</vt:lpstr>
      <vt:lpstr>PowerPoint Presentation</vt:lpstr>
      <vt:lpstr>PowerPoint Presentation</vt:lpstr>
      <vt:lpstr>Application Points</vt:lpstr>
      <vt:lpstr>Application Points</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45</cp:revision>
  <dcterms:created xsi:type="dcterms:W3CDTF">2021-03-19T19:48:33Z</dcterms:created>
  <dcterms:modified xsi:type="dcterms:W3CDTF">2022-03-27T13:45:49Z</dcterms:modified>
</cp:coreProperties>
</file>