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21"/>
  </p:notesMasterIdLst>
  <p:handoutMasterIdLst>
    <p:handoutMasterId r:id="rId22"/>
  </p:handoutMasterIdLst>
  <p:sldIdLst>
    <p:sldId id="320" r:id="rId5"/>
    <p:sldId id="314" r:id="rId6"/>
    <p:sldId id="447" r:id="rId7"/>
    <p:sldId id="387" r:id="rId8"/>
    <p:sldId id="389" r:id="rId9"/>
    <p:sldId id="390" r:id="rId10"/>
    <p:sldId id="288" r:id="rId11"/>
    <p:sldId id="448" r:id="rId12"/>
    <p:sldId id="297" r:id="rId13"/>
    <p:sldId id="303" r:id="rId14"/>
    <p:sldId id="449" r:id="rId15"/>
    <p:sldId id="450" r:id="rId16"/>
    <p:sldId id="451" r:id="rId17"/>
    <p:sldId id="452" r:id="rId18"/>
    <p:sldId id="453" r:id="rId19"/>
    <p:sldId id="318" r:id="rId2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5" autoAdjust="0"/>
    <p:restoredTop sz="86386" autoAdjust="0"/>
  </p:normalViewPr>
  <p:slideViewPr>
    <p:cSldViewPr showGuides="1">
      <p:cViewPr varScale="1">
        <p:scale>
          <a:sx n="140" d="100"/>
          <a:sy n="140" d="100"/>
        </p:scale>
        <p:origin x="594" y="144"/>
      </p:cViewPr>
      <p:guideLst>
        <p:guide orient="horz" pos="2160"/>
        <p:guide orient="horz" pos="1008"/>
        <p:guide orient="horz" pos="3888"/>
        <p:guide orient="horz" pos="321"/>
        <p:guide pos="3839"/>
        <p:guide pos="1007"/>
        <p:guide pos="7173"/>
      </p:guideLst>
    </p:cSldViewPr>
  </p:slideViewPr>
  <p:outlineViewPr>
    <p:cViewPr>
      <p:scale>
        <a:sx n="33" d="100"/>
        <a:sy n="33" d="100"/>
      </p:scale>
      <p:origin x="0" y="0"/>
    </p:cViewPr>
  </p:outlineViewPr>
  <p:notesTextViewPr>
    <p:cViewPr>
      <p:scale>
        <a:sx n="3" d="2"/>
        <a:sy n="3" d="2"/>
      </p:scale>
      <p:origin x="0" y="0"/>
    </p:cViewPr>
  </p:notesTextViewPr>
  <p:notesViewPr>
    <p:cSldViewPr showGuides="1">
      <p:cViewPr varScale="1">
        <p:scale>
          <a:sx n="76" d="100"/>
          <a:sy n="76" d="100"/>
        </p:scale>
        <p:origin x="326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3/6/2022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3/6/2022</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28669" y="1600200"/>
            <a:ext cx="8329031" cy="2680127"/>
          </a:xfrm>
          <a:noFill/>
          <a:effectLst>
            <a:softEdge rad="31750"/>
          </a:effectLst>
        </p:spPr>
        <p:txBody>
          <a:bodyPr anchor="b">
            <a:noAutofit/>
          </a:bodyPr>
          <a:lstStyle>
            <a:lvl1pPr>
              <a:defRPr sz="5400">
                <a:solidFill>
                  <a:schemeClr val="bg1"/>
                </a:solidFill>
              </a:defRPr>
            </a:lvl1pPr>
          </a:lstStyle>
          <a:p>
            <a:r>
              <a:rPr lang="en-US"/>
              <a:t>Click to edit Master title style</a:t>
            </a:r>
            <a:endParaRPr dirty="0"/>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699025" y="6356351"/>
            <a:ext cx="1218883" cy="365125"/>
          </a:xfrm>
        </p:spPr>
        <p:txBody>
          <a:bodyPr/>
          <a:lstStyle>
            <a:lvl1pPr>
              <a:defRPr>
                <a:solidFill>
                  <a:schemeClr val="bg1"/>
                </a:solidFill>
              </a:defRPr>
            </a:lvl1pPr>
          </a:lstStyle>
          <a:p>
            <a:fld id="{A0253C03-C60F-4FF5-BBBF-078D44B72E7D}" type="datetime1">
              <a:rPr lang="en-US" smtClean="0"/>
              <a:t>3/6/2022</a:t>
            </a:fld>
            <a:endParaRPr lang="en-US" dirty="0"/>
          </a:p>
        </p:txBody>
      </p:sp>
      <p:sp>
        <p:nvSpPr>
          <p:cNvPr id="5" name="Footer Placeholder 4"/>
          <p:cNvSpPr>
            <a:spLocks noGrp="1"/>
          </p:cNvSpPr>
          <p:nvPr>
            <p:ph type="ftr" sz="quarter" idx="11"/>
          </p:nvPr>
        </p:nvSpPr>
        <p:spPr>
          <a:xfrm>
            <a:off x="6114708" y="6356351"/>
            <a:ext cx="3974065" cy="365125"/>
          </a:xfrm>
        </p:spPr>
        <p:txBody>
          <a:bodyPr/>
          <a:lstStyle>
            <a:lvl1pPr>
              <a:defRPr>
                <a:solidFill>
                  <a:schemeClr val="bg1"/>
                </a:solidFill>
              </a:defRPr>
            </a:lvl1pPr>
          </a:lstStyle>
          <a:p>
            <a:r>
              <a:rPr lang="en-US"/>
              <a:t>Add a footer</a:t>
            </a:r>
          </a:p>
        </p:txBody>
      </p:sp>
      <p:sp>
        <p:nvSpPr>
          <p:cNvPr id="6" name="Slide Number Placeholder 5"/>
          <p:cNvSpPr>
            <a:spLocks noGrp="1"/>
          </p:cNvSpPr>
          <p:nvPr>
            <p:ph type="sldNum" sz="quarter" idx="12"/>
          </p:nvPr>
        </p:nvSpPr>
        <p:spPr>
          <a:xfrm>
            <a:off x="10285571" y="6356351"/>
            <a:ext cx="609441" cy="365125"/>
          </a:xfrm>
        </p:spPr>
        <p:txBody>
          <a:bodyPr/>
          <a:lstStyle>
            <a:lvl1pPr>
              <a:defRPr>
                <a:solidFill>
                  <a:schemeClr val="bg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49098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4C940BF0-453F-47A9-9012-5AED3B22E7A1}" type="datetime1">
              <a:rPr lang="en-US" smtClean="0"/>
              <a:t>3/6/2022</a:t>
            </a:fld>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3552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a:t>Click to edit Master title style</a:t>
            </a:r>
            <a:endParaRPr dirty="0"/>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1F6906E3-B742-4986-90B6-990F07048832}" type="datetime1">
              <a:rPr lang="en-US" smtClean="0"/>
              <a:t>3/6/2022</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277491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A31A372C-B131-4034-B61F-BCF761990A4F}" type="datetime1">
              <a:rPr lang="en-US" smtClean="0"/>
              <a:t>3/6/2022</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78340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609524"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9524"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91E70B50-D705-4567-8892-606DA8DDC082}" type="datetime1">
              <a:rPr lang="en-US" smtClean="0"/>
              <a:t>3/6/2022</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54595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2293B8A-AC5E-448D-90F1-5F90DC8C0860}" type="datetime1">
              <a:rPr lang="en-US" smtClean="0"/>
              <a:t>3/6/2022</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212167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D0D57-1DF2-4CE0-A88F-4398D994BF4C}" type="datetime1">
              <a:rPr lang="en-US" smtClean="0"/>
              <a:t>3/6/2022</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vert="horz" lIns="91440" tIns="45720" rIns="91440" bIns="45720" rtlCol="0" anchor="ctr"/>
          <a:lstStyle>
            <a:lvl1pPr algn="r">
              <a:defRPr lang="en-US" smtClean="0"/>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356617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098"/>
            <a:ext cx="12188825" cy="6858000"/>
          </a:xfrm>
          <a:prstGeom prst="rect">
            <a:avLst/>
          </a:prstGeom>
        </p:spPr>
      </p:pic>
      <p:sp>
        <p:nvSpPr>
          <p:cNvPr id="2" name="Title 1"/>
          <p:cNvSpPr>
            <a:spLocks noGrp="1"/>
          </p:cNvSpPr>
          <p:nvPr>
            <p:ph type="title"/>
          </p:nvPr>
        </p:nvSpPr>
        <p:spPr bwMode="white">
          <a:xfrm>
            <a:off x="1598612" y="381000"/>
            <a:ext cx="3293422" cy="1371600"/>
          </a:xfrm>
        </p:spPr>
        <p:txBody>
          <a:bodyPr anchor="b">
            <a:normAutofit/>
          </a:bodyPr>
          <a:lstStyle>
            <a:lvl1pPr algn="l">
              <a:defRPr sz="2800" b="0" cap="all" baseline="0">
                <a:solidFill>
                  <a:schemeClr val="tx2"/>
                </a:solidFill>
              </a:defRPr>
            </a:lvl1pPr>
          </a:lstStyle>
          <a:p>
            <a:r>
              <a:rPr lang="en-US"/>
              <a:t>Click to edit Master title style</a:t>
            </a:r>
            <a:endParaRPr dirty="0"/>
          </a:p>
        </p:txBody>
      </p:sp>
      <p:sp>
        <p:nvSpPr>
          <p:cNvPr id="4" name="Text Placeholder 3"/>
          <p:cNvSpPr>
            <a:spLocks noGrp="1"/>
          </p:cNvSpPr>
          <p:nvPr>
            <p:ph type="body" sz="half" idx="2"/>
          </p:nvPr>
        </p:nvSpPr>
        <p:spPr bwMode="white">
          <a:xfrm>
            <a:off x="1598612"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5232426"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A11A79-789F-42C6-A798-E2703A37BA23}" type="datetime1">
              <a:rPr lang="en-US" smtClean="0"/>
              <a:t>3/6/2022</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1189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userDrawn="1"/>
        </p:nvSpPr>
        <p:spPr>
          <a:xfrm>
            <a:off x="5103812" y="0"/>
            <a:ext cx="63246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616718"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bwMode="auto">
          <a:xfrm>
            <a:off x="5232426" y="482600"/>
            <a:ext cx="60435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616718"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074BA6-2CAA-43FD-B6CB-325C80A91D3E}" type="datetime1">
              <a:rPr lang="en-US" smtClean="0"/>
              <a:t>3/6/2022</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35703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DA056D9D-9483-42E7-8CD7-15EDE1A4DDC4}" type="datetime1">
              <a:rPr lang="en-US" smtClean="0"/>
              <a:t>3/6/2022</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66616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9FD5F10-92B8-46C7-A107-1CF6EB1C2F18}" type="datetime1">
              <a:rPr lang="en-US" smtClean="0"/>
              <a:t>3/6/2022</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91729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3"/>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8"/>
              </a:lnSpc>
              <a:defRPr sz="4498">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8" y="4623215"/>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8">
                <a:solidFill>
                  <a:schemeClr val="tx1">
                    <a:lumMod val="75000"/>
                    <a:lumOff val="25000"/>
                  </a:schemeClr>
                </a:solidFill>
              </a:defRPr>
            </a:lvl1pPr>
            <a:lvl2pPr marL="456926" indent="0" algn="ctr">
              <a:buNone/>
              <a:defRPr sz="1998"/>
            </a:lvl2pPr>
            <a:lvl3pPr marL="913852" indent="0" algn="ctr">
              <a:buNone/>
              <a:defRPr sz="1798"/>
            </a:lvl3pPr>
            <a:lvl4pPr marL="1370778" indent="0" algn="ctr">
              <a:buNone/>
              <a:defRPr sz="1600"/>
            </a:lvl4pPr>
            <a:lvl5pPr marL="1827703" indent="0" algn="ctr">
              <a:buNone/>
              <a:defRPr sz="1600"/>
            </a:lvl5pPr>
            <a:lvl6pPr marL="2284628" indent="0" algn="ctr">
              <a:buNone/>
              <a:defRPr sz="1600"/>
            </a:lvl6pPr>
            <a:lvl7pPr marL="2741554" indent="0" algn="ctr">
              <a:buNone/>
              <a:defRPr sz="1600"/>
            </a:lvl7pPr>
            <a:lvl8pPr marL="3198480" indent="0" algn="ctr">
              <a:buNone/>
              <a:defRPr sz="1600"/>
            </a:lvl8pPr>
            <a:lvl9pPr marL="3655406"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3348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180250" y="6316091"/>
            <a:ext cx="1218883" cy="365125"/>
          </a:xfrm>
          <a:prstGeom prst="rect">
            <a:avLst/>
          </a:prstGeom>
        </p:spPr>
        <p:txBody>
          <a:bodyPr vert="horz" lIns="91440" tIns="45720" rIns="91440" bIns="45720" rtlCol="0" anchor="ctr"/>
          <a:lstStyle>
            <a:lvl1pPr algn="l">
              <a:defRPr sz="1100" cap="all" baseline="0">
                <a:solidFill>
                  <a:schemeClr val="tx1"/>
                </a:solidFill>
              </a:defRPr>
            </a:lvl1pPr>
          </a:lstStyle>
          <a:p>
            <a:fld id="{0D141A01-0FF1-467E-B344-8F7D0706474A}" type="datetime1">
              <a:rPr lang="en-US" smtClean="0"/>
              <a:pPr/>
              <a:t>3/6/2022</a:t>
            </a:fld>
            <a:endParaRPr lang="en-US" dirty="0"/>
          </a:p>
        </p:txBody>
      </p:sp>
      <p:sp>
        <p:nvSpPr>
          <p:cNvPr id="5" name="Footer Placeholder 4"/>
          <p:cNvSpPr>
            <a:spLocks noGrp="1"/>
          </p:cNvSpPr>
          <p:nvPr>
            <p:ph type="ftr" sz="quarter" idx="3"/>
          </p:nvPr>
        </p:nvSpPr>
        <p:spPr>
          <a:xfrm>
            <a:off x="6595933" y="6316091"/>
            <a:ext cx="3974065" cy="365125"/>
          </a:xfrm>
          <a:prstGeom prst="rect">
            <a:avLst/>
          </a:prstGeom>
        </p:spPr>
        <p:txBody>
          <a:bodyPr vert="horz" lIns="91440" tIns="45720" rIns="91440" bIns="45720" rtlCol="0" anchor="ctr"/>
          <a:lstStyle>
            <a:lvl1pPr algn="ctr">
              <a:defRPr sz="11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16091"/>
            <a:ext cx="609441" cy="365125"/>
          </a:xfrm>
          <a:prstGeom prst="rect">
            <a:avLst/>
          </a:prstGeom>
        </p:spPr>
        <p:txBody>
          <a:bodyPr vert="horz" lIns="91440" tIns="45720" rIns="91440" bIns="45720" rtlCol="0" anchor="ctr"/>
          <a:lstStyle>
            <a:lvl1pPr algn="r">
              <a:defRPr sz="1100" cap="all" baseline="0">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5126290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39" userDrawn="1">
          <p15:clr>
            <a:srgbClr val="F26B43"/>
          </p15:clr>
        </p15:guide>
        <p15:guide id="2" pos="1007" userDrawn="1">
          <p15:clr>
            <a:srgbClr val="F26B43"/>
          </p15:clr>
        </p15:guide>
        <p15:guide id="3" pos="719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Isaiah 63:7-14</a:t>
            </a:r>
          </a:p>
        </p:txBody>
      </p:sp>
      <p:sp>
        <p:nvSpPr>
          <p:cNvPr id="3" name="Subtitle 2"/>
          <p:cNvSpPr>
            <a:spLocks noGrp="1"/>
          </p:cNvSpPr>
          <p:nvPr>
            <p:ph type="subTitle" idx="1"/>
          </p:nvPr>
        </p:nvSpPr>
        <p:spPr/>
        <p:txBody>
          <a:bodyPr>
            <a:normAutofit/>
          </a:bodyPr>
          <a:lstStyle/>
          <a:p>
            <a:pPr algn="ctr"/>
            <a:r>
              <a:rPr lang="en-US" sz="3600" b="1" dirty="0">
                <a:effectLst>
                  <a:outerShdw blurRad="38100" dist="38100" dir="2700000" algn="tl">
                    <a:srgbClr val="000000">
                      <a:alpha val="43137"/>
                    </a:srgbClr>
                  </a:outerShdw>
                </a:effectLst>
              </a:rPr>
              <a:t>A Forgetful People</a:t>
            </a:r>
          </a:p>
        </p:txBody>
      </p:sp>
    </p:spTree>
    <p:extLst>
      <p:ext uri="{BB962C8B-B14F-4D97-AF65-F5344CB8AC3E}">
        <p14:creationId xmlns:p14="http://schemas.microsoft.com/office/powerpoint/2010/main" val="40209763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3"/>
          <a:stretch>
            <a:fillRect/>
          </a:stretch>
        </p:blipFill>
        <p:spPr>
          <a:xfrm>
            <a:off x="1147039" y="1786"/>
            <a:ext cx="9894750" cy="6854429"/>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987F1021-EC11-440A-88E8-BC19F9909E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2422" y="0"/>
            <a:ext cx="5543981" cy="6858000"/>
          </a:xfrm>
          <a:prstGeom prst="rect">
            <a:avLst/>
          </a:prstGeom>
        </p:spPr>
      </p:pic>
    </p:spTree>
    <p:extLst>
      <p:ext uri="{BB962C8B-B14F-4D97-AF65-F5344CB8AC3E}">
        <p14:creationId xmlns:p14="http://schemas.microsoft.com/office/powerpoint/2010/main" val="4008132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3619" y="893"/>
            <a:ext cx="8274742" cy="6856214"/>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93"/>
            <a:ext cx="12188825" cy="6856214"/>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5376" y="893"/>
            <a:ext cx="8798075" cy="6856214"/>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4" cy="6856214"/>
          </a:xfrm>
        </p:spPr>
        <p:txBody>
          <a:bodyPr numCol="2">
            <a:normAutofit fontScale="92500" lnSpcReduction="20000"/>
          </a:bodyPr>
          <a:lstStyle/>
          <a:p>
            <a:pPr marL="0" indent="0" algn="ctr">
              <a:lnSpc>
                <a:spcPct val="110000"/>
              </a:lnSpc>
              <a:spcBef>
                <a:spcPts val="0"/>
              </a:spcBef>
              <a:buNone/>
            </a:pPr>
            <a:r>
              <a:rPr lang="en-US" sz="3200" b="1" dirty="0">
                <a:effectLst>
                  <a:outerShdw blurRad="38100" dist="38100" dir="2700000" algn="tl">
                    <a:srgbClr val="000000">
                      <a:alpha val="43137"/>
                    </a:srgbClr>
                  </a:outerShdw>
                </a:effectLst>
              </a:rPr>
              <a:t>7  I will recount the steadfast love of the LORD,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 praises of the LORD,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according to all that the LORD has granted us,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the great goodness to the house of Israel</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that he has granted them according to his compassion,</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according to the abundance of his steadfast love.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8  For he said, “Surely they are my people,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children who will not deal falsely.”</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he became their Savior.</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9  In all their affliction he was afflicted,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the angel of his presence saved them;</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in his love and in his pity he redeemed them;</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he lifted them up and carried them all the days of old.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10  But they rebelled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grieved his Holy Spirit;</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therefore he turned to be their enemy,</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himself fought against them.</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(Isaiah 63:7-10,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4" cy="6856214"/>
          </a:xfrm>
        </p:spPr>
        <p:txBody>
          <a:bodyPr numCol="2">
            <a:normAutofit fontScale="92500" lnSpcReduction="10000"/>
          </a:bodyPr>
          <a:lstStyle/>
          <a:p>
            <a:pPr marL="0" indent="0" algn="ctr">
              <a:lnSpc>
                <a:spcPct val="110000"/>
              </a:lnSpc>
              <a:spcBef>
                <a:spcPts val="0"/>
              </a:spcBef>
              <a:buNone/>
            </a:pPr>
            <a:r>
              <a:rPr lang="en-US" sz="3200" b="1" dirty="0">
                <a:effectLst>
                  <a:outerShdw blurRad="38100" dist="38100" dir="2700000" algn="tl">
                    <a:srgbClr val="000000">
                      <a:alpha val="43137"/>
                    </a:srgbClr>
                  </a:outerShdw>
                </a:effectLst>
              </a:rPr>
              <a:t>11  Then he remembered the days of old,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of Moses and his people.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Where is he who brought them up out of the sea</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with the shepherds of his flock?</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Where is he who put in the midst of them</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his Holy Spirit,</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12  who caused his glorious arm</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to go at the right hand of Moses,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who divided the waters before them</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to make for himself an everlasting name,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13  who led them through the depths?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Like a horse in the desert,</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they did not stumble.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14  Like livestock that go down into the valley,</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 Spirit of the LORD gave them rest.</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So you led your people,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to make for yourself a glorious name.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(Isaiah 63:11-14, ESV)</a:t>
            </a:r>
          </a:p>
        </p:txBody>
      </p:sp>
    </p:spTree>
    <p:extLst>
      <p:ext uri="{BB962C8B-B14F-4D97-AF65-F5344CB8AC3E}">
        <p14:creationId xmlns:p14="http://schemas.microsoft.com/office/powerpoint/2010/main" val="2269874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953909"/>
          </a:xfrm>
        </p:spPr>
        <p:txBody>
          <a:bodyPr>
            <a:normAutofit/>
          </a:bodyPr>
          <a:lstStyle/>
          <a:p>
            <a:pPr algn="ctr"/>
            <a:r>
              <a:rPr lang="en-US" sz="5998"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19194" y="1167673"/>
            <a:ext cx="12188825" cy="5690327"/>
          </a:xfrm>
        </p:spPr>
        <p:txBody>
          <a:bodyPr>
            <a:normAutofit/>
          </a:bodyPr>
          <a:lstStyle/>
          <a:p>
            <a:r>
              <a:rPr lang="en-US" sz="4399" b="1" dirty="0">
                <a:effectLst>
                  <a:outerShdw blurRad="38100" dist="38100" dir="2700000" algn="tl">
                    <a:srgbClr val="000000">
                      <a:alpha val="43137"/>
                    </a:srgbClr>
                  </a:outerShdw>
                </a:effectLst>
              </a:rPr>
              <a:t> These verses reflect on the ways of God</a:t>
            </a:r>
          </a:p>
          <a:p>
            <a:r>
              <a:rPr lang="en-US" sz="4399" b="1" dirty="0">
                <a:effectLst>
                  <a:outerShdw blurRad="38100" dist="38100" dir="2700000" algn="tl">
                    <a:srgbClr val="000000">
                      <a:alpha val="43137"/>
                    </a:srgbClr>
                  </a:outerShdw>
                </a:effectLst>
              </a:rPr>
              <a:t> They rejected God spurning the hand that held them</a:t>
            </a:r>
          </a:p>
          <a:p>
            <a:r>
              <a:rPr lang="en-US" sz="4399" b="1" dirty="0">
                <a:effectLst>
                  <a:outerShdw blurRad="38100" dist="38100" dir="2700000" algn="tl">
                    <a:srgbClr val="000000">
                      <a:alpha val="43137"/>
                    </a:srgbClr>
                  </a:outerShdw>
                </a:effectLst>
              </a:rPr>
              <a:t> This caused enmity between God and His people</a:t>
            </a:r>
          </a:p>
          <a:p>
            <a:r>
              <a:rPr lang="en-US" sz="4399" b="1" dirty="0">
                <a:effectLst>
                  <a:outerShdw blurRad="38100" dist="38100" dir="2700000" algn="tl">
                    <a:srgbClr val="000000">
                      <a:alpha val="43137"/>
                    </a:srgbClr>
                  </a:outerShdw>
                </a:effectLst>
              </a:rPr>
              <a:t> They remember that God was with them</a:t>
            </a:r>
          </a:p>
          <a:p>
            <a:r>
              <a:rPr lang="en-US" sz="4399" b="1" dirty="0">
                <a:effectLst>
                  <a:outerShdw blurRad="38100" dist="38100" dir="2700000" algn="tl">
                    <a:srgbClr val="000000">
                      <a:alpha val="43137"/>
                    </a:srgbClr>
                  </a:outerShdw>
                </a:effectLst>
              </a:rPr>
              <a:t> When compared to their own devices, God’s ways are far greater than their own</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92500" lnSpcReduction="2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A </a:t>
            </a:r>
            <a:r>
              <a:rPr lang="en-US" sz="3200" b="1" dirty="0">
                <a:effectLst>
                  <a:outerShdw blurRad="38100" dist="38100" dir="2700000" algn="tl">
                    <a:srgbClr val="000000">
                      <a:alpha val="43137"/>
                    </a:srgbClr>
                  </a:outerShdw>
                </a:effectLst>
              </a:rPr>
              <a:t>Forgetful</a:t>
            </a:r>
            <a:r>
              <a:rPr lang="en-US" sz="3199" b="1" dirty="0">
                <a:effectLst>
                  <a:outerShdw blurRad="38100" dist="38100" dir="2700000" algn="tl">
                    <a:srgbClr val="000000">
                      <a:alpha val="43137"/>
                    </a:srgbClr>
                  </a:outerShdw>
                </a:effectLst>
              </a:rPr>
              <a:t> People</a:t>
            </a:r>
          </a:p>
          <a:p>
            <a:pPr lvl="1"/>
            <a:r>
              <a:rPr lang="en-US" sz="3199" b="1" dirty="0">
                <a:effectLst>
                  <a:outerShdw blurRad="38100" dist="38100" dir="2700000" algn="tl">
                    <a:srgbClr val="000000">
                      <a:alpha val="43137"/>
                    </a:srgbClr>
                  </a:outerShdw>
                </a:effectLst>
              </a:rPr>
              <a:t> Isaiah has a way of speaking to the people that it is hard to remember the historical context</a:t>
            </a:r>
          </a:p>
          <a:p>
            <a:pPr lvl="1"/>
            <a:r>
              <a:rPr lang="en-US" sz="3199" b="1" dirty="0">
                <a:effectLst>
                  <a:outerShdw blurRad="38100" dist="38100" dir="2700000" algn="tl">
                    <a:srgbClr val="000000">
                      <a:alpha val="43137"/>
                    </a:srgbClr>
                  </a:outerShdw>
                </a:effectLst>
              </a:rPr>
              <a:t> Their society sounds far too similar to our own</a:t>
            </a:r>
          </a:p>
          <a:p>
            <a:pPr lvl="1"/>
            <a:r>
              <a:rPr lang="en-US" sz="3199" b="1" dirty="0">
                <a:effectLst>
                  <a:outerShdw blurRad="38100" dist="38100" dir="2700000" algn="tl">
                    <a:srgbClr val="000000">
                      <a:alpha val="43137"/>
                    </a:srgbClr>
                  </a:outerShdw>
                </a:effectLst>
              </a:rPr>
              <a:t> It is not that history repeats, but that people do not change</a:t>
            </a:r>
          </a:p>
          <a:p>
            <a:pPr lvl="1"/>
            <a:r>
              <a:rPr lang="en-US" sz="3199" b="1" dirty="0">
                <a:effectLst>
                  <a:outerShdw blurRad="38100" dist="38100" dir="2700000" algn="tl">
                    <a:srgbClr val="000000">
                      <a:alpha val="43137"/>
                    </a:srgbClr>
                  </a:outerShdw>
                </a:effectLst>
              </a:rPr>
              <a:t> The ancients experience with God was wonderful</a:t>
            </a:r>
          </a:p>
          <a:p>
            <a:pPr lvl="1"/>
            <a:r>
              <a:rPr lang="en-US" sz="3199" b="1" dirty="0">
                <a:effectLst>
                  <a:outerShdw blurRad="38100" dist="38100" dir="2700000" algn="tl">
                    <a:srgbClr val="000000">
                      <a:alpha val="43137"/>
                    </a:srgbClr>
                  </a:outerShdw>
                </a:effectLst>
              </a:rPr>
              <a:t> He provided for the people all their needs</a:t>
            </a:r>
          </a:p>
          <a:p>
            <a:pPr lvl="1"/>
            <a:r>
              <a:rPr lang="en-US" sz="3199" b="1" dirty="0">
                <a:effectLst>
                  <a:outerShdw blurRad="38100" dist="38100" dir="2700000" algn="tl">
                    <a:srgbClr val="000000">
                      <a:alpha val="43137"/>
                    </a:srgbClr>
                  </a:outerShdw>
                </a:effectLst>
              </a:rPr>
              <a:t> What occurred? Rebellion</a:t>
            </a:r>
          </a:p>
          <a:p>
            <a:pPr lvl="1"/>
            <a:r>
              <a:rPr lang="en-US" sz="3199" b="1" dirty="0">
                <a:effectLst>
                  <a:outerShdw blurRad="38100" dist="38100" dir="2700000" algn="tl">
                    <a:srgbClr val="000000">
                      <a:alpha val="43137"/>
                    </a:srgbClr>
                  </a:outerShdw>
                </a:effectLst>
              </a:rPr>
              <a:t> The people who experienced God and still rebelled against Him</a:t>
            </a:r>
          </a:p>
          <a:p>
            <a:pPr lvl="1"/>
            <a:r>
              <a:rPr lang="en-US" sz="3199" b="1" dirty="0">
                <a:effectLst>
                  <a:outerShdw blurRad="38100" dist="38100" dir="2700000" algn="tl">
                    <a:srgbClr val="000000">
                      <a:alpha val="43137"/>
                    </a:srgbClr>
                  </a:outerShdw>
                </a:effectLst>
              </a:rPr>
              <a:t> Sinfulness is rebellion by definition</a:t>
            </a:r>
          </a:p>
          <a:p>
            <a:pPr lvl="1"/>
            <a:r>
              <a:rPr lang="en-US" sz="3199" b="1" dirty="0">
                <a:effectLst>
                  <a:outerShdw blurRad="38100" dist="38100" dir="2700000" algn="tl">
                    <a:srgbClr val="000000">
                      <a:alpha val="43137"/>
                    </a:srgbClr>
                  </a:outerShdw>
                </a:effectLst>
              </a:rPr>
              <a:t> We have been given our own Law which that freedom should adhere to</a:t>
            </a:r>
          </a:p>
          <a:p>
            <a:pPr lvl="1"/>
            <a:r>
              <a:rPr lang="en-US" sz="3199" b="1" dirty="0">
                <a:effectLst>
                  <a:outerShdw blurRad="38100" dist="38100" dir="2700000" algn="tl">
                    <a:srgbClr val="000000">
                      <a:alpha val="43137"/>
                    </a:srgbClr>
                  </a:outerShdw>
                </a:effectLst>
              </a:rPr>
              <a:t> While nature is not free to disobey its laws, we are</a:t>
            </a:r>
          </a:p>
          <a:p>
            <a:pPr lvl="1"/>
            <a:r>
              <a:rPr lang="en-US" sz="3199" b="1" dirty="0">
                <a:effectLst>
                  <a:outerShdw blurRad="38100" dist="38100" dir="2700000" algn="tl">
                    <a:srgbClr val="000000">
                      <a:alpha val="43137"/>
                    </a:srgbClr>
                  </a:outerShdw>
                </a:effectLst>
              </a:rPr>
              <a:t> The sun will continue to shine until it’s energy has been depleted…it will not </a:t>
            </a:r>
            <a:r>
              <a:rPr lang="en-US" sz="3199" b="1" i="1" u="sng" dirty="0">
                <a:effectLst>
                  <a:outerShdw blurRad="38100" dist="38100" dir="2700000" algn="tl">
                    <a:srgbClr val="000000">
                      <a:alpha val="43137"/>
                    </a:srgbClr>
                  </a:outerShdw>
                </a:effectLst>
              </a:rPr>
              <a:t>choose</a:t>
            </a:r>
            <a:r>
              <a:rPr lang="en-US" sz="3199" b="1" dirty="0">
                <a:effectLst>
                  <a:outerShdw blurRad="38100" dist="38100" dir="2700000" algn="tl">
                    <a:srgbClr val="000000">
                      <a:alpha val="43137"/>
                    </a:srgbClr>
                  </a:outerShdw>
                </a:effectLst>
              </a:rPr>
              <a:t> to stop shining</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62"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92500" lnSpcReduction="2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A </a:t>
            </a:r>
            <a:r>
              <a:rPr lang="en-US" sz="3200" b="1" dirty="0">
                <a:effectLst>
                  <a:outerShdw blurRad="38100" dist="38100" dir="2700000" algn="tl">
                    <a:srgbClr val="000000">
                      <a:alpha val="43137"/>
                    </a:srgbClr>
                  </a:outerShdw>
                </a:effectLst>
              </a:rPr>
              <a:t>Forgetful</a:t>
            </a:r>
            <a:r>
              <a:rPr lang="en-US" sz="3199" b="1" dirty="0">
                <a:effectLst>
                  <a:outerShdw blurRad="38100" dist="38100" dir="2700000" algn="tl">
                    <a:srgbClr val="000000">
                      <a:alpha val="43137"/>
                    </a:srgbClr>
                  </a:outerShdw>
                </a:effectLst>
              </a:rPr>
              <a:t> People (2)</a:t>
            </a:r>
          </a:p>
          <a:p>
            <a:pPr lvl="1"/>
            <a:r>
              <a:rPr lang="en-US" sz="3199" b="1" dirty="0">
                <a:effectLst>
                  <a:outerShdw blurRad="38100" dist="38100" dir="2700000" algn="tl">
                    <a:srgbClr val="000000">
                      <a:alpha val="43137"/>
                    </a:srgbClr>
                  </a:outerShdw>
                </a:effectLst>
              </a:rPr>
              <a:t> Humans, however, are quire different</a:t>
            </a:r>
          </a:p>
          <a:p>
            <a:pPr lvl="1"/>
            <a:r>
              <a:rPr lang="en-US" sz="3199" b="1" dirty="0">
                <a:effectLst>
                  <a:outerShdw blurRad="38100" dist="38100" dir="2700000" algn="tl">
                    <a:srgbClr val="000000">
                      <a:alpha val="43137"/>
                    </a:srgbClr>
                  </a:outerShdw>
                </a:effectLst>
              </a:rPr>
              <a:t> We openly reject the Law which is given</a:t>
            </a:r>
          </a:p>
          <a:p>
            <a:pPr lvl="1"/>
            <a:r>
              <a:rPr lang="en-US" sz="3199" b="1" dirty="0">
                <a:effectLst>
                  <a:outerShdw blurRad="38100" dist="38100" dir="2700000" algn="tl">
                    <a:srgbClr val="000000">
                      <a:alpha val="43137"/>
                    </a:srgbClr>
                  </a:outerShdw>
                </a:effectLst>
              </a:rPr>
              <a:t> Rebels is the right word to use</a:t>
            </a:r>
          </a:p>
          <a:p>
            <a:pPr lvl="1"/>
            <a:r>
              <a:rPr lang="en-US" sz="3199" b="1" dirty="0">
                <a:effectLst>
                  <a:outerShdw blurRad="38100" dist="38100" dir="2700000" algn="tl">
                    <a:srgbClr val="000000">
                      <a:alpha val="43137"/>
                    </a:srgbClr>
                  </a:outerShdw>
                </a:effectLst>
              </a:rPr>
              <a:t> Just as it was for them so it is with us</a:t>
            </a:r>
          </a:p>
          <a:p>
            <a:pPr lvl="1"/>
            <a:r>
              <a:rPr lang="en-US" sz="3199" b="1" dirty="0">
                <a:effectLst>
                  <a:outerShdw blurRad="38100" dist="38100" dir="2700000" algn="tl">
                    <a:srgbClr val="000000">
                      <a:alpha val="43137"/>
                    </a:srgbClr>
                  </a:outerShdw>
                </a:effectLst>
              </a:rPr>
              <a:t> We find ourselves squandering all that He gives</a:t>
            </a:r>
          </a:p>
          <a:p>
            <a:pPr lvl="1"/>
            <a:r>
              <a:rPr lang="en-US" sz="3199" b="1" dirty="0">
                <a:effectLst>
                  <a:outerShdw blurRad="38100" dist="38100" dir="2700000" algn="tl">
                    <a:srgbClr val="000000">
                      <a:alpha val="43137"/>
                    </a:srgbClr>
                  </a:outerShdw>
                </a:effectLst>
              </a:rPr>
              <a:t> We owe all loyalty to God yet we rebel because we prefer sin, darkness, pride, rather than what is good</a:t>
            </a:r>
          </a:p>
          <a:p>
            <a:pPr lvl="1"/>
            <a:r>
              <a:rPr lang="en-US" sz="3199" b="1" dirty="0">
                <a:effectLst>
                  <a:outerShdw blurRad="38100" dist="38100" dir="2700000" algn="tl">
                    <a:srgbClr val="000000">
                      <a:alpha val="43137"/>
                    </a:srgbClr>
                  </a:outerShdw>
                </a:effectLst>
              </a:rPr>
              <a:t> “Surely we’re different! We have Christ!”</a:t>
            </a:r>
          </a:p>
          <a:p>
            <a:pPr lvl="1"/>
            <a:r>
              <a:rPr lang="en-US" sz="3199" b="1" dirty="0">
                <a:effectLst>
                  <a:outerShdw blurRad="38100" dist="38100" dir="2700000" algn="tl">
                    <a:srgbClr val="000000">
                      <a:alpha val="43137"/>
                    </a:srgbClr>
                  </a:outerShdw>
                </a:effectLst>
              </a:rPr>
              <a:t> We are living in a different time, after the coming of the Servant</a:t>
            </a:r>
          </a:p>
          <a:p>
            <a:pPr lvl="1"/>
            <a:r>
              <a:rPr lang="en-US" sz="3199" b="1" dirty="0">
                <a:effectLst>
                  <a:outerShdw blurRad="38100" dist="38100" dir="2700000" algn="tl">
                    <a:srgbClr val="000000">
                      <a:alpha val="43137"/>
                    </a:srgbClr>
                  </a:outerShdw>
                </a:effectLst>
              </a:rPr>
              <a:t> How often is it that Christ Himself is our Exodus?</a:t>
            </a:r>
          </a:p>
          <a:p>
            <a:pPr lvl="1"/>
            <a:r>
              <a:rPr lang="en-US" sz="3199" b="1" dirty="0">
                <a:effectLst>
                  <a:outerShdw blurRad="38100" dist="38100" dir="2700000" algn="tl">
                    <a:srgbClr val="000000">
                      <a:alpha val="43137"/>
                    </a:srgbClr>
                  </a:outerShdw>
                </a:effectLst>
              </a:rPr>
              <a:t> How many times is the temptation there to say, “No more.”</a:t>
            </a:r>
          </a:p>
          <a:p>
            <a:pPr lvl="1"/>
            <a:r>
              <a:rPr lang="en-US" sz="3199" b="1" dirty="0">
                <a:effectLst>
                  <a:outerShdw blurRad="38100" dist="38100" dir="2700000" algn="tl">
                    <a:srgbClr val="000000">
                      <a:alpha val="43137"/>
                    </a:srgbClr>
                  </a:outerShdw>
                </a:effectLst>
              </a:rPr>
              <a:t> I see many people who turn away from the fruit of all goodness, prefer the ways of the world rather than God</a:t>
            </a:r>
          </a:p>
        </p:txBody>
      </p:sp>
    </p:spTree>
    <p:extLst>
      <p:ext uri="{BB962C8B-B14F-4D97-AF65-F5344CB8AC3E}">
        <p14:creationId xmlns:p14="http://schemas.microsoft.com/office/powerpoint/2010/main" val="23848897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62"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92500" lnSpcReduction="2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A </a:t>
            </a:r>
            <a:r>
              <a:rPr lang="en-US" sz="3200" b="1" dirty="0">
                <a:effectLst>
                  <a:outerShdw blurRad="38100" dist="38100" dir="2700000" algn="tl">
                    <a:srgbClr val="000000">
                      <a:alpha val="43137"/>
                    </a:srgbClr>
                  </a:outerShdw>
                </a:effectLst>
              </a:rPr>
              <a:t>Forgetful</a:t>
            </a:r>
            <a:r>
              <a:rPr lang="en-US" sz="3199" b="1" dirty="0">
                <a:effectLst>
                  <a:outerShdw blurRad="38100" dist="38100" dir="2700000" algn="tl">
                    <a:srgbClr val="000000">
                      <a:alpha val="43137"/>
                    </a:srgbClr>
                  </a:outerShdw>
                </a:effectLst>
              </a:rPr>
              <a:t> People (3)</a:t>
            </a:r>
          </a:p>
          <a:p>
            <a:pPr lvl="1"/>
            <a:r>
              <a:rPr lang="en-US" sz="3199" b="1" dirty="0">
                <a:effectLst>
                  <a:outerShdw blurRad="38100" dist="38100" dir="2700000" algn="tl">
                    <a:srgbClr val="000000">
                      <a:alpha val="43137"/>
                    </a:srgbClr>
                  </a:outerShdw>
                </a:effectLst>
              </a:rPr>
              <a:t> If one were to look at the state of Christian music today, one would be hard pressed to find many faithful artists</a:t>
            </a:r>
          </a:p>
          <a:p>
            <a:pPr lvl="1"/>
            <a:r>
              <a:rPr lang="en-US" sz="3199" b="1" dirty="0">
                <a:effectLst>
                  <a:outerShdw blurRad="38100" dist="38100" dir="2700000" algn="tl">
                    <a:srgbClr val="000000">
                      <a:alpha val="43137"/>
                    </a:srgbClr>
                  </a:outerShdw>
                </a:effectLst>
              </a:rPr>
              <a:t> What is causing these individuals to falter?</a:t>
            </a:r>
          </a:p>
          <a:p>
            <a:pPr lvl="1"/>
            <a:r>
              <a:rPr lang="en-US" sz="3199" b="1" dirty="0">
                <a:effectLst>
                  <a:outerShdw blurRad="38100" dist="38100" dir="2700000" algn="tl">
                    <a:srgbClr val="000000">
                      <a:alpha val="43137"/>
                    </a:srgbClr>
                  </a:outerShdw>
                </a:effectLst>
              </a:rPr>
              <a:t> To spurn the Exodus of our souls and the love of God?</a:t>
            </a:r>
          </a:p>
          <a:p>
            <a:pPr lvl="1"/>
            <a:r>
              <a:rPr lang="en-US" sz="3199" b="1" dirty="0">
                <a:effectLst>
                  <a:outerShdw blurRad="38100" dist="38100" dir="2700000" algn="tl">
                    <a:srgbClr val="000000">
                      <a:alpha val="43137"/>
                    </a:srgbClr>
                  </a:outerShdw>
                </a:effectLst>
              </a:rPr>
              <a:t> It’s not just the artists</a:t>
            </a:r>
          </a:p>
          <a:p>
            <a:pPr lvl="1"/>
            <a:r>
              <a:rPr lang="en-US" sz="3199" b="1" dirty="0">
                <a:effectLst>
                  <a:outerShdw blurRad="38100" dist="38100" dir="2700000" algn="tl">
                    <a:srgbClr val="000000">
                      <a:alpha val="43137"/>
                    </a:srgbClr>
                  </a:outerShdw>
                </a:effectLst>
              </a:rPr>
              <a:t> I know of a man who was actively involved in his Church</a:t>
            </a:r>
          </a:p>
          <a:p>
            <a:pPr lvl="1"/>
            <a:r>
              <a:rPr lang="en-US" sz="3199" b="1" dirty="0">
                <a:effectLst>
                  <a:outerShdw blurRad="38100" dist="38100" dir="2700000" algn="tl">
                    <a:srgbClr val="000000">
                      <a:alpha val="43137"/>
                    </a:srgbClr>
                  </a:outerShdw>
                </a:effectLst>
              </a:rPr>
              <a:t> He now has a running group who drinks</a:t>
            </a:r>
          </a:p>
          <a:p>
            <a:pPr lvl="1"/>
            <a:r>
              <a:rPr lang="en-US" sz="3199" b="1" dirty="0">
                <a:effectLst>
                  <a:outerShdw blurRad="38100" dist="38100" dir="2700000" algn="tl">
                    <a:srgbClr val="000000">
                      <a:alpha val="43137"/>
                    </a:srgbClr>
                  </a:outerShdw>
                </a:effectLst>
              </a:rPr>
              <a:t> He says that he experiences the same feeling of fellowship with them</a:t>
            </a:r>
          </a:p>
          <a:p>
            <a:pPr lvl="1"/>
            <a:r>
              <a:rPr lang="en-US" sz="3199" b="1" dirty="0">
                <a:effectLst>
                  <a:outerShdw blurRad="38100" dist="38100" dir="2700000" algn="tl">
                    <a:srgbClr val="000000">
                      <a:alpha val="43137"/>
                    </a:srgbClr>
                  </a:outerShdw>
                </a:effectLst>
              </a:rPr>
              <a:t> How is it that we have so many who are so interested in what is spiritual, yet being misled by demons?</a:t>
            </a:r>
          </a:p>
          <a:p>
            <a:pPr lvl="1"/>
            <a:r>
              <a:rPr lang="en-US" sz="3199" b="1" dirty="0">
                <a:effectLst>
                  <a:outerShdw blurRad="38100" dist="38100" dir="2700000" algn="tl">
                    <a:srgbClr val="000000">
                      <a:alpha val="43137"/>
                    </a:srgbClr>
                  </a:outerShdw>
                </a:effectLst>
              </a:rPr>
              <a:t> Another individual I know actively seeking…now she’s a Wiccan</a:t>
            </a:r>
          </a:p>
          <a:p>
            <a:pPr lvl="1"/>
            <a:r>
              <a:rPr lang="en-US" sz="3199" b="1" dirty="0">
                <a:effectLst>
                  <a:outerShdw blurRad="38100" dist="38100" dir="2700000" algn="tl">
                    <a:srgbClr val="000000">
                      <a:alpha val="43137"/>
                    </a:srgbClr>
                  </a:outerShdw>
                </a:effectLst>
              </a:rPr>
              <a:t> Ancient paganism is rearing its ugly head at an alarming rate</a:t>
            </a:r>
          </a:p>
        </p:txBody>
      </p:sp>
    </p:spTree>
    <p:extLst>
      <p:ext uri="{BB962C8B-B14F-4D97-AF65-F5344CB8AC3E}">
        <p14:creationId xmlns:p14="http://schemas.microsoft.com/office/powerpoint/2010/main" val="18700782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85000" lnSpcReduction="2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A </a:t>
            </a:r>
            <a:r>
              <a:rPr lang="en-US" sz="3200" b="1" dirty="0">
                <a:effectLst>
                  <a:outerShdw blurRad="38100" dist="38100" dir="2700000" algn="tl">
                    <a:srgbClr val="000000">
                      <a:alpha val="43137"/>
                    </a:srgbClr>
                  </a:outerShdw>
                </a:effectLst>
              </a:rPr>
              <a:t>Forgetful</a:t>
            </a:r>
            <a:r>
              <a:rPr lang="en-US" sz="3199" b="1" dirty="0">
                <a:effectLst>
                  <a:outerShdw blurRad="38100" dist="38100" dir="2700000" algn="tl">
                    <a:srgbClr val="000000">
                      <a:alpha val="43137"/>
                    </a:srgbClr>
                  </a:outerShdw>
                </a:effectLst>
              </a:rPr>
              <a:t> People (4)</a:t>
            </a:r>
          </a:p>
          <a:p>
            <a:pPr lvl="1"/>
            <a:r>
              <a:rPr lang="en-US" sz="3199" b="1" dirty="0">
                <a:effectLst>
                  <a:outerShdw blurRad="38100" dist="38100" dir="2700000" algn="tl">
                    <a:srgbClr val="000000">
                      <a:alpha val="43137"/>
                    </a:srgbClr>
                  </a:outerShdw>
                </a:effectLst>
              </a:rPr>
              <a:t> Is it happening because people are different, or is it happening because people are exactly the same?</a:t>
            </a:r>
          </a:p>
          <a:p>
            <a:pPr lvl="1"/>
            <a:r>
              <a:rPr lang="en-US" sz="3199" b="1" dirty="0">
                <a:effectLst>
                  <a:outerShdw blurRad="38100" dist="38100" dir="2700000" algn="tl">
                    <a:srgbClr val="000000">
                      <a:alpha val="43137"/>
                    </a:srgbClr>
                  </a:outerShdw>
                </a:effectLst>
              </a:rPr>
              <a:t> Is this not something new, but something quite common</a:t>
            </a:r>
          </a:p>
          <a:p>
            <a:pPr lvl="1"/>
            <a:r>
              <a:rPr lang="en-US" sz="3199" b="1" dirty="0">
                <a:effectLst>
                  <a:outerShdw blurRad="38100" dist="38100" dir="2700000" algn="tl">
                    <a:srgbClr val="000000">
                      <a:alpha val="43137"/>
                    </a:srgbClr>
                  </a:outerShdw>
                </a:effectLst>
              </a:rPr>
              <a:t> What we are seeing is the same thing Isaiah saw</a:t>
            </a:r>
          </a:p>
          <a:p>
            <a:pPr lvl="1"/>
            <a:r>
              <a:rPr lang="en-US" sz="3199" b="1" dirty="0">
                <a:effectLst>
                  <a:outerShdw blurRad="38100" dist="38100" dir="2700000" algn="tl">
                    <a:srgbClr val="000000">
                      <a:alpha val="43137"/>
                    </a:srgbClr>
                  </a:outerShdw>
                </a:effectLst>
              </a:rPr>
              <a:t> A people who have redemption right in front of them, and then shut the door</a:t>
            </a:r>
          </a:p>
          <a:p>
            <a:pPr lvl="1"/>
            <a:r>
              <a:rPr lang="en-US" sz="3199" b="1" dirty="0">
                <a:effectLst>
                  <a:outerShdw blurRad="38100" dist="38100" dir="2700000" algn="tl">
                    <a:srgbClr val="000000">
                      <a:alpha val="43137"/>
                    </a:srgbClr>
                  </a:outerShdw>
                </a:effectLst>
              </a:rPr>
              <a:t> They prefer the prison cell of sin rather than the freedom found in the love of God</a:t>
            </a:r>
          </a:p>
          <a:p>
            <a:pPr lvl="1"/>
            <a:r>
              <a:rPr lang="en-US" sz="3199" b="1" dirty="0">
                <a:effectLst>
                  <a:outerShdw blurRad="38100" dist="38100" dir="2700000" algn="tl">
                    <a:srgbClr val="000000">
                      <a:alpha val="43137"/>
                    </a:srgbClr>
                  </a:outerShdw>
                </a:effectLst>
              </a:rPr>
              <a:t> A few weeks ago we had our friends from family life here</a:t>
            </a:r>
          </a:p>
          <a:p>
            <a:pPr lvl="1"/>
            <a:r>
              <a:rPr lang="en-US" sz="3199" b="1" dirty="0">
                <a:effectLst>
                  <a:outerShdw blurRad="38100" dist="38100" dir="2700000" algn="tl">
                    <a:srgbClr val="000000">
                      <a:alpha val="43137"/>
                    </a:srgbClr>
                  </a:outerShdw>
                </a:effectLst>
              </a:rPr>
              <a:t> We were reminded of the necessity of perseverance</a:t>
            </a:r>
          </a:p>
          <a:p>
            <a:pPr lvl="1"/>
            <a:r>
              <a:rPr lang="en-US" sz="3199" b="1" dirty="0">
                <a:effectLst>
                  <a:outerShdw blurRad="38100" dist="38100" dir="2700000" algn="tl">
                    <a:srgbClr val="000000">
                      <a:alpha val="43137"/>
                    </a:srgbClr>
                  </a:outerShdw>
                </a:effectLst>
              </a:rPr>
              <a:t> He warned of those running so well only to be moved from their present course</a:t>
            </a:r>
          </a:p>
          <a:p>
            <a:pPr lvl="1"/>
            <a:r>
              <a:rPr lang="en-US" sz="3199" b="1" dirty="0">
                <a:effectLst>
                  <a:outerShdw blurRad="38100" dist="38100" dir="2700000" algn="tl">
                    <a:srgbClr val="000000">
                      <a:alpha val="43137"/>
                    </a:srgbClr>
                  </a:outerShdw>
                </a:effectLst>
              </a:rPr>
              <a:t> The world will seek to eat you up and spit you out</a:t>
            </a:r>
          </a:p>
          <a:p>
            <a:pPr lvl="1"/>
            <a:r>
              <a:rPr lang="en-US" sz="3199" b="1" dirty="0">
                <a:effectLst>
                  <a:outerShdw blurRad="38100" dist="38100" dir="2700000" algn="tl">
                    <a:srgbClr val="000000">
                      <a:alpha val="43137"/>
                    </a:srgbClr>
                  </a:outerShdw>
                </a:effectLst>
              </a:rPr>
              <a:t> It will seek to enlist you into open rebellion against God</a:t>
            </a:r>
          </a:p>
          <a:p>
            <a:pPr lvl="1"/>
            <a:r>
              <a:rPr lang="en-US" sz="3199" b="1" dirty="0">
                <a:effectLst>
                  <a:outerShdw blurRad="38100" dist="38100" dir="2700000" algn="tl">
                    <a:srgbClr val="000000">
                      <a:alpha val="43137"/>
                    </a:srgbClr>
                  </a:outerShdw>
                </a:effectLst>
              </a:rPr>
              <a:t> We have every reason to consider these words from Isaiah</a:t>
            </a:r>
          </a:p>
          <a:p>
            <a:pPr lvl="1"/>
            <a:r>
              <a:rPr lang="en-US" sz="3199" b="1" dirty="0">
                <a:effectLst>
                  <a:outerShdw blurRad="38100" dist="38100" dir="2700000" algn="tl">
                    <a:srgbClr val="000000">
                      <a:alpha val="43137"/>
                    </a:srgbClr>
                  </a:outerShdw>
                </a:effectLst>
              </a:rPr>
              <a:t> We would be wise to take heed from their own failures, as to not stumble into the same pits, traps, and snares</a:t>
            </a:r>
          </a:p>
          <a:p>
            <a:pPr lvl="1"/>
            <a:endParaRPr lang="en-US" sz="31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018386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62" dur="500"/>
                                        <p:tgtEl>
                                          <p:spTgt spid="14">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nodeType="clickEffect">
                                  <p:stCondLst>
                                    <p:cond delay="0"/>
                                  </p:stCondLst>
                                  <p:childTnLst>
                                    <p:set>
                                      <p:cBhvr>
                                        <p:cTn id="66" dur="1" fill="hold">
                                          <p:stCondLst>
                                            <p:cond delay="0"/>
                                          </p:stCondLst>
                                        </p:cTn>
                                        <p:tgtEl>
                                          <p:spTgt spid="14">
                                            <p:txEl>
                                              <p:pRg st="13" end="13"/>
                                            </p:txEl>
                                          </p:spTgt>
                                        </p:tgtEl>
                                        <p:attrNameLst>
                                          <p:attrName>style.visibility</p:attrName>
                                        </p:attrNameLst>
                                      </p:cBhvr>
                                      <p:to>
                                        <p:strVal val="visible"/>
                                      </p:to>
                                    </p:set>
                                    <p:animEffect transition="in" filter="randombar(horizontal)">
                                      <p:cBhvr>
                                        <p:cTn id="67" dur="500"/>
                                        <p:tgtEl>
                                          <p:spTgt spid="1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92500" lnSpcReduction="20000"/>
          </a:bodyPr>
          <a:lstStyle/>
          <a:p>
            <a:pPr marL="45706" indent="0" algn="ctr">
              <a:buNone/>
            </a:pPr>
            <a:r>
              <a:rPr lang="en-US" sz="3199" b="1" dirty="0">
                <a:effectLst>
                  <a:outerShdw blurRad="38100" dist="38100" dir="2700000" algn="tl">
                    <a:srgbClr val="000000">
                      <a:alpha val="43137"/>
                    </a:srgbClr>
                  </a:outerShdw>
                </a:effectLst>
              </a:rPr>
              <a:t>“17 But if some of the branches were broken off, and you, although a wild olive shoot, were grafted in among the others and now share in the nourishing root of the olive tree, 18 do not be arrogant toward the branches. If you are, remember it is not you who support the root, but the root that supports you. 19 Then you will say, “Branches were broken off so that I might be grafted in.” 20 That is true. They were broken off because of their unbelief, but you stand fast through faith. So do not become proud, but fear. 21 For if God did not spare the natural branches, neither will he spare you. 22 Note then the kindness and the severity of God: severity toward those who have fallen, but God’s kindness to you, provided you continue in his kindness. Otherwise you too will be cut off. 23 And even they, if they do not continue in their unbelief, will be grafted in, for God has the power to graft them in again. 24 For if you were cut from what is by nature a wild olive tree, and grafted, contrary to nature, into a cultivated olive tree, how much more will these, the natural branches, be grafted back into their own olive tree.”</a:t>
            </a:r>
          </a:p>
          <a:p>
            <a:pPr marL="45706" indent="0" algn="ctr">
              <a:buNone/>
            </a:pPr>
            <a:r>
              <a:rPr lang="en-US" sz="3199" b="1" dirty="0">
                <a:effectLst>
                  <a:outerShdw blurRad="38100" dist="38100" dir="2700000" algn="tl">
                    <a:srgbClr val="000000">
                      <a:alpha val="43137"/>
                    </a:srgbClr>
                  </a:outerShdw>
                </a:effectLst>
              </a:rPr>
              <a:t>(Romans 11:17-24, ESV)</a:t>
            </a:r>
          </a:p>
        </p:txBody>
      </p:sp>
    </p:spTree>
    <p:extLst>
      <p:ext uri="{BB962C8B-B14F-4D97-AF65-F5344CB8AC3E}">
        <p14:creationId xmlns:p14="http://schemas.microsoft.com/office/powerpoint/2010/main" val="3654637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lnSpcReduction="1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A </a:t>
            </a:r>
            <a:r>
              <a:rPr lang="en-US" sz="3200" b="1" dirty="0">
                <a:effectLst>
                  <a:outerShdw blurRad="38100" dist="38100" dir="2700000" algn="tl">
                    <a:srgbClr val="000000">
                      <a:alpha val="43137"/>
                    </a:srgbClr>
                  </a:outerShdw>
                </a:effectLst>
              </a:rPr>
              <a:t>Forgetful</a:t>
            </a:r>
            <a:r>
              <a:rPr lang="en-US" sz="3199" b="1" dirty="0">
                <a:effectLst>
                  <a:outerShdw blurRad="38100" dist="38100" dir="2700000" algn="tl">
                    <a:srgbClr val="000000">
                      <a:alpha val="43137"/>
                    </a:srgbClr>
                  </a:outerShdw>
                </a:effectLst>
              </a:rPr>
              <a:t> People (5)</a:t>
            </a:r>
          </a:p>
          <a:p>
            <a:pPr lvl="1"/>
            <a:r>
              <a:rPr lang="en-US" sz="2799" b="1" dirty="0">
                <a:effectLst>
                  <a:outerShdw blurRad="38100" dist="38100" dir="2700000" algn="tl">
                    <a:srgbClr val="000000">
                      <a:alpha val="43137"/>
                    </a:srgbClr>
                  </a:outerShdw>
                </a:effectLst>
              </a:rPr>
              <a:t> Paul recognizes what Isaiah says in this passage</a:t>
            </a:r>
          </a:p>
          <a:p>
            <a:pPr lvl="1"/>
            <a:r>
              <a:rPr lang="en-US" sz="2799" b="1" dirty="0">
                <a:effectLst>
                  <a:outerShdw blurRad="38100" dist="38100" dir="2700000" algn="tl">
                    <a:srgbClr val="000000">
                      <a:alpha val="43137"/>
                    </a:srgbClr>
                  </a:outerShdw>
                </a:effectLst>
              </a:rPr>
              <a:t> God loves you, He saved you…but you spurned Him</a:t>
            </a:r>
          </a:p>
          <a:p>
            <a:pPr lvl="1"/>
            <a:r>
              <a:rPr lang="en-US" sz="2799" b="1" dirty="0">
                <a:effectLst>
                  <a:outerShdw blurRad="38100" dist="38100" dir="2700000" algn="tl">
                    <a:srgbClr val="000000">
                      <a:alpha val="43137"/>
                    </a:srgbClr>
                  </a:outerShdw>
                </a:effectLst>
              </a:rPr>
              <a:t> Kindness to redeem</a:t>
            </a:r>
          </a:p>
          <a:p>
            <a:pPr lvl="1"/>
            <a:r>
              <a:rPr lang="en-US" sz="2799" b="1" dirty="0">
                <a:effectLst>
                  <a:outerShdw blurRad="38100" dist="38100" dir="2700000" algn="tl">
                    <a:srgbClr val="000000">
                      <a:alpha val="43137"/>
                    </a:srgbClr>
                  </a:outerShdw>
                </a:effectLst>
              </a:rPr>
              <a:t> Severity to those who would rebel</a:t>
            </a:r>
          </a:p>
          <a:p>
            <a:pPr lvl="1"/>
            <a:r>
              <a:rPr lang="en-US" sz="2799" b="1" dirty="0">
                <a:effectLst>
                  <a:outerShdw blurRad="38100" dist="38100" dir="2700000" algn="tl">
                    <a:srgbClr val="000000">
                      <a:alpha val="43137"/>
                    </a:srgbClr>
                  </a:outerShdw>
                </a:effectLst>
              </a:rPr>
              <a:t> We have every reason to consider Paul’s warning</a:t>
            </a:r>
          </a:p>
          <a:p>
            <a:pPr lvl="1"/>
            <a:r>
              <a:rPr lang="en-US" sz="2799" b="1" dirty="0">
                <a:effectLst>
                  <a:outerShdw blurRad="38100" dist="38100" dir="2700000" algn="tl">
                    <a:srgbClr val="000000">
                      <a:alpha val="43137"/>
                    </a:srgbClr>
                  </a:outerShdw>
                </a:effectLst>
              </a:rPr>
              <a:t> Remember God’s kindness</a:t>
            </a:r>
          </a:p>
          <a:p>
            <a:pPr lvl="1"/>
            <a:r>
              <a:rPr lang="en-US" sz="2799" b="1" dirty="0">
                <a:effectLst>
                  <a:outerShdw blurRad="38100" dist="38100" dir="2700000" algn="tl">
                    <a:srgbClr val="000000">
                      <a:alpha val="43137"/>
                    </a:srgbClr>
                  </a:outerShdw>
                </a:effectLst>
              </a:rPr>
              <a:t> Thanks be to God that we have the memory of them, for it reminds us God has done incredible things</a:t>
            </a:r>
          </a:p>
          <a:p>
            <a:pPr lvl="1"/>
            <a:r>
              <a:rPr lang="en-US" sz="2799" b="1" dirty="0">
                <a:effectLst>
                  <a:outerShdw blurRad="38100" dist="38100" dir="2700000" algn="tl">
                    <a:srgbClr val="000000">
                      <a:alpha val="43137"/>
                    </a:srgbClr>
                  </a:outerShdw>
                </a:effectLst>
              </a:rPr>
              <a:t> The past reminds us that no darkness is stronger than His light</a:t>
            </a:r>
          </a:p>
          <a:p>
            <a:pPr lvl="1"/>
            <a:r>
              <a:rPr lang="en-US" sz="2799" b="1" dirty="0">
                <a:effectLst>
                  <a:outerShdw blurRad="38100" dist="38100" dir="2700000" algn="tl">
                    <a:srgbClr val="000000">
                      <a:alpha val="43137"/>
                    </a:srgbClr>
                  </a:outerShdw>
                </a:effectLst>
              </a:rPr>
              <a:t> We are a repetitious people</a:t>
            </a:r>
          </a:p>
          <a:p>
            <a:pPr lvl="1"/>
            <a:r>
              <a:rPr lang="en-US" sz="2799" b="1" dirty="0">
                <a:effectLst>
                  <a:outerShdw blurRad="38100" dist="38100" dir="2700000" algn="tl">
                    <a:srgbClr val="000000">
                      <a:alpha val="43137"/>
                    </a:srgbClr>
                  </a:outerShdw>
                </a:effectLst>
              </a:rPr>
              <a:t> We can find freedom from our rebellion by recognizing He alone is King</a:t>
            </a:r>
          </a:p>
          <a:p>
            <a:pPr lvl="1"/>
            <a:r>
              <a:rPr lang="en-US" sz="2799" b="1" dirty="0">
                <a:effectLst>
                  <a:outerShdw blurRad="38100" dist="38100" dir="2700000" algn="tl">
                    <a:srgbClr val="000000">
                      <a:alpha val="43137"/>
                    </a:srgbClr>
                  </a:outerShdw>
                </a:effectLst>
              </a:rPr>
              <a:t> Let us join Isaiah in recognizing what God has done, so we can know His great love here and now</a:t>
            </a:r>
          </a:p>
        </p:txBody>
      </p:sp>
    </p:spTree>
    <p:extLst>
      <p:ext uri="{BB962C8B-B14F-4D97-AF65-F5344CB8AC3E}">
        <p14:creationId xmlns:p14="http://schemas.microsoft.com/office/powerpoint/2010/main" val="1748510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62"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8" y="893"/>
            <a:ext cx="12185651" cy="6856214"/>
          </a:xfrm>
        </p:spPr>
        <p:txBody>
          <a:bodyPr>
            <a:normAutofit/>
          </a:bodyPr>
          <a:lstStyle/>
          <a:p>
            <a:pPr marL="0" indent="0" algn="ctr">
              <a:buNone/>
            </a:pPr>
            <a:r>
              <a:rPr lang="en-US" sz="5998" b="1" dirty="0"/>
              <a:t>Application Points</a:t>
            </a:r>
            <a:endParaRPr lang="en-US" sz="5998" b="1" dirty="0">
              <a:effectLst>
                <a:outerShdw blurRad="38100" dist="38100" dir="2700000" algn="tl">
                  <a:srgbClr val="000000">
                    <a:alpha val="43137"/>
                  </a:srgbClr>
                </a:outerShdw>
              </a:effectLst>
            </a:endParaRPr>
          </a:p>
          <a:p>
            <a:r>
              <a:rPr lang="en-US" sz="5998" b="1" dirty="0">
                <a:effectLst>
                  <a:outerShdw blurRad="38100" dist="38100" dir="2700000" algn="tl">
                    <a:srgbClr val="000000">
                      <a:alpha val="43137"/>
                    </a:srgbClr>
                  </a:outerShdw>
                </a:effectLst>
              </a:rPr>
              <a:t> The Gospel of Christ</a:t>
            </a:r>
          </a:p>
          <a:p>
            <a:pPr lvl="1"/>
            <a:r>
              <a:rPr lang="en-US" sz="5998" b="1" dirty="0">
                <a:effectLst>
                  <a:outerShdw blurRad="38100" dist="38100" dir="2700000" algn="tl">
                    <a:srgbClr val="000000">
                      <a:alpha val="43137"/>
                    </a:srgbClr>
                  </a:outerShdw>
                </a:effectLst>
              </a:rPr>
              <a:t> Origins</a:t>
            </a:r>
          </a:p>
          <a:p>
            <a:pPr lvl="1"/>
            <a:r>
              <a:rPr lang="en-US" sz="5998" b="1" dirty="0">
                <a:effectLst>
                  <a:outerShdw blurRad="38100" dist="38100" dir="2700000" algn="tl">
                    <a:srgbClr val="000000">
                      <a:alpha val="43137"/>
                    </a:srgbClr>
                  </a:outerShdw>
                </a:effectLst>
              </a:rPr>
              <a:t> </a:t>
            </a:r>
            <a:r>
              <a:rPr lang="en-US" sz="5998" b="1" i="1" u="sng" dirty="0">
                <a:effectLst>
                  <a:outerShdw blurRad="38100" dist="38100" dir="2700000" algn="tl">
                    <a:srgbClr val="000000">
                      <a:alpha val="43137"/>
                    </a:srgbClr>
                  </a:outerShdw>
                </a:effectLst>
              </a:rPr>
              <a:t>Fall</a:t>
            </a:r>
          </a:p>
          <a:p>
            <a:pPr lvl="1"/>
            <a:r>
              <a:rPr lang="en-US" sz="5998" b="1" dirty="0">
                <a:effectLst>
                  <a:outerShdw blurRad="38100" dist="38100" dir="2700000" algn="tl">
                    <a:srgbClr val="000000">
                      <a:alpha val="43137"/>
                    </a:srgbClr>
                  </a:outerShdw>
                </a:effectLst>
              </a:rPr>
              <a:t> </a:t>
            </a:r>
            <a:r>
              <a:rPr lang="en-US" sz="5998" b="1" i="1" u="sng" dirty="0">
                <a:effectLst>
                  <a:outerShdw blurRad="38100" dist="38100" dir="2700000" algn="tl">
                    <a:srgbClr val="000000">
                      <a:alpha val="43137"/>
                    </a:srgbClr>
                  </a:outerShdw>
                </a:effectLst>
              </a:rPr>
              <a:t>Redemption</a:t>
            </a:r>
          </a:p>
          <a:p>
            <a:pPr lvl="1"/>
            <a:r>
              <a:rPr lang="en-US" sz="5998" b="1" dirty="0">
                <a:effectLst>
                  <a:outerShdw blurRad="38100" dist="38100" dir="2700000" algn="tl">
                    <a:srgbClr val="000000">
                      <a:alpha val="43137"/>
                    </a:srgbClr>
                  </a:outerShdw>
                </a:effectLst>
              </a:rPr>
              <a:t> 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nowflakes design templat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Snowflakes design slides.potx" id="{DEE1F0AD-706A-4F4C-823D-ADFE5851E3EA}" vid="{52425298-8660-4232-B133-1A88C14B38E6}"/>
    </a:ext>
  </a:extLst>
</a:theme>
</file>

<file path=ppt/theme/theme2.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3E783485-1103-4BBC-98A1-D39A248154C3}">
  <ds:schemaRefs>
    <ds:schemaRef ds:uri="http://schemas.microsoft.com/sharepoint/v3/contenttype/forms"/>
  </ds:schemaRefs>
</ds:datastoreItem>
</file>

<file path=customXml/itemProps2.xml><?xml version="1.0" encoding="utf-8"?>
<ds:datastoreItem xmlns:ds="http://schemas.openxmlformats.org/officeDocument/2006/customXml" ds:itemID="{D8853CD7-B1C6-4FDD-B6D0-92A83B857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915ED37-D514-41C3-9B3C-B262145D17B7}">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0262f94-9f35-4ac3-9a90-690165a166b7"/>
    <ds:schemaRef ds:uri="http://schemas.microsoft.com/office/2006/documentManagement/types"/>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Snowflakes design slides</Template>
  <TotalTime>1669</TotalTime>
  <Words>1368</Words>
  <Application>Microsoft Office PowerPoint</Application>
  <PresentationFormat>Custom</PresentationFormat>
  <Paragraphs>117</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Century Gothic</vt:lpstr>
      <vt:lpstr>Euphemia</vt:lpstr>
      <vt:lpstr>Times New Roman</vt:lpstr>
      <vt:lpstr>Snowflakes design template</vt:lpstr>
      <vt:lpstr>Isaiah 63:7-14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Genesis 24:29-67</dc:title>
  <dc:creator>Sean Grossman</dc:creator>
  <cp:lastModifiedBy>Sean Grossman</cp:lastModifiedBy>
  <cp:revision>70</cp:revision>
  <dcterms:created xsi:type="dcterms:W3CDTF">2018-12-27T22:30:35Z</dcterms:created>
  <dcterms:modified xsi:type="dcterms:W3CDTF">2022-03-06T18:23:13Z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74067300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