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29"/>
  </p:notesMasterIdLst>
  <p:handoutMasterIdLst>
    <p:handoutMasterId r:id="rId30"/>
  </p:handoutMasterIdLst>
  <p:sldIdLst>
    <p:sldId id="320" r:id="rId5"/>
    <p:sldId id="387" r:id="rId6"/>
    <p:sldId id="389" r:id="rId7"/>
    <p:sldId id="314" r:id="rId8"/>
    <p:sldId id="390" r:id="rId9"/>
    <p:sldId id="288" r:id="rId10"/>
    <p:sldId id="433" r:id="rId11"/>
    <p:sldId id="434" r:id="rId12"/>
    <p:sldId id="297" r:id="rId13"/>
    <p:sldId id="303" r:id="rId14"/>
    <p:sldId id="435" r:id="rId15"/>
    <p:sldId id="437" r:id="rId16"/>
    <p:sldId id="438" r:id="rId17"/>
    <p:sldId id="436" r:id="rId18"/>
    <p:sldId id="439" r:id="rId19"/>
    <p:sldId id="440" r:id="rId20"/>
    <p:sldId id="427" r:id="rId21"/>
    <p:sldId id="441" r:id="rId22"/>
    <p:sldId id="443" r:id="rId23"/>
    <p:sldId id="444" r:id="rId24"/>
    <p:sldId id="442" r:id="rId25"/>
    <p:sldId id="445" r:id="rId26"/>
    <p:sldId id="446" r:id="rId27"/>
    <p:sldId id="318" r:id="rId2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5" autoAdjust="0"/>
    <p:restoredTop sz="86386" autoAdjust="0"/>
  </p:normalViewPr>
  <p:slideViewPr>
    <p:cSldViewPr showGuides="1">
      <p:cViewPr varScale="1">
        <p:scale>
          <a:sx n="52" d="100"/>
          <a:sy n="52" d="100"/>
        </p:scale>
        <p:origin x="90" y="870"/>
      </p:cViewPr>
      <p:guideLst>
        <p:guide orient="horz" pos="2160"/>
        <p:guide orient="horz" pos="1008"/>
        <p:guide orient="horz" pos="3888"/>
        <p:guide orient="horz" pos="321"/>
        <p:guide pos="3839"/>
        <p:guide pos="1007"/>
        <p:guide pos="7173"/>
      </p:guideLst>
    </p:cSldViewPr>
  </p:slideViewPr>
  <p:outlineViewPr>
    <p:cViewPr>
      <p:scale>
        <a:sx n="33" d="100"/>
        <a:sy n="33" d="100"/>
      </p:scale>
      <p:origin x="0" y="-6252"/>
    </p:cViewPr>
  </p:outlin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2/26/2022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2/26/2022</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28669" y="1600200"/>
            <a:ext cx="8329031" cy="2680127"/>
          </a:xfrm>
          <a:noFill/>
          <a:effectLst>
            <a:softEdge rad="31750"/>
          </a:effectLst>
        </p:spPr>
        <p:txBody>
          <a:bodyPr anchor="b">
            <a:noAutofit/>
          </a:bodyPr>
          <a:lstStyle>
            <a:lvl1pPr>
              <a:defRPr sz="5400">
                <a:solidFill>
                  <a:schemeClr val="bg1"/>
                </a:solidFill>
              </a:defRPr>
            </a:lvl1pPr>
          </a:lstStyle>
          <a:p>
            <a:r>
              <a:rPr lang="en-US"/>
              <a:t>Click to edit Master title style</a:t>
            </a:r>
            <a:endParaRPr dirty="0"/>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699025" y="6356351"/>
            <a:ext cx="1218883" cy="365125"/>
          </a:xfrm>
        </p:spPr>
        <p:txBody>
          <a:bodyPr/>
          <a:lstStyle>
            <a:lvl1pPr>
              <a:defRPr>
                <a:solidFill>
                  <a:schemeClr val="bg1"/>
                </a:solidFill>
              </a:defRPr>
            </a:lvl1pPr>
          </a:lstStyle>
          <a:p>
            <a:fld id="{A0253C03-C60F-4FF5-BBBF-078D44B72E7D}" type="datetime1">
              <a:rPr lang="en-US" smtClean="0"/>
              <a:t>2/26/2022</a:t>
            </a:fld>
            <a:endParaRPr lang="en-US" dirty="0"/>
          </a:p>
        </p:txBody>
      </p:sp>
      <p:sp>
        <p:nvSpPr>
          <p:cNvPr id="5" name="Footer Placeholder 4"/>
          <p:cNvSpPr>
            <a:spLocks noGrp="1"/>
          </p:cNvSpPr>
          <p:nvPr>
            <p:ph type="ftr" sz="quarter" idx="11"/>
          </p:nvPr>
        </p:nvSpPr>
        <p:spPr>
          <a:xfrm>
            <a:off x="6114708" y="6356351"/>
            <a:ext cx="3974065" cy="365125"/>
          </a:xfrm>
        </p:spPr>
        <p:txBody>
          <a:bodyPr/>
          <a:lstStyle>
            <a:lvl1pPr>
              <a:defRPr>
                <a:solidFill>
                  <a:schemeClr val="bg1"/>
                </a:solidFill>
              </a:defRPr>
            </a:lvl1pPr>
          </a:lstStyle>
          <a:p>
            <a:r>
              <a:rPr lang="en-US"/>
              <a:t>Add a footer</a:t>
            </a:r>
          </a:p>
        </p:txBody>
      </p:sp>
      <p:sp>
        <p:nvSpPr>
          <p:cNvPr id="6" name="Slide Number Placeholder 5"/>
          <p:cNvSpPr>
            <a:spLocks noGrp="1"/>
          </p:cNvSpPr>
          <p:nvPr>
            <p:ph type="sldNum" sz="quarter" idx="12"/>
          </p:nvPr>
        </p:nvSpPr>
        <p:spPr>
          <a:xfrm>
            <a:off x="10285571" y="6356351"/>
            <a:ext cx="609441" cy="365125"/>
          </a:xfrm>
        </p:spPr>
        <p:txBody>
          <a:bodyPr/>
          <a:lstStyle>
            <a:lvl1pPr>
              <a:defRPr>
                <a:solidFill>
                  <a:schemeClr val="bg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49098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C940BF0-453F-47A9-9012-5AED3B22E7A1}" type="datetime1">
              <a:rPr lang="en-US" smtClean="0"/>
              <a:t>2/26/2022</a:t>
            </a:fld>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3552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1F6906E3-B742-4986-90B6-990F07048832}" type="datetime1">
              <a:rPr lang="en-US" smtClean="0"/>
              <a:t>2/26/2022</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27749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31A372C-B131-4034-B61F-BCF761990A4F}" type="datetime1">
              <a:rPr lang="en-US" smtClean="0"/>
              <a:t>2/26/2022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7834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609524"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524"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91E70B50-D705-4567-8892-606DA8DDC082}" type="datetime1">
              <a:rPr lang="en-US" smtClean="0"/>
              <a:t>2/26/2022</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54595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2293B8A-AC5E-448D-90F1-5F90DC8C0860}" type="datetime1">
              <a:rPr lang="en-US" smtClean="0"/>
              <a:t>2/26/2022</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2167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D0D57-1DF2-4CE0-A88F-4398D994BF4C}" type="datetime1">
              <a:rPr lang="en-US" smtClean="0"/>
              <a:t>2/26/2022</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vert="horz" lIns="91440" tIns="45720" rIns="91440" bIns="45720" rtlCol="0" anchor="ctr"/>
          <a:lstStyle>
            <a:lvl1pPr algn="r">
              <a:defRPr lang="en-US" smtClean="0"/>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356617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098"/>
            <a:ext cx="12188825" cy="6858000"/>
          </a:xfrm>
          <a:prstGeom prst="rect">
            <a:avLst/>
          </a:prstGeom>
        </p:spPr>
      </p:pic>
      <p:sp>
        <p:nvSpPr>
          <p:cNvPr id="2" name="Title 1"/>
          <p:cNvSpPr>
            <a:spLocks noGrp="1"/>
          </p:cNvSpPr>
          <p:nvPr>
            <p:ph type="title"/>
          </p:nvPr>
        </p:nvSpPr>
        <p:spPr bwMode="white">
          <a:xfrm>
            <a:off x="1598612" y="381000"/>
            <a:ext cx="3293422" cy="1371600"/>
          </a:xfrm>
        </p:spPr>
        <p:txBody>
          <a:bodyPr anchor="b">
            <a:normAutofit/>
          </a:bodyPr>
          <a:lstStyle>
            <a:lvl1pPr algn="l">
              <a:defRPr sz="2800" b="0" cap="all" baseline="0">
                <a:solidFill>
                  <a:schemeClr val="tx2"/>
                </a:solidFill>
              </a:defRPr>
            </a:lvl1pPr>
          </a:lstStyle>
          <a:p>
            <a:r>
              <a:rPr lang="en-US"/>
              <a:t>Click to edit Master title style</a:t>
            </a:r>
            <a:endParaRPr dirty="0"/>
          </a:p>
        </p:txBody>
      </p:sp>
      <p:sp>
        <p:nvSpPr>
          <p:cNvPr id="4" name="Text Placeholder 3"/>
          <p:cNvSpPr>
            <a:spLocks noGrp="1"/>
          </p:cNvSpPr>
          <p:nvPr>
            <p:ph type="body" sz="half" idx="2"/>
          </p:nvPr>
        </p:nvSpPr>
        <p:spPr bwMode="white">
          <a:xfrm>
            <a:off x="1598612"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232426"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A11A79-789F-42C6-A798-E2703A37BA23}" type="datetime1">
              <a:rPr lang="en-US" smtClean="0"/>
              <a:t>2/26/2022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118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5103812" y="0"/>
            <a:ext cx="63246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616718"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bwMode="auto">
          <a:xfrm>
            <a:off x="5232426" y="482600"/>
            <a:ext cx="60435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616718"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074BA6-2CAA-43FD-B6CB-325C80A91D3E}" type="datetime1">
              <a:rPr lang="en-US" smtClean="0"/>
              <a:t>2/26/2022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35703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DA056D9D-9483-42E7-8CD7-15EDE1A4DDC4}" type="datetime1">
              <a:rPr lang="en-US" smtClean="0"/>
              <a:t>2/26/2022</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66616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9FD5F10-92B8-46C7-A107-1CF6EB1C2F18}" type="datetime1">
              <a:rPr lang="en-US" smtClean="0"/>
              <a:t>2/26/2022</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9172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3"/>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8"/>
              </a:lnSpc>
              <a:defRPr sz="4498">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8" y="4623215"/>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8">
                <a:solidFill>
                  <a:schemeClr val="tx1">
                    <a:lumMod val="75000"/>
                    <a:lumOff val="25000"/>
                  </a:schemeClr>
                </a:solidFill>
              </a:defRPr>
            </a:lvl1pPr>
            <a:lvl2pPr marL="456926" indent="0" algn="ctr">
              <a:buNone/>
              <a:defRPr sz="1998"/>
            </a:lvl2pPr>
            <a:lvl3pPr marL="913852" indent="0" algn="ctr">
              <a:buNone/>
              <a:defRPr sz="1798"/>
            </a:lvl3pPr>
            <a:lvl4pPr marL="1370778" indent="0" algn="ctr">
              <a:buNone/>
              <a:defRPr sz="1600"/>
            </a:lvl4pPr>
            <a:lvl5pPr marL="1827703" indent="0" algn="ctr">
              <a:buNone/>
              <a:defRPr sz="1600"/>
            </a:lvl5pPr>
            <a:lvl6pPr marL="2284628" indent="0" algn="ctr">
              <a:buNone/>
              <a:defRPr sz="1600"/>
            </a:lvl6pPr>
            <a:lvl7pPr marL="2741554" indent="0" algn="ctr">
              <a:buNone/>
              <a:defRPr sz="1600"/>
            </a:lvl7pPr>
            <a:lvl8pPr marL="3198480" indent="0" algn="ctr">
              <a:buNone/>
              <a:defRPr sz="1600"/>
            </a:lvl8pPr>
            <a:lvl9pPr marL="3655406"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3348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180250" y="6316091"/>
            <a:ext cx="1218883" cy="365125"/>
          </a:xfrm>
          <a:prstGeom prst="rect">
            <a:avLst/>
          </a:prstGeom>
        </p:spPr>
        <p:txBody>
          <a:bodyPr vert="horz" lIns="91440" tIns="45720" rIns="91440" bIns="45720" rtlCol="0" anchor="ctr"/>
          <a:lstStyle>
            <a:lvl1pPr algn="l">
              <a:defRPr sz="1100" cap="all" baseline="0">
                <a:solidFill>
                  <a:schemeClr val="tx1"/>
                </a:solidFill>
              </a:defRPr>
            </a:lvl1pPr>
          </a:lstStyle>
          <a:p>
            <a:fld id="{0D141A01-0FF1-467E-B344-8F7D0706474A}" type="datetime1">
              <a:rPr lang="en-US" smtClean="0"/>
              <a:pPr/>
              <a:t>2/26/2022</a:t>
            </a:fld>
            <a:endParaRPr lang="en-US" dirty="0"/>
          </a:p>
        </p:txBody>
      </p:sp>
      <p:sp>
        <p:nvSpPr>
          <p:cNvPr id="5" name="Footer Placeholder 4"/>
          <p:cNvSpPr>
            <a:spLocks noGrp="1"/>
          </p:cNvSpPr>
          <p:nvPr>
            <p:ph type="ftr" sz="quarter" idx="3"/>
          </p:nvPr>
        </p:nvSpPr>
        <p:spPr>
          <a:xfrm>
            <a:off x="6595933" y="6316091"/>
            <a:ext cx="3974065" cy="365125"/>
          </a:xfrm>
          <a:prstGeom prst="rect">
            <a:avLst/>
          </a:prstGeom>
        </p:spPr>
        <p:txBody>
          <a:bodyPr vert="horz" lIns="91440" tIns="45720" rIns="91440" bIns="45720" rtlCol="0" anchor="ctr"/>
          <a:lstStyle>
            <a:lvl1pPr algn="ctr">
              <a:defRPr sz="11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16091"/>
            <a:ext cx="609441" cy="365125"/>
          </a:xfrm>
          <a:prstGeom prst="rect">
            <a:avLst/>
          </a:prstGeom>
        </p:spPr>
        <p:txBody>
          <a:bodyPr vert="horz" lIns="91440" tIns="45720" rIns="91440" bIns="45720" rtlCol="0" anchor="ctr"/>
          <a:lstStyle>
            <a:lvl1pPr algn="r">
              <a:defRPr sz="1100" cap="all" baseline="0">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5126290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39" userDrawn="1">
          <p15:clr>
            <a:srgbClr val="F26B43"/>
          </p15:clr>
        </p15:guide>
        <p15:guide id="2" pos="1007" userDrawn="1">
          <p15:clr>
            <a:srgbClr val="F26B43"/>
          </p15:clr>
        </p15:guide>
        <p15:guide id="3" pos="719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webp"/><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Isaiah 63:1-6</a:t>
            </a:r>
          </a:p>
        </p:txBody>
      </p:sp>
      <p:sp>
        <p:nvSpPr>
          <p:cNvPr id="3" name="Subtitle 2"/>
          <p:cNvSpPr>
            <a:spLocks noGrp="1"/>
          </p:cNvSpPr>
          <p:nvPr>
            <p:ph type="subTitle" idx="1"/>
          </p:nvPr>
        </p:nvSpPr>
        <p:spPr/>
        <p:txBody>
          <a:bodyPr>
            <a:normAutofit/>
          </a:bodyPr>
          <a:lstStyle/>
          <a:p>
            <a:pPr algn="ctr"/>
            <a:r>
              <a:rPr lang="en-US" sz="3600" b="1" dirty="0">
                <a:effectLst>
                  <a:outerShdw blurRad="38100" dist="38100" dir="2700000" algn="tl">
                    <a:srgbClr val="000000">
                      <a:alpha val="43137"/>
                    </a:srgbClr>
                  </a:outerShdw>
                </a:effectLst>
              </a:rPr>
              <a:t>Crushing the Grapes</a:t>
            </a:r>
          </a:p>
        </p:txBody>
      </p:sp>
    </p:spTree>
    <p:extLst>
      <p:ext uri="{BB962C8B-B14F-4D97-AF65-F5344CB8AC3E}">
        <p14:creationId xmlns:p14="http://schemas.microsoft.com/office/powerpoint/2010/main" val="40209763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3619" y="893"/>
            <a:ext cx="8274742" cy="6856214"/>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93"/>
            <a:ext cx="12188825" cy="6856214"/>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7039" y="1786"/>
            <a:ext cx="9894750" cy="6854429"/>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5376" y="893"/>
            <a:ext cx="8798075" cy="6856214"/>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4" cy="6856214"/>
          </a:xfrm>
        </p:spPr>
        <p:txBody>
          <a:bodyPr numCol="1">
            <a:normAutofit/>
          </a:bodyPr>
          <a:lstStyle/>
          <a:p>
            <a:pPr marL="0" indent="0" algn="ctr">
              <a:lnSpc>
                <a:spcPct val="110000"/>
              </a:lnSpc>
              <a:spcBef>
                <a:spcPts val="0"/>
              </a:spcBef>
              <a:buNone/>
            </a:pPr>
            <a:r>
              <a:rPr lang="en-US" sz="4000" b="1" dirty="0">
                <a:effectLst>
                  <a:outerShdw blurRad="38100" dist="38100" dir="2700000" algn="tl">
                    <a:srgbClr val="000000">
                      <a:alpha val="43137"/>
                    </a:srgbClr>
                  </a:outerShdw>
                </a:effectLst>
              </a:rPr>
              <a:t>1 Who is this who comes from Edom,</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in crimsoned garments from </a:t>
            </a:r>
            <a:r>
              <a:rPr lang="en-US" sz="4000" b="1" dirty="0" err="1">
                <a:effectLst>
                  <a:outerShdw blurRad="38100" dist="38100" dir="2700000" algn="tl">
                    <a:srgbClr val="000000">
                      <a:alpha val="43137"/>
                    </a:srgbClr>
                  </a:outerShdw>
                </a:effectLst>
              </a:rPr>
              <a:t>Bozrah</a:t>
            </a:r>
            <a:r>
              <a:rPr lang="en-US" sz="4000" b="1" dirty="0">
                <a:effectLst>
                  <a:outerShdw blurRad="38100" dist="38100" dir="2700000" algn="tl">
                    <a:srgbClr val="000000">
                      <a:alpha val="43137"/>
                    </a:srgbClr>
                  </a:outerShdw>
                </a:effectLst>
              </a:rPr>
              <a:t>,</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he who is splendid in his apparel,</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marching in the greatness of his strength?</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“It is I, speaking in righteousness,</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mighty to save.”</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2  Why is your apparel red,</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and your garments like his who treads in the winepress?</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(Isaiah 63:1-2,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4" cy="6856214"/>
          </a:xfrm>
        </p:spPr>
        <p:txBody>
          <a:bodyPr numCol="1">
            <a:normAutofit lnSpcReduction="10000"/>
          </a:bodyPr>
          <a:lstStyle/>
          <a:p>
            <a:pPr marL="0" indent="0" algn="ctr">
              <a:lnSpc>
                <a:spcPct val="110000"/>
              </a:lnSpc>
              <a:spcBef>
                <a:spcPts val="0"/>
              </a:spcBef>
              <a:buNone/>
            </a:pPr>
            <a:r>
              <a:rPr lang="en-US" sz="4800" b="1" dirty="0">
                <a:effectLst>
                  <a:outerShdw blurRad="38100" dist="38100" dir="2700000" algn="tl">
                    <a:srgbClr val="000000">
                      <a:alpha val="43137"/>
                    </a:srgbClr>
                  </a:outerShdw>
                </a:effectLst>
              </a:rPr>
              <a:t>3  “I have trodden the winepress alone,</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from the peoples no one was with me;</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I trod them in my anger</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trampled them in my wrath;</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their lifeblood spattered on my garments,</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stained all my apparel.</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(Isaiah 63:3, ESV)</a:t>
            </a:r>
          </a:p>
        </p:txBody>
      </p:sp>
    </p:spTree>
    <p:extLst>
      <p:ext uri="{BB962C8B-B14F-4D97-AF65-F5344CB8AC3E}">
        <p14:creationId xmlns:p14="http://schemas.microsoft.com/office/powerpoint/2010/main" val="26080333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4" cy="6856214"/>
          </a:xfrm>
        </p:spPr>
        <p:txBody>
          <a:bodyPr numCol="1">
            <a:normAutofit fontScale="85000" lnSpcReduction="20000"/>
          </a:bodyPr>
          <a:lstStyle/>
          <a:p>
            <a:pPr marL="0" indent="0" algn="ctr">
              <a:lnSpc>
                <a:spcPct val="110000"/>
              </a:lnSpc>
              <a:spcBef>
                <a:spcPts val="0"/>
              </a:spcBef>
              <a:buNone/>
            </a:pPr>
            <a:r>
              <a:rPr lang="en-US" sz="4800" b="1" dirty="0">
                <a:effectLst>
                  <a:outerShdw blurRad="38100" dist="38100" dir="2700000" algn="tl">
                    <a:srgbClr val="000000">
                      <a:alpha val="43137"/>
                    </a:srgbClr>
                  </a:outerShdw>
                </a:effectLst>
              </a:rPr>
              <a:t>4  For the day of vengeance was in my heart,</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my year of redemption had come.</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5  I looked, but there was no one to help;</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I was appalled, but there was no one to uphold;</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so my own arm brought me salvation,</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my wrath upheld me.</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6  I trampled down the peoples in my anger;</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I made them drunk in my wrath,</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and I poured out their lifeblood on the earth.”</a:t>
            </a:r>
          </a:p>
          <a:p>
            <a:pPr marL="0" indent="0" algn="ctr">
              <a:lnSpc>
                <a:spcPct val="110000"/>
              </a:lnSpc>
              <a:spcBef>
                <a:spcPts val="0"/>
              </a:spcBef>
              <a:buNone/>
            </a:pPr>
            <a:r>
              <a:rPr lang="en-US" sz="4800" b="1" dirty="0">
                <a:effectLst>
                  <a:outerShdw blurRad="38100" dist="38100" dir="2700000" algn="tl">
                    <a:srgbClr val="000000">
                      <a:alpha val="43137"/>
                    </a:srgbClr>
                  </a:outerShdw>
                </a:effectLst>
              </a:rPr>
              <a:t>(Isaiah 63:4-6, ESV)</a:t>
            </a:r>
          </a:p>
        </p:txBody>
      </p:sp>
    </p:spTree>
    <p:extLst>
      <p:ext uri="{BB962C8B-B14F-4D97-AF65-F5344CB8AC3E}">
        <p14:creationId xmlns:p14="http://schemas.microsoft.com/office/powerpoint/2010/main" val="39924351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953909"/>
          </a:xfrm>
        </p:spPr>
        <p:txBody>
          <a:bodyPr>
            <a:normAutofit/>
          </a:bodyPr>
          <a:lstStyle/>
          <a:p>
            <a:pPr algn="ctr"/>
            <a:r>
              <a:rPr lang="en-US" sz="5998"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19194" y="1167673"/>
            <a:ext cx="12188825" cy="5690327"/>
          </a:xfrm>
        </p:spPr>
        <p:txBody>
          <a:bodyPr>
            <a:normAutofit/>
          </a:bodyPr>
          <a:lstStyle/>
          <a:p>
            <a:r>
              <a:rPr lang="en-US" sz="4399" b="1" dirty="0">
                <a:effectLst>
                  <a:outerShdw blurRad="38100" dist="38100" dir="2700000" algn="tl">
                    <a:srgbClr val="000000">
                      <a:alpha val="43137"/>
                    </a:srgbClr>
                  </a:outerShdw>
                </a:effectLst>
              </a:rPr>
              <a:t> These verses detail the destruction of God’s, and His peoples, enemies</a:t>
            </a:r>
          </a:p>
          <a:p>
            <a:r>
              <a:rPr lang="en-US" sz="4399" b="1" dirty="0">
                <a:effectLst>
                  <a:outerShdw blurRad="38100" dist="38100" dir="2700000" algn="tl">
                    <a:srgbClr val="000000">
                      <a:alpha val="43137"/>
                    </a:srgbClr>
                  </a:outerShdw>
                </a:effectLst>
              </a:rPr>
              <a:t> Those who continue in sin will find the repercussions for their choices</a:t>
            </a:r>
          </a:p>
          <a:p>
            <a:r>
              <a:rPr lang="en-US" sz="4399" b="1" dirty="0">
                <a:effectLst>
                  <a:outerShdw blurRad="38100" dist="38100" dir="2700000" algn="tl">
                    <a:srgbClr val="000000">
                      <a:alpha val="43137"/>
                    </a:srgbClr>
                  </a:outerShdw>
                </a:effectLst>
              </a:rPr>
              <a:t> They have spurned God’s salvation, and have nothing left to cling to when the day of vengeance comes</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Crush the Grapes</a:t>
            </a:r>
          </a:p>
          <a:p>
            <a:pPr lvl="1"/>
            <a:r>
              <a:rPr lang="en-US" sz="3199" b="1" dirty="0">
                <a:effectLst>
                  <a:outerShdw blurRad="38100" dist="38100" dir="2700000" algn="tl">
                    <a:srgbClr val="000000">
                      <a:alpha val="43137"/>
                    </a:srgbClr>
                  </a:outerShdw>
                </a:effectLst>
              </a:rPr>
              <a:t> In Isaiah we have seen a depiction of a people who are blind</a:t>
            </a:r>
          </a:p>
          <a:p>
            <a:pPr lvl="1"/>
            <a:r>
              <a:rPr lang="en-US" sz="3199" b="1" dirty="0">
                <a:effectLst>
                  <a:outerShdw blurRad="38100" dist="38100" dir="2700000" algn="tl">
                    <a:srgbClr val="000000">
                      <a:alpha val="43137"/>
                    </a:srgbClr>
                  </a:outerShdw>
                </a:effectLst>
              </a:rPr>
              <a:t> In rejecting the One ultimate foundation for justice, righteousness, and truth they continue to live as the blind</a:t>
            </a:r>
          </a:p>
          <a:p>
            <a:pPr lvl="1"/>
            <a:r>
              <a:rPr lang="en-US" sz="3199" b="1" dirty="0">
                <a:effectLst>
                  <a:outerShdw blurRad="38100" dist="38100" dir="2700000" algn="tl">
                    <a:srgbClr val="000000">
                      <a:alpha val="43137"/>
                    </a:srgbClr>
                  </a:outerShdw>
                </a:effectLst>
              </a:rPr>
              <a:t> This hasn’t only been a problem for the people of Isaiah’s day</a:t>
            </a:r>
          </a:p>
          <a:p>
            <a:pPr lvl="1"/>
            <a:r>
              <a:rPr lang="en-US" sz="3199" b="1" dirty="0">
                <a:effectLst>
                  <a:outerShdw blurRad="38100" dist="38100" dir="2700000" algn="tl">
                    <a:srgbClr val="000000">
                      <a:alpha val="43137"/>
                    </a:srgbClr>
                  </a:outerShdw>
                </a:effectLst>
              </a:rPr>
              <a:t> We have seen societies excuse the very things God hates</a:t>
            </a:r>
          </a:p>
          <a:p>
            <a:pPr lvl="1"/>
            <a:r>
              <a:rPr lang="en-US" sz="3199" b="1" dirty="0">
                <a:effectLst>
                  <a:outerShdw blurRad="38100" dist="38100" dir="2700000" algn="tl">
                    <a:srgbClr val="000000">
                      <a:alpha val="43137"/>
                    </a:srgbClr>
                  </a:outerShdw>
                </a:effectLst>
              </a:rPr>
              <a:t> We wonder about Nazi Germany and the ashes</a:t>
            </a:r>
          </a:p>
          <a:p>
            <a:pPr lvl="1"/>
            <a:r>
              <a:rPr lang="en-US" sz="3199" b="1" dirty="0">
                <a:effectLst>
                  <a:outerShdw blurRad="38100" dist="38100" dir="2700000" algn="tl">
                    <a:srgbClr val="000000">
                      <a:alpha val="43137"/>
                    </a:srgbClr>
                  </a:outerShdw>
                </a:effectLst>
              </a:rPr>
              <a:t> We consider the Soviet Union where secrecy was so important truth itself had no value</a:t>
            </a:r>
          </a:p>
          <a:p>
            <a:pPr lvl="1"/>
            <a:r>
              <a:rPr lang="en-US" sz="3199" b="1" dirty="0">
                <a:effectLst>
                  <a:outerShdw blurRad="38100" dist="38100" dir="2700000" algn="tl">
                    <a:srgbClr val="000000">
                      <a:alpha val="43137"/>
                    </a:srgbClr>
                  </a:outerShdw>
                </a:effectLst>
              </a:rPr>
              <a:t> A former Soviet Bob was asked if he knew Sam, someone he once worked with</a:t>
            </a:r>
          </a:p>
          <a:p>
            <a:pPr lvl="1"/>
            <a:r>
              <a:rPr lang="en-US" sz="3199" b="1" dirty="0">
                <a:effectLst>
                  <a:outerShdw blurRad="38100" dist="38100" dir="2700000" algn="tl">
                    <a:srgbClr val="000000">
                      <a:alpha val="43137"/>
                    </a:srgbClr>
                  </a:outerShdw>
                </a:effectLst>
              </a:rPr>
              <a:t> Instead of saying, “yes” or “no” or “I don’t know” they responded with, “Sam never existed”</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a:bodyPr>
          <a:lstStyle/>
          <a:p>
            <a:pPr marL="45706" indent="0" algn="ctr">
              <a:buNone/>
            </a:pPr>
            <a:r>
              <a:rPr lang="en-US" sz="3199" b="1" dirty="0">
                <a:effectLst>
                  <a:outerShdw blurRad="38100" dist="38100" dir="2700000" algn="tl">
                    <a:srgbClr val="000000">
                      <a:alpha val="43137"/>
                    </a:srgbClr>
                  </a:outerShdw>
                </a:effectLst>
              </a:rPr>
              <a:t>"We knew that the Soviets claimed they had religious freedom. They also claimed to print Bibles for their own people. We also knew that both claims were false, which gave us an advantage in the conversation. </a:t>
            </a:r>
          </a:p>
          <a:p>
            <a:pPr marL="45706" indent="0" algn="ctr">
              <a:buNone/>
            </a:pPr>
            <a:r>
              <a:rPr lang="en-US" sz="3199" b="1" dirty="0">
                <a:effectLst>
                  <a:outerShdw blurRad="38100" dist="38100" dir="2700000" algn="tl">
                    <a:srgbClr val="000000">
                      <a:alpha val="43137"/>
                    </a:srgbClr>
                  </a:outerShdw>
                </a:effectLst>
              </a:rPr>
              <a:t>“Don’t you have freedom of religion in the Soviet Union?” we asked, parroting the propaganda. </a:t>
            </a:r>
          </a:p>
          <a:p>
            <a:pPr marL="45706" indent="0" algn="ctr">
              <a:buNone/>
            </a:pPr>
            <a:r>
              <a:rPr lang="en-US" sz="3199" b="1" dirty="0">
                <a:effectLst>
                  <a:outerShdw blurRad="38100" dist="38100" dir="2700000" algn="tl">
                    <a:srgbClr val="000000">
                      <a:alpha val="43137"/>
                    </a:srgbClr>
                  </a:outerShdw>
                </a:effectLst>
              </a:rPr>
              <a:t>“Yes, of course we have religious freedom,” the interpreter shot back with some indignation, “but we have separation of church and state.”</a:t>
            </a:r>
          </a:p>
          <a:p>
            <a:pPr marL="45706" indent="0" algn="ctr">
              <a:buNone/>
            </a:pPr>
            <a:r>
              <a:rPr lang="en-US" sz="3199" b="1" dirty="0">
                <a:effectLst>
                  <a:outerShdw blurRad="38100" dist="38100" dir="2700000" algn="tl">
                    <a:srgbClr val="000000">
                      <a:alpha val="43137"/>
                    </a:srgbClr>
                  </a:outerShdw>
                </a:effectLst>
              </a:rPr>
              <a:t> Now, it wasn’t clear to us how bringing Bibles across the border interfered with that principle. Yet it was the interpreter’s stock reply to just about every objection we raised. </a:t>
            </a:r>
          </a:p>
        </p:txBody>
      </p:sp>
    </p:spTree>
    <p:extLst>
      <p:ext uri="{BB962C8B-B14F-4D97-AF65-F5344CB8AC3E}">
        <p14:creationId xmlns:p14="http://schemas.microsoft.com/office/powerpoint/2010/main" val="2658571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a:bodyPr>
          <a:lstStyle/>
          <a:p>
            <a:pPr marL="45706" indent="0" algn="ctr">
              <a:buNone/>
            </a:pPr>
            <a:r>
              <a:rPr lang="en-US" sz="3199" b="1" dirty="0">
                <a:effectLst>
                  <a:outerShdw blurRad="38100" dist="38100" dir="2700000" algn="tl">
                    <a:srgbClr val="000000">
                      <a:alpha val="43137"/>
                    </a:srgbClr>
                  </a:outerShdw>
                </a:effectLst>
              </a:rPr>
              <a:t>“It is forbidden to bring Bibles and other religious material into the Soviet Union,” she continued. “In schools, we teach the children that there is no God. Only old people believe that. Our people are taught Marxist-Leninism. We don’t allow any other propaganda. We have separation of church and state.” </a:t>
            </a:r>
          </a:p>
          <a:p>
            <a:pPr marL="45706" indent="0" algn="ctr">
              <a:buNone/>
            </a:pPr>
            <a:r>
              <a:rPr lang="en-US" sz="3199" b="1" dirty="0">
                <a:effectLst>
                  <a:outerShdw blurRad="38100" dist="38100" dir="2700000" algn="tl">
                    <a:srgbClr val="000000">
                      <a:alpha val="43137"/>
                    </a:srgbClr>
                  </a:outerShdw>
                </a:effectLst>
              </a:rPr>
              <a:t>“But you print Bibles in the Soviet Union, right?” I asked. </a:t>
            </a:r>
          </a:p>
          <a:p>
            <a:pPr marL="45706" indent="0" algn="ctr">
              <a:buNone/>
            </a:pPr>
            <a:r>
              <a:rPr lang="en-US" sz="3199" b="1" dirty="0">
                <a:effectLst>
                  <a:outerShdw blurRad="38100" dist="38100" dir="2700000" algn="tl">
                    <a:srgbClr val="000000">
                      <a:alpha val="43137"/>
                    </a:srgbClr>
                  </a:outerShdw>
                </a:effectLst>
              </a:rPr>
              <a:t>“Yes, we do,” she answered. “Our believers get all the Bibles they need.” </a:t>
            </a:r>
          </a:p>
          <a:p>
            <a:pPr marL="45706" indent="0" algn="ctr">
              <a:buNone/>
            </a:pPr>
            <a:r>
              <a:rPr lang="en-US" sz="3199" b="1" dirty="0">
                <a:effectLst>
                  <a:outerShdw blurRad="38100" dist="38100" dir="2700000" algn="tl">
                    <a:srgbClr val="000000">
                      <a:alpha val="43137"/>
                    </a:srgbClr>
                  </a:outerShdw>
                </a:effectLst>
              </a:rPr>
              <a:t>“And you have religious freedom?” </a:t>
            </a:r>
          </a:p>
          <a:p>
            <a:pPr marL="45706" indent="0" algn="ctr">
              <a:buNone/>
            </a:pPr>
            <a:r>
              <a:rPr lang="en-US" sz="3199" b="1" dirty="0">
                <a:effectLst>
                  <a:outerShdw blurRad="38100" dist="38100" dir="2700000" algn="tl">
                    <a:srgbClr val="000000">
                      <a:alpha val="43137"/>
                    </a:srgbClr>
                  </a:outerShdw>
                </a:effectLst>
              </a:rPr>
              <a:t>“Yes, we have religious freedom, but we have separation of church and state.” </a:t>
            </a:r>
          </a:p>
          <a:p>
            <a:pPr marL="45706" indent="0" algn="ctr">
              <a:buNone/>
            </a:pPr>
            <a:r>
              <a:rPr lang="en-US" sz="3199" b="1" dirty="0">
                <a:effectLst>
                  <a:outerShdw blurRad="38100" dist="38100" dir="2700000" algn="tl">
                    <a:srgbClr val="000000">
                      <a:alpha val="43137"/>
                    </a:srgbClr>
                  </a:outerShdw>
                </a:effectLst>
              </a:rPr>
              <a:t>“But we can’t bring Bibles across the border?” </a:t>
            </a:r>
          </a:p>
        </p:txBody>
      </p:sp>
    </p:spTree>
    <p:extLst>
      <p:ext uri="{BB962C8B-B14F-4D97-AF65-F5344CB8AC3E}">
        <p14:creationId xmlns:p14="http://schemas.microsoft.com/office/powerpoint/2010/main" val="33639203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20000"/>
          </a:bodyPr>
          <a:lstStyle/>
          <a:p>
            <a:pPr marL="45706" indent="0" algn="ctr">
              <a:buNone/>
            </a:pPr>
            <a:r>
              <a:rPr lang="en-US" sz="3199" b="1" dirty="0">
                <a:effectLst>
                  <a:outerShdw blurRad="38100" dist="38100" dir="2700000" algn="tl">
                    <a:srgbClr val="000000">
                      <a:alpha val="43137"/>
                    </a:srgbClr>
                  </a:outerShdw>
                </a:effectLst>
              </a:rPr>
              <a:t>“No, we don’t allow that propaganda in our country.” </a:t>
            </a:r>
          </a:p>
          <a:p>
            <a:pPr marL="45706" indent="0" algn="ctr">
              <a:buNone/>
            </a:pPr>
            <a:r>
              <a:rPr lang="en-US" sz="3199" b="1" dirty="0">
                <a:effectLst>
                  <a:outerShdw blurRad="38100" dist="38100" dir="2700000" algn="tl">
                    <a:srgbClr val="000000">
                      <a:alpha val="43137"/>
                    </a:srgbClr>
                  </a:outerShdw>
                </a:effectLst>
              </a:rPr>
              <a:t>“The Bible is propaganda?” </a:t>
            </a:r>
          </a:p>
          <a:p>
            <a:pPr marL="45706" indent="0" algn="ctr">
              <a:buNone/>
            </a:pPr>
            <a:r>
              <a:rPr lang="en-US" sz="3199" b="1" dirty="0">
                <a:effectLst>
                  <a:outerShdw blurRad="38100" dist="38100" dir="2700000" algn="tl">
                    <a:srgbClr val="000000">
                      <a:alpha val="43137"/>
                    </a:srgbClr>
                  </a:outerShdw>
                </a:effectLst>
              </a:rPr>
              <a:t>“Yes.” </a:t>
            </a:r>
          </a:p>
          <a:p>
            <a:pPr marL="45706" indent="0" algn="ctr">
              <a:buNone/>
            </a:pPr>
            <a:r>
              <a:rPr lang="en-US" sz="3199" b="1" dirty="0">
                <a:effectLst>
                  <a:outerShdw blurRad="38100" dist="38100" dir="2700000" algn="tl">
                    <a:srgbClr val="000000">
                      <a:alpha val="43137"/>
                    </a:srgbClr>
                  </a:outerShdw>
                </a:effectLst>
              </a:rPr>
              <a:t>“But you print Bibles in your own country.” </a:t>
            </a:r>
          </a:p>
          <a:p>
            <a:pPr marL="45706" indent="0" algn="ctr">
              <a:buNone/>
            </a:pPr>
            <a:r>
              <a:rPr lang="en-US" sz="3199" b="1" dirty="0">
                <a:effectLst>
                  <a:outerShdw blurRad="38100" dist="38100" dir="2700000" algn="tl">
                    <a:srgbClr val="000000">
                      <a:alpha val="43137"/>
                    </a:srgbClr>
                  </a:outerShdw>
                </a:effectLst>
              </a:rPr>
              <a:t>“Yes.” </a:t>
            </a:r>
          </a:p>
          <a:p>
            <a:pPr marL="45706" indent="0" algn="ctr">
              <a:buNone/>
            </a:pPr>
            <a:r>
              <a:rPr lang="en-US" sz="3199" b="1" dirty="0">
                <a:effectLst>
                  <a:outerShdw blurRad="38100" dist="38100" dir="2700000" algn="tl">
                    <a:srgbClr val="000000">
                      <a:alpha val="43137"/>
                    </a:srgbClr>
                  </a:outerShdw>
                </a:effectLst>
              </a:rPr>
              <a:t>“Now I’m confused,” I remarked. “You say you have religious freedom, but we are not allowed to bring Bibles into your country because they are propaganda. Then you tell me you print Bibles in the Soviet Union.” </a:t>
            </a:r>
          </a:p>
          <a:p>
            <a:pPr marL="45706" indent="0" algn="ctr">
              <a:buNone/>
            </a:pPr>
            <a:r>
              <a:rPr lang="en-US" sz="3199" b="1" dirty="0">
                <a:effectLst>
                  <a:outerShdw blurRad="38100" dist="38100" dir="2700000" algn="tl">
                    <a:srgbClr val="000000">
                      <a:alpha val="43137"/>
                    </a:srgbClr>
                  </a:outerShdw>
                </a:effectLst>
              </a:rPr>
              <a:t>She nodded in agreement to each point. I was surprised she couldn’t see what was coming. </a:t>
            </a:r>
          </a:p>
          <a:p>
            <a:pPr marL="45706" indent="0" algn="ctr">
              <a:buNone/>
            </a:pPr>
            <a:r>
              <a:rPr lang="en-US" sz="3199" b="1" dirty="0">
                <a:effectLst>
                  <a:outerShdw blurRad="38100" dist="38100" dir="2700000" algn="tl">
                    <a:srgbClr val="000000">
                      <a:alpha val="43137"/>
                    </a:srgbClr>
                  </a:outerShdw>
                </a:effectLst>
              </a:rPr>
              <a:t>“Then apparently your government is printing anti-communist propaganda right in your own country.” </a:t>
            </a:r>
          </a:p>
          <a:p>
            <a:pPr marL="45706" indent="0" algn="ctr">
              <a:buNone/>
            </a:pPr>
            <a:r>
              <a:rPr lang="en-US" sz="3199" b="1" dirty="0">
                <a:effectLst>
                  <a:outerShdw blurRad="38100" dist="38100" dir="2700000" algn="tl">
                    <a:srgbClr val="000000">
                      <a:alpha val="43137"/>
                    </a:srgbClr>
                  </a:outerShdw>
                </a:effectLst>
              </a:rPr>
              <a:t>“No, you don’t understand,” she replied. “We have separation of church and state.”</a:t>
            </a:r>
          </a:p>
          <a:p>
            <a:pPr marL="45706" indent="0" algn="ctr">
              <a:buNone/>
            </a:pPr>
            <a:r>
              <a:rPr lang="en-US" sz="3199" b="1" dirty="0">
                <a:effectLst>
                  <a:outerShdw blurRad="38100" dist="38100" dir="2700000" algn="tl">
                    <a:srgbClr val="000000">
                      <a:alpha val="43137"/>
                    </a:srgbClr>
                  </a:outerShdw>
                </a:effectLst>
              </a:rPr>
              <a:t>(From </a:t>
            </a:r>
            <a:r>
              <a:rPr lang="en-US" sz="3199" b="1" i="1" dirty="0">
                <a:effectLst>
                  <a:outerShdw blurRad="38100" dist="38100" dir="2700000" algn="tl">
                    <a:srgbClr val="000000">
                      <a:alpha val="43137"/>
                    </a:srgbClr>
                  </a:outerShdw>
                </a:effectLst>
              </a:rPr>
              <a:t>Tactics</a:t>
            </a:r>
            <a:r>
              <a:rPr lang="en-US" sz="3199" b="1" dirty="0">
                <a:effectLst>
                  <a:outerShdw blurRad="38100" dist="38100" dir="2700000" algn="tl">
                    <a:srgbClr val="000000">
                      <a:alpha val="43137"/>
                    </a:srgbClr>
                  </a:outerShdw>
                </a:effectLst>
              </a:rPr>
              <a:t> by Greg </a:t>
            </a:r>
            <a:r>
              <a:rPr lang="en-US" sz="3199" b="1" dirty="0" err="1">
                <a:effectLst>
                  <a:outerShdw blurRad="38100" dist="38100" dir="2700000" algn="tl">
                    <a:srgbClr val="000000">
                      <a:alpha val="43137"/>
                    </a:srgbClr>
                  </a:outerShdw>
                </a:effectLst>
              </a:rPr>
              <a:t>Koukl</a:t>
            </a:r>
            <a:r>
              <a:rPr lang="en-US" sz="3199"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4336908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Crush the Grapes (2)</a:t>
            </a:r>
          </a:p>
          <a:p>
            <a:pPr lvl="1"/>
            <a:r>
              <a:rPr lang="en-US" sz="3199" b="1" dirty="0">
                <a:effectLst>
                  <a:outerShdw blurRad="38100" dist="38100" dir="2700000" algn="tl">
                    <a:srgbClr val="000000">
                      <a:alpha val="43137"/>
                    </a:srgbClr>
                  </a:outerShdw>
                </a:effectLst>
              </a:rPr>
              <a:t> How often have we seen our culture try to excuse every kind of sinfulness, injustice, while justifying wickedness</a:t>
            </a:r>
          </a:p>
          <a:p>
            <a:pPr lvl="1"/>
            <a:r>
              <a:rPr lang="en-US" sz="3199" b="1" dirty="0">
                <a:effectLst>
                  <a:outerShdw blurRad="38100" dist="38100" dir="2700000" algn="tl">
                    <a:srgbClr val="000000">
                      <a:alpha val="43137"/>
                    </a:srgbClr>
                  </a:outerShdw>
                </a:effectLst>
              </a:rPr>
              <a:t> Truth is no longer important, instead it is about power</a:t>
            </a:r>
          </a:p>
          <a:p>
            <a:pPr lvl="1"/>
            <a:r>
              <a:rPr lang="en-US" sz="3199" b="1" dirty="0">
                <a:effectLst>
                  <a:outerShdw blurRad="38100" dist="38100" dir="2700000" algn="tl">
                    <a:srgbClr val="000000">
                      <a:alpha val="43137"/>
                    </a:srgbClr>
                  </a:outerShdw>
                </a:effectLst>
              </a:rPr>
              <a:t> Power in this world no matter the cost</a:t>
            </a:r>
          </a:p>
          <a:p>
            <a:pPr lvl="1"/>
            <a:r>
              <a:rPr lang="en-US" sz="3199" b="1" dirty="0">
                <a:effectLst>
                  <a:outerShdw blurRad="38100" dist="38100" dir="2700000" algn="tl">
                    <a:srgbClr val="000000">
                      <a:alpha val="43137"/>
                    </a:srgbClr>
                  </a:outerShdw>
                </a:effectLst>
              </a:rPr>
              <a:t> It is upon a world like this that God looks down and is disgusted</a:t>
            </a:r>
          </a:p>
          <a:p>
            <a:pPr lvl="1"/>
            <a:r>
              <a:rPr lang="en-US" sz="3199" b="1" dirty="0">
                <a:effectLst>
                  <a:outerShdw blurRad="38100" dist="38100" dir="2700000" algn="tl">
                    <a:srgbClr val="000000">
                      <a:alpha val="43137"/>
                    </a:srgbClr>
                  </a:outerShdw>
                </a:effectLst>
              </a:rPr>
              <a:t> A world without truth has no good, no evil, no right, no wrong</a:t>
            </a:r>
          </a:p>
          <a:p>
            <a:pPr lvl="1"/>
            <a:r>
              <a:rPr lang="en-US" sz="3199" b="1" dirty="0">
                <a:effectLst>
                  <a:outerShdw blurRad="38100" dist="38100" dir="2700000" algn="tl">
                    <a:srgbClr val="000000">
                      <a:alpha val="43137"/>
                    </a:srgbClr>
                  </a:outerShdw>
                </a:effectLst>
              </a:rPr>
              <a:t> A world where smoke and ashes rain down on each person</a:t>
            </a:r>
          </a:p>
          <a:p>
            <a:pPr lvl="1"/>
            <a:r>
              <a:rPr lang="en-US" sz="3199" b="1" dirty="0">
                <a:effectLst>
                  <a:outerShdw blurRad="38100" dist="38100" dir="2700000" algn="tl">
                    <a:srgbClr val="000000">
                      <a:alpha val="43137"/>
                    </a:srgbClr>
                  </a:outerShdw>
                </a:effectLst>
              </a:rPr>
              <a:t> Aren’t the oppressed freed from scrutiny?</a:t>
            </a:r>
          </a:p>
          <a:p>
            <a:pPr lvl="1"/>
            <a:r>
              <a:rPr lang="en-US" sz="3199" b="1" dirty="0">
                <a:effectLst>
                  <a:outerShdw blurRad="38100" dist="38100" dir="2700000" algn="tl">
                    <a:srgbClr val="000000">
                      <a:alpha val="43137"/>
                    </a:srgbClr>
                  </a:outerShdw>
                </a:effectLst>
              </a:rPr>
              <a:t> Because even the poor, the oppressed, the fatherless, the widow, have responsibility to seek what is good</a:t>
            </a:r>
          </a:p>
          <a:p>
            <a:pPr lvl="1"/>
            <a:r>
              <a:rPr lang="en-US" sz="3199" b="1" dirty="0">
                <a:effectLst>
                  <a:outerShdw blurRad="38100" dist="38100" dir="2700000" algn="tl">
                    <a:srgbClr val="000000">
                      <a:alpha val="43137"/>
                    </a:srgbClr>
                  </a:outerShdw>
                </a:effectLst>
              </a:rPr>
              <a:t> Interestingly such individuals continue to seek power rather than truth</a:t>
            </a:r>
          </a:p>
        </p:txBody>
      </p:sp>
    </p:spTree>
    <p:extLst>
      <p:ext uri="{BB962C8B-B14F-4D97-AF65-F5344CB8AC3E}">
        <p14:creationId xmlns:p14="http://schemas.microsoft.com/office/powerpoint/2010/main" val="271353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a:bodyPr>
          <a:lstStyle/>
          <a:p>
            <a:pPr marL="45706" indent="0" algn="ctr">
              <a:buNone/>
            </a:pPr>
            <a:r>
              <a:rPr lang="en-US" sz="4000" b="1" dirty="0">
                <a:effectLst>
                  <a:outerShdw blurRad="38100" dist="38100" dir="2700000" algn="tl">
                    <a:srgbClr val="000000">
                      <a:alpha val="43137"/>
                    </a:srgbClr>
                  </a:outerShdw>
                </a:effectLst>
              </a:rPr>
              <a:t>17  Therefore the Lord does not rejoice over their young men,</a:t>
            </a:r>
          </a:p>
          <a:p>
            <a:pPr marL="45706" indent="0" algn="ctr">
              <a:buNone/>
            </a:pPr>
            <a:r>
              <a:rPr lang="en-US" sz="4000" b="1" dirty="0">
                <a:effectLst>
                  <a:outerShdw blurRad="38100" dist="38100" dir="2700000" algn="tl">
                    <a:srgbClr val="000000">
                      <a:alpha val="43137"/>
                    </a:srgbClr>
                  </a:outerShdw>
                </a:effectLst>
              </a:rPr>
              <a:t>and has no compassion on their fatherless and widows;</a:t>
            </a:r>
          </a:p>
          <a:p>
            <a:pPr marL="45706" indent="0" algn="ctr">
              <a:buNone/>
            </a:pPr>
            <a:r>
              <a:rPr lang="en-US" sz="4000" b="1" dirty="0">
                <a:effectLst>
                  <a:outerShdw blurRad="38100" dist="38100" dir="2700000" algn="tl">
                    <a:srgbClr val="000000">
                      <a:alpha val="43137"/>
                    </a:srgbClr>
                  </a:outerShdw>
                </a:effectLst>
              </a:rPr>
              <a:t>for everyone is godless and an evildoer,</a:t>
            </a:r>
          </a:p>
          <a:p>
            <a:pPr marL="45706" indent="0" algn="ctr">
              <a:buNone/>
            </a:pPr>
            <a:r>
              <a:rPr lang="en-US" sz="4000" b="1" dirty="0">
                <a:effectLst>
                  <a:outerShdw blurRad="38100" dist="38100" dir="2700000" algn="tl">
                    <a:srgbClr val="000000">
                      <a:alpha val="43137"/>
                    </a:srgbClr>
                  </a:outerShdw>
                </a:effectLst>
              </a:rPr>
              <a:t>and every mouth speaks folly.</a:t>
            </a:r>
          </a:p>
          <a:p>
            <a:pPr marL="45706" indent="0" algn="ctr">
              <a:buNone/>
            </a:pPr>
            <a:r>
              <a:rPr lang="en-US" sz="4000" b="1" dirty="0">
                <a:effectLst>
                  <a:outerShdw blurRad="38100" dist="38100" dir="2700000" algn="tl">
                    <a:srgbClr val="000000">
                      <a:alpha val="43137"/>
                    </a:srgbClr>
                  </a:outerShdw>
                </a:effectLst>
              </a:rPr>
              <a:t>For all this his anger has not turned away,</a:t>
            </a:r>
          </a:p>
          <a:p>
            <a:pPr marL="45706" indent="0" algn="ctr">
              <a:buNone/>
            </a:pPr>
            <a:r>
              <a:rPr lang="en-US" sz="4000" b="1" dirty="0">
                <a:effectLst>
                  <a:outerShdw blurRad="38100" dist="38100" dir="2700000" algn="tl">
                    <a:srgbClr val="000000">
                      <a:alpha val="43137"/>
                    </a:srgbClr>
                  </a:outerShdw>
                </a:effectLst>
              </a:rPr>
              <a:t>and his hand is stretched out still.”</a:t>
            </a:r>
          </a:p>
          <a:p>
            <a:pPr marL="45706" indent="0" algn="ctr">
              <a:buNone/>
            </a:pPr>
            <a:r>
              <a:rPr lang="en-US" sz="4000" b="1" dirty="0">
                <a:effectLst>
                  <a:outerShdw blurRad="38100" dist="38100" dir="2700000" algn="tl">
                    <a:srgbClr val="000000">
                      <a:alpha val="43137"/>
                    </a:srgbClr>
                  </a:outerShdw>
                </a:effectLst>
              </a:rPr>
              <a:t>(Isaiah 9:17, ESV)</a:t>
            </a:r>
          </a:p>
        </p:txBody>
      </p:sp>
    </p:spTree>
    <p:extLst>
      <p:ext uri="{BB962C8B-B14F-4D97-AF65-F5344CB8AC3E}">
        <p14:creationId xmlns:p14="http://schemas.microsoft.com/office/powerpoint/2010/main" val="32084135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Crush the Grapes (3)</a:t>
            </a:r>
          </a:p>
          <a:p>
            <a:pPr lvl="1"/>
            <a:r>
              <a:rPr lang="en-US" sz="3199" b="1" dirty="0">
                <a:effectLst>
                  <a:outerShdw blurRad="38100" dist="38100" dir="2700000" algn="tl">
                    <a:srgbClr val="000000">
                      <a:alpha val="43137"/>
                    </a:srgbClr>
                  </a:outerShdw>
                </a:effectLst>
              </a:rPr>
              <a:t> Is it any wonder why a text as this exists?</a:t>
            </a:r>
          </a:p>
          <a:p>
            <a:pPr lvl="1"/>
            <a:r>
              <a:rPr lang="en-US" sz="3199" b="1" dirty="0">
                <a:effectLst>
                  <a:outerShdw blurRad="38100" dist="38100" dir="2700000" algn="tl">
                    <a:srgbClr val="000000">
                      <a:alpha val="43137"/>
                    </a:srgbClr>
                  </a:outerShdw>
                </a:effectLst>
              </a:rPr>
              <a:t> God hates evil</a:t>
            </a:r>
          </a:p>
          <a:p>
            <a:pPr lvl="1"/>
            <a:r>
              <a:rPr lang="en-US" sz="3199" b="1" dirty="0">
                <a:effectLst>
                  <a:outerShdw blurRad="38100" dist="38100" dir="2700000" algn="tl">
                    <a:srgbClr val="000000">
                      <a:alpha val="43137"/>
                    </a:srgbClr>
                  </a:outerShdw>
                </a:effectLst>
              </a:rPr>
              <a:t> To those who continue to strive in these ways the only reasonable conclusion is to have them crushed like grapes</a:t>
            </a:r>
          </a:p>
          <a:p>
            <a:pPr lvl="1"/>
            <a:r>
              <a:rPr lang="en-US" sz="3199" b="1" dirty="0">
                <a:effectLst>
                  <a:outerShdw blurRad="38100" dist="38100" dir="2700000" algn="tl">
                    <a:srgbClr val="000000">
                      <a:alpha val="43137"/>
                    </a:srgbClr>
                  </a:outerShdw>
                </a:effectLst>
              </a:rPr>
              <a:t> Vengeance is coming, judgment is coming</a:t>
            </a:r>
          </a:p>
          <a:p>
            <a:pPr lvl="1"/>
            <a:r>
              <a:rPr lang="en-US" sz="3199" b="1" dirty="0">
                <a:effectLst>
                  <a:outerShdw blurRad="38100" dist="38100" dir="2700000" algn="tl">
                    <a:srgbClr val="000000">
                      <a:alpha val="43137"/>
                    </a:srgbClr>
                  </a:outerShdw>
                </a:effectLst>
              </a:rPr>
              <a:t> There is going to come a time when all the wickedness is cast aside forever</a:t>
            </a:r>
          </a:p>
          <a:p>
            <a:pPr lvl="1"/>
            <a:r>
              <a:rPr lang="en-US" sz="3199" b="1" dirty="0">
                <a:effectLst>
                  <a:outerShdw blurRad="38100" dist="38100" dir="2700000" algn="tl">
                    <a:srgbClr val="000000">
                      <a:alpha val="43137"/>
                    </a:srgbClr>
                  </a:outerShdw>
                </a:effectLst>
              </a:rPr>
              <a:t> Many doubt and think, “How could God do something so dreadful to humanity?”</a:t>
            </a:r>
          </a:p>
          <a:p>
            <a:pPr lvl="1"/>
            <a:r>
              <a:rPr lang="en-US" sz="3199" b="1" dirty="0">
                <a:effectLst>
                  <a:outerShdw blurRad="38100" dist="38100" dir="2700000" algn="tl">
                    <a:srgbClr val="000000">
                      <a:alpha val="43137"/>
                    </a:srgbClr>
                  </a:outerShdw>
                </a:effectLst>
              </a:rPr>
              <a:t> Have you ever stopped and considered humanity?</a:t>
            </a:r>
          </a:p>
          <a:p>
            <a:pPr lvl="1"/>
            <a:r>
              <a:rPr lang="en-US" sz="3199" b="1" dirty="0">
                <a:effectLst>
                  <a:outerShdw blurRad="38100" dist="38100" dir="2700000" algn="tl">
                    <a:srgbClr val="000000">
                      <a:alpha val="43137"/>
                    </a:srgbClr>
                  </a:outerShdw>
                </a:effectLst>
              </a:rPr>
              <a:t> Have you ever stopped and considered God is truth itself, and all untruth is hated by Him?</a:t>
            </a:r>
          </a:p>
        </p:txBody>
      </p:sp>
    </p:spTree>
    <p:extLst>
      <p:ext uri="{BB962C8B-B14F-4D97-AF65-F5344CB8AC3E}">
        <p14:creationId xmlns:p14="http://schemas.microsoft.com/office/powerpoint/2010/main" val="1556105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pic>
        <p:nvPicPr>
          <p:cNvPr id="3" name="Content Placeholder 2" descr="A picture containing text, person, outdoor, group&#10;&#10;Description automatically generated">
            <a:extLst>
              <a:ext uri="{FF2B5EF4-FFF2-40B4-BE49-F238E27FC236}">
                <a16:creationId xmlns:a16="http://schemas.microsoft.com/office/drawing/2014/main" id="{2EDA17BA-D9D6-4BF9-92DF-8B94FE636EE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66805" y="1589"/>
            <a:ext cx="9655214" cy="6551612"/>
          </a:xfrm>
        </p:spPr>
      </p:pic>
      <p:sp>
        <p:nvSpPr>
          <p:cNvPr id="2" name="TextBox 1">
            <a:extLst>
              <a:ext uri="{FF2B5EF4-FFF2-40B4-BE49-F238E27FC236}">
                <a16:creationId xmlns:a16="http://schemas.microsoft.com/office/drawing/2014/main" id="{9C9FE5F9-CF0D-4199-A081-431E36CDFC36}"/>
              </a:ext>
            </a:extLst>
          </p:cNvPr>
          <p:cNvSpPr txBox="1"/>
          <p:nvPr/>
        </p:nvSpPr>
        <p:spPr>
          <a:xfrm>
            <a:off x="3884612" y="6558240"/>
            <a:ext cx="3810000" cy="369332"/>
          </a:xfrm>
          <a:prstGeom prst="rect">
            <a:avLst/>
          </a:prstGeom>
          <a:noFill/>
          <a:ln>
            <a:solidFill>
              <a:schemeClr val="bg2"/>
            </a:solidFill>
          </a:ln>
        </p:spPr>
        <p:txBody>
          <a:bodyPr wrap="square" rtlCol="0" anchor="ctr" anchorCtr="1">
            <a:spAutoFit/>
          </a:bodyPr>
          <a:lstStyle/>
          <a:p>
            <a:r>
              <a:rPr lang="en-US" dirty="0"/>
              <a:t>Warsaw</a:t>
            </a:r>
          </a:p>
        </p:txBody>
      </p:sp>
    </p:spTree>
    <p:extLst>
      <p:ext uri="{BB962C8B-B14F-4D97-AF65-F5344CB8AC3E}">
        <p14:creationId xmlns:p14="http://schemas.microsoft.com/office/powerpoint/2010/main" val="315697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pic>
        <p:nvPicPr>
          <p:cNvPr id="10" name="Content Placeholder 9" descr="A picture containing outdoor, old, plant, crowd&#10;&#10;Description automatically generated">
            <a:extLst>
              <a:ext uri="{FF2B5EF4-FFF2-40B4-BE49-F238E27FC236}">
                <a16:creationId xmlns:a16="http://schemas.microsoft.com/office/drawing/2014/main" id="{7E5E019A-54FD-4164-8FDC-FF25E15C754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2412" y="152400"/>
            <a:ext cx="9144000" cy="6248400"/>
          </a:xfrm>
        </p:spPr>
      </p:pic>
      <p:sp>
        <p:nvSpPr>
          <p:cNvPr id="2" name="TextBox 1">
            <a:extLst>
              <a:ext uri="{FF2B5EF4-FFF2-40B4-BE49-F238E27FC236}">
                <a16:creationId xmlns:a16="http://schemas.microsoft.com/office/drawing/2014/main" id="{D54ECA14-7227-4EDD-B41F-B53C4A6E16FA}"/>
              </a:ext>
            </a:extLst>
          </p:cNvPr>
          <p:cNvSpPr txBox="1"/>
          <p:nvPr/>
        </p:nvSpPr>
        <p:spPr>
          <a:xfrm>
            <a:off x="4570412" y="6400800"/>
            <a:ext cx="3124200" cy="369332"/>
          </a:xfrm>
          <a:prstGeom prst="rect">
            <a:avLst/>
          </a:prstGeom>
          <a:noFill/>
          <a:ln>
            <a:solidFill>
              <a:schemeClr val="bg2"/>
            </a:solidFill>
          </a:ln>
        </p:spPr>
        <p:txBody>
          <a:bodyPr wrap="square" rtlCol="0" anchor="ctr" anchorCtr="1">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Dachau </a:t>
            </a:r>
            <a:endParaRPr lang="en-US" dirty="0"/>
          </a:p>
        </p:txBody>
      </p:sp>
    </p:spTree>
    <p:extLst>
      <p:ext uri="{BB962C8B-B14F-4D97-AF65-F5344CB8AC3E}">
        <p14:creationId xmlns:p14="http://schemas.microsoft.com/office/powerpoint/2010/main" val="24258856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pic>
        <p:nvPicPr>
          <p:cNvPr id="5" name="Content Placeholder 4" descr="A picture containing outdoor, old&#10;&#10;Description automatically generated">
            <a:extLst>
              <a:ext uri="{FF2B5EF4-FFF2-40B4-BE49-F238E27FC236}">
                <a16:creationId xmlns:a16="http://schemas.microsoft.com/office/drawing/2014/main" id="{A64A20E3-752C-4398-9DC6-54FBC08760F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6212" y="457200"/>
            <a:ext cx="9601200" cy="6019800"/>
          </a:xfrm>
        </p:spPr>
      </p:pic>
      <p:sp>
        <p:nvSpPr>
          <p:cNvPr id="2" name="TextBox 1">
            <a:extLst>
              <a:ext uri="{FF2B5EF4-FFF2-40B4-BE49-F238E27FC236}">
                <a16:creationId xmlns:a16="http://schemas.microsoft.com/office/drawing/2014/main" id="{2873D038-012C-4C96-A403-BB621B3DAD7A}"/>
              </a:ext>
            </a:extLst>
          </p:cNvPr>
          <p:cNvSpPr txBox="1"/>
          <p:nvPr/>
        </p:nvSpPr>
        <p:spPr>
          <a:xfrm>
            <a:off x="4722812" y="6520934"/>
            <a:ext cx="3276600" cy="369332"/>
          </a:xfrm>
          <a:prstGeom prst="rect">
            <a:avLst/>
          </a:prstGeom>
          <a:noFill/>
          <a:ln>
            <a:solidFill>
              <a:schemeClr val="bg2"/>
            </a:solidFill>
          </a:ln>
        </p:spPr>
        <p:txBody>
          <a:bodyPr wrap="square" rtlCol="0" anchor="ctr" anchorCtr="1">
            <a:spAutoFit/>
          </a:bodyPr>
          <a:lstStyle/>
          <a:p>
            <a:r>
              <a:rPr lang="en-US" dirty="0"/>
              <a:t>Manila</a:t>
            </a:r>
          </a:p>
        </p:txBody>
      </p:sp>
    </p:spTree>
    <p:extLst>
      <p:ext uri="{BB962C8B-B14F-4D97-AF65-F5344CB8AC3E}">
        <p14:creationId xmlns:p14="http://schemas.microsoft.com/office/powerpoint/2010/main" val="140124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pic>
        <p:nvPicPr>
          <p:cNvPr id="5" name="Content Placeholder 4" descr="A picture containing grass, outdoor, hay, pile&#10;&#10;Description automatically generated">
            <a:extLst>
              <a:ext uri="{FF2B5EF4-FFF2-40B4-BE49-F238E27FC236}">
                <a16:creationId xmlns:a16="http://schemas.microsoft.com/office/drawing/2014/main" id="{A9DA8752-1A5E-4049-9418-C0A4960E258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55813" y="381000"/>
            <a:ext cx="8991600" cy="5943600"/>
          </a:xfrm>
        </p:spPr>
      </p:pic>
      <p:sp>
        <p:nvSpPr>
          <p:cNvPr id="2" name="TextBox 1">
            <a:extLst>
              <a:ext uri="{FF2B5EF4-FFF2-40B4-BE49-F238E27FC236}">
                <a16:creationId xmlns:a16="http://schemas.microsoft.com/office/drawing/2014/main" id="{946AF695-1903-45C6-9024-C92BA8963E77}"/>
              </a:ext>
            </a:extLst>
          </p:cNvPr>
          <p:cNvSpPr txBox="1"/>
          <p:nvPr/>
        </p:nvSpPr>
        <p:spPr>
          <a:xfrm>
            <a:off x="5561012" y="6520934"/>
            <a:ext cx="2895600" cy="369332"/>
          </a:xfrm>
          <a:prstGeom prst="rect">
            <a:avLst/>
          </a:prstGeom>
          <a:noFill/>
          <a:ln>
            <a:solidFill>
              <a:schemeClr val="bg2"/>
            </a:solidFill>
          </a:ln>
        </p:spPr>
        <p:txBody>
          <a:bodyPr wrap="square" rtlCol="0" anchor="ctr" anchorCtr="1">
            <a:spAutoFit/>
          </a:bodyPr>
          <a:lstStyle/>
          <a:p>
            <a:r>
              <a:rPr lang="en-US" dirty="0"/>
              <a:t>Rwanda</a:t>
            </a:r>
          </a:p>
        </p:txBody>
      </p:sp>
    </p:spTree>
    <p:extLst>
      <p:ext uri="{BB962C8B-B14F-4D97-AF65-F5344CB8AC3E}">
        <p14:creationId xmlns:p14="http://schemas.microsoft.com/office/powerpoint/2010/main" val="28303624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pic>
        <p:nvPicPr>
          <p:cNvPr id="6" name="Content Placeholder 5" descr="A picture containing text, windmill, night sky&#10;&#10;Description automatically generated">
            <a:extLst>
              <a:ext uri="{FF2B5EF4-FFF2-40B4-BE49-F238E27FC236}">
                <a16:creationId xmlns:a16="http://schemas.microsoft.com/office/drawing/2014/main" id="{C43B022E-9440-4DEE-A2AA-7DE558996CC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24781" y="4343400"/>
            <a:ext cx="6096809" cy="2514600"/>
          </a:xfrm>
        </p:spPr>
      </p:pic>
      <p:pic>
        <p:nvPicPr>
          <p:cNvPr id="8" name="Picture 7" descr="A person with long hair and glasses&#10;&#10;Description automatically generated with low confidence">
            <a:extLst>
              <a:ext uri="{FF2B5EF4-FFF2-40B4-BE49-F238E27FC236}">
                <a16:creationId xmlns:a16="http://schemas.microsoft.com/office/drawing/2014/main" id="{A8E12F16-ABD9-492C-9776-DB9CD2F238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4781" y="6824"/>
            <a:ext cx="6054198" cy="3803176"/>
          </a:xfrm>
          <a:prstGeom prst="rect">
            <a:avLst/>
          </a:prstGeom>
        </p:spPr>
      </p:pic>
      <p:sp>
        <p:nvSpPr>
          <p:cNvPr id="9" name="TextBox 8">
            <a:extLst>
              <a:ext uri="{FF2B5EF4-FFF2-40B4-BE49-F238E27FC236}">
                <a16:creationId xmlns:a16="http://schemas.microsoft.com/office/drawing/2014/main" id="{53E269C4-4DE4-45DF-A195-A6917957822A}"/>
              </a:ext>
            </a:extLst>
          </p:cNvPr>
          <p:cNvSpPr txBox="1"/>
          <p:nvPr/>
        </p:nvSpPr>
        <p:spPr>
          <a:xfrm>
            <a:off x="4799012" y="3853934"/>
            <a:ext cx="2743200" cy="369332"/>
          </a:xfrm>
          <a:prstGeom prst="rect">
            <a:avLst/>
          </a:prstGeom>
          <a:noFill/>
          <a:ln>
            <a:solidFill>
              <a:schemeClr val="bg2"/>
            </a:solidFill>
          </a:ln>
        </p:spPr>
        <p:txBody>
          <a:bodyPr wrap="square" rtlCol="0" anchor="ctr" anchorCtr="1">
            <a:spAutoFit/>
          </a:bodyPr>
          <a:lstStyle/>
          <a:p>
            <a:r>
              <a:rPr lang="en-US"/>
              <a:t>Keith Raniere</a:t>
            </a:r>
            <a:endParaRPr lang="en-US" dirty="0"/>
          </a:p>
        </p:txBody>
      </p:sp>
    </p:spTree>
    <p:extLst>
      <p:ext uri="{BB962C8B-B14F-4D97-AF65-F5344CB8AC3E}">
        <p14:creationId xmlns:p14="http://schemas.microsoft.com/office/powerpoint/2010/main" val="38111460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pic>
        <p:nvPicPr>
          <p:cNvPr id="5" name="Content Placeholder 4" descr="A person sitting on a couch&#10;&#10;Description automatically generated with low confidence">
            <a:extLst>
              <a:ext uri="{FF2B5EF4-FFF2-40B4-BE49-F238E27FC236}">
                <a16:creationId xmlns:a16="http://schemas.microsoft.com/office/drawing/2014/main" id="{DD8FE0BE-1D3E-4132-937A-D7FE5CE59AE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79812" y="0"/>
            <a:ext cx="5562600" cy="6858000"/>
          </a:xfrm>
        </p:spPr>
      </p:pic>
    </p:spTree>
    <p:extLst>
      <p:ext uri="{BB962C8B-B14F-4D97-AF65-F5344CB8AC3E}">
        <p14:creationId xmlns:p14="http://schemas.microsoft.com/office/powerpoint/2010/main" val="9412763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2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Crush the Grapes (4)</a:t>
            </a:r>
          </a:p>
          <a:p>
            <a:pPr lvl="1"/>
            <a:r>
              <a:rPr lang="en-US" sz="3199" b="1" dirty="0">
                <a:effectLst>
                  <a:outerShdw blurRad="38100" dist="38100" dir="2700000" algn="tl">
                    <a:srgbClr val="000000">
                      <a:alpha val="43137"/>
                    </a:srgbClr>
                  </a:outerShdw>
                </a:effectLst>
              </a:rPr>
              <a:t> Make no mistake about it, we are bent toward evil</a:t>
            </a:r>
          </a:p>
          <a:p>
            <a:pPr lvl="1"/>
            <a:r>
              <a:rPr lang="en-US" sz="3199" b="1" dirty="0">
                <a:effectLst>
                  <a:outerShdw blurRad="38100" dist="38100" dir="2700000" algn="tl">
                    <a:srgbClr val="000000">
                      <a:alpha val="43137"/>
                    </a:srgbClr>
                  </a:outerShdw>
                </a:effectLst>
              </a:rPr>
              <a:t> We can whine, complain, say it isn’t true, but it is true</a:t>
            </a:r>
          </a:p>
          <a:p>
            <a:pPr lvl="1"/>
            <a:r>
              <a:rPr lang="en-US" sz="3199" b="1" dirty="0">
                <a:effectLst>
                  <a:outerShdw blurRad="38100" dist="38100" dir="2700000" algn="tl">
                    <a:srgbClr val="000000">
                      <a:alpha val="43137"/>
                    </a:srgbClr>
                  </a:outerShdw>
                </a:effectLst>
              </a:rPr>
              <a:t> If we are honest we will say we are utterly blind and we are all truly worthy of being crushed like the grapes</a:t>
            </a:r>
          </a:p>
          <a:p>
            <a:pPr lvl="1"/>
            <a:r>
              <a:rPr lang="en-US" sz="3199" b="1" dirty="0">
                <a:effectLst>
                  <a:outerShdw blurRad="38100" dist="38100" dir="2700000" algn="tl">
                    <a:srgbClr val="000000">
                      <a:alpha val="43137"/>
                    </a:srgbClr>
                  </a:outerShdw>
                </a:effectLst>
              </a:rPr>
              <a:t> We are prisoners who, when the gate is opened, try to keep the gate closed</a:t>
            </a:r>
          </a:p>
          <a:p>
            <a:pPr lvl="1"/>
            <a:r>
              <a:rPr lang="en-US" sz="3199" b="1" dirty="0">
                <a:effectLst>
                  <a:outerShdw blurRad="38100" dist="38100" dir="2700000" algn="tl">
                    <a:srgbClr val="000000">
                      <a:alpha val="43137"/>
                    </a:srgbClr>
                  </a:outerShdw>
                </a:effectLst>
              </a:rPr>
              <a:t> It isn’t just that we are in wickedness, we are wicked</a:t>
            </a:r>
          </a:p>
          <a:p>
            <a:pPr lvl="1"/>
            <a:r>
              <a:rPr lang="en-US" sz="3199" b="1" dirty="0">
                <a:effectLst>
                  <a:outerShdw blurRad="38100" dist="38100" dir="2700000" algn="tl">
                    <a:srgbClr val="000000">
                      <a:alpha val="43137"/>
                    </a:srgbClr>
                  </a:outerShdw>
                </a:effectLst>
              </a:rPr>
              <a:t> This text reminds us of these things</a:t>
            </a:r>
          </a:p>
          <a:p>
            <a:pPr lvl="1"/>
            <a:r>
              <a:rPr lang="en-US" sz="3199" b="1" dirty="0">
                <a:effectLst>
                  <a:outerShdw blurRad="38100" dist="38100" dir="2700000" algn="tl">
                    <a:srgbClr val="000000">
                      <a:alpha val="43137"/>
                    </a:srgbClr>
                  </a:outerShdw>
                </a:effectLst>
              </a:rPr>
              <a:t> It also reminds us that God is good</a:t>
            </a:r>
          </a:p>
          <a:p>
            <a:pPr lvl="1"/>
            <a:r>
              <a:rPr lang="en-US" sz="3199" b="1" dirty="0">
                <a:effectLst>
                  <a:outerShdw blurRad="38100" dist="38100" dir="2700000" algn="tl">
                    <a:srgbClr val="000000">
                      <a:alpha val="43137"/>
                    </a:srgbClr>
                  </a:outerShdw>
                </a:effectLst>
              </a:rPr>
              <a:t> He is not to be trifled with</a:t>
            </a:r>
          </a:p>
          <a:p>
            <a:pPr lvl="1"/>
            <a:r>
              <a:rPr lang="en-US" sz="3199" b="1" dirty="0">
                <a:effectLst>
                  <a:outerShdw blurRad="38100" dist="38100" dir="2700000" algn="tl">
                    <a:srgbClr val="000000">
                      <a:alpha val="43137"/>
                    </a:srgbClr>
                  </a:outerShdw>
                </a:effectLst>
              </a:rPr>
              <a:t> If we should remain in our sin, we have every reason to fear</a:t>
            </a:r>
          </a:p>
          <a:p>
            <a:pPr lvl="1"/>
            <a:r>
              <a:rPr lang="en-US" sz="3199" b="1" dirty="0">
                <a:effectLst>
                  <a:outerShdw blurRad="38100" dist="38100" dir="2700000" algn="tl">
                    <a:srgbClr val="000000">
                      <a:alpha val="43137"/>
                    </a:srgbClr>
                  </a:outerShdw>
                </a:effectLst>
              </a:rPr>
              <a:t> Praise God for this, for it means justice truly does come</a:t>
            </a:r>
          </a:p>
          <a:p>
            <a:pPr lvl="1"/>
            <a:r>
              <a:rPr lang="en-US" sz="3199" b="1" dirty="0">
                <a:effectLst>
                  <a:outerShdw blurRad="38100" dist="38100" dir="2700000" algn="tl">
                    <a:srgbClr val="000000">
                      <a:alpha val="43137"/>
                    </a:srgbClr>
                  </a:outerShdw>
                </a:effectLst>
              </a:rPr>
              <a:t> He alone can do it, and He will do it, for this Divine Vengeance will come from His Mighty Arm</a:t>
            </a:r>
          </a:p>
          <a:p>
            <a:pPr lvl="1"/>
            <a:r>
              <a:rPr lang="en-US" sz="3199" b="1" dirty="0">
                <a:effectLst>
                  <a:outerShdw blurRad="38100" dist="38100" dir="2700000" algn="tl">
                    <a:srgbClr val="000000">
                      <a:alpha val="43137"/>
                    </a:srgbClr>
                  </a:outerShdw>
                </a:effectLst>
              </a:rPr>
              <a:t> He will crush the grapes</a:t>
            </a:r>
          </a:p>
        </p:txBody>
      </p:sp>
    </p:spTree>
    <p:extLst>
      <p:ext uri="{BB962C8B-B14F-4D97-AF65-F5344CB8AC3E}">
        <p14:creationId xmlns:p14="http://schemas.microsoft.com/office/powerpoint/2010/main" val="13176072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62" dur="500"/>
                                        <p:tgtEl>
                                          <p:spTgt spid="14">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14">
                                            <p:txEl>
                                              <p:pRg st="13" end="13"/>
                                            </p:txEl>
                                          </p:spTgt>
                                        </p:tgtEl>
                                        <p:attrNameLst>
                                          <p:attrName>style.visibility</p:attrName>
                                        </p:attrNameLst>
                                      </p:cBhvr>
                                      <p:to>
                                        <p:strVal val="visible"/>
                                      </p:to>
                                    </p:set>
                                    <p:animEffect transition="in" filter="randombar(horizontal)">
                                      <p:cBhvr>
                                        <p:cTn id="67" dur="500"/>
                                        <p:tgtEl>
                                          <p:spTgt spid="1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8" y="893"/>
            <a:ext cx="12185651" cy="6856214"/>
          </a:xfrm>
        </p:spPr>
        <p:txBody>
          <a:bodyPr>
            <a:normAutofit/>
          </a:bodyPr>
          <a:lstStyle/>
          <a:p>
            <a:pPr marL="0" indent="0" algn="ctr">
              <a:buNone/>
            </a:pPr>
            <a:r>
              <a:rPr lang="en-US" sz="5998" b="1" dirty="0"/>
              <a:t>Application Points</a:t>
            </a:r>
            <a:endParaRPr lang="en-US" sz="5998" b="1" dirty="0">
              <a:effectLst>
                <a:outerShdw blurRad="38100" dist="38100" dir="2700000" algn="tl">
                  <a:srgbClr val="000000">
                    <a:alpha val="43137"/>
                  </a:srgbClr>
                </a:outerShdw>
              </a:effectLst>
            </a:endParaRPr>
          </a:p>
          <a:p>
            <a:r>
              <a:rPr lang="en-US" sz="5998" b="1" dirty="0">
                <a:effectLst>
                  <a:outerShdw blurRad="38100" dist="38100" dir="2700000" algn="tl">
                    <a:srgbClr val="000000">
                      <a:alpha val="43137"/>
                    </a:srgbClr>
                  </a:outerShdw>
                </a:effectLst>
              </a:rPr>
              <a:t> The Gospel of Christ</a:t>
            </a:r>
          </a:p>
          <a:p>
            <a:pPr lvl="1"/>
            <a:r>
              <a:rPr lang="en-US" sz="5998" b="1" dirty="0">
                <a:effectLst>
                  <a:outerShdw blurRad="38100" dist="38100" dir="2700000" algn="tl">
                    <a:srgbClr val="000000">
                      <a:alpha val="43137"/>
                    </a:srgbClr>
                  </a:outerShdw>
                </a:effectLst>
              </a:rPr>
              <a:t> Origins</a:t>
            </a:r>
          </a:p>
          <a:p>
            <a:pPr lvl="1"/>
            <a:r>
              <a:rPr lang="en-US" sz="5998" b="1" dirty="0">
                <a:effectLst>
                  <a:outerShdw blurRad="38100" dist="38100" dir="2700000" algn="tl">
                    <a:srgbClr val="000000">
                      <a:alpha val="43137"/>
                    </a:srgbClr>
                  </a:outerShdw>
                </a:effectLst>
              </a:rPr>
              <a:t> </a:t>
            </a:r>
            <a:r>
              <a:rPr lang="en-US" sz="5998" b="1" i="1" u="sng" dirty="0">
                <a:effectLst>
                  <a:outerShdw blurRad="38100" dist="38100" dir="2700000" algn="tl">
                    <a:srgbClr val="000000">
                      <a:alpha val="43137"/>
                    </a:srgbClr>
                  </a:outerShdw>
                </a:effectLst>
              </a:rPr>
              <a:t>Fall</a:t>
            </a:r>
          </a:p>
          <a:p>
            <a:pPr lvl="1"/>
            <a:r>
              <a:rPr lang="en-US" sz="5998" b="1" dirty="0">
                <a:effectLst>
                  <a:outerShdw blurRad="38100" dist="38100" dir="2700000" algn="tl">
                    <a:srgbClr val="000000">
                      <a:alpha val="43137"/>
                    </a:srgbClr>
                  </a:outerShdw>
                </a:effectLst>
              </a:rPr>
              <a:t> Redemption</a:t>
            </a:r>
          </a:p>
          <a:p>
            <a:pPr lvl="1"/>
            <a:r>
              <a:rPr lang="en-US" sz="5998" b="1" dirty="0">
                <a:effectLst>
                  <a:outerShdw blurRad="38100" dist="38100" dir="2700000" algn="tl">
                    <a:srgbClr val="000000">
                      <a:alpha val="43137"/>
                    </a:srgbClr>
                  </a:outerShdw>
                </a:effectLst>
              </a:rPr>
              <a:t> 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nowflakes design templat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nowflakes design slides.potx" id="{DEE1F0AD-706A-4F4C-823D-ADFE5851E3EA}" vid="{52425298-8660-4232-B133-1A88C14B38E6}"/>
    </a:ext>
  </a:extLst>
</a:theme>
</file>

<file path=ppt/theme/theme2.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D8853CD7-B1C6-4FDD-B6D0-92A83B85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783485-1103-4BBC-98A1-D39A248154C3}">
  <ds:schemaRefs>
    <ds:schemaRef ds:uri="http://schemas.microsoft.com/sharepoint/v3/contenttype/forms"/>
  </ds:schemaRefs>
</ds:datastoreItem>
</file>

<file path=customXml/itemProps3.xml><?xml version="1.0" encoding="utf-8"?>
<ds:datastoreItem xmlns:ds="http://schemas.openxmlformats.org/officeDocument/2006/customXml" ds:itemID="{2915ED37-D514-41C3-9B3C-B262145D17B7}">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62f94-9f35-4ac3-9a90-690165a166b7"/>
    <ds:schemaRef ds:uri="http://schemas.microsoft.com/office/2006/documentManagement/types"/>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Snowflakes design slides</Template>
  <TotalTime>1635</TotalTime>
  <Words>1288</Words>
  <Application>Microsoft Office PowerPoint</Application>
  <PresentationFormat>Custom</PresentationFormat>
  <Paragraphs>115</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Century Gothic</vt:lpstr>
      <vt:lpstr>Euphemia</vt:lpstr>
      <vt:lpstr>Times New Roman</vt:lpstr>
      <vt:lpstr>Snowflakes design template</vt:lpstr>
      <vt:lpstr>Isaiah 63:1-6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Genesis 24:29-67</dc:title>
  <dc:creator>Sean Grossman</dc:creator>
  <cp:lastModifiedBy>Sean Grossman</cp:lastModifiedBy>
  <cp:revision>67</cp:revision>
  <dcterms:created xsi:type="dcterms:W3CDTF">2018-12-27T22:30:35Z</dcterms:created>
  <dcterms:modified xsi:type="dcterms:W3CDTF">2022-02-26T18:12:12Z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