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6" r:id="rId5"/>
    <p:sldId id="387" r:id="rId6"/>
    <p:sldId id="389" r:id="rId7"/>
    <p:sldId id="314" r:id="rId8"/>
    <p:sldId id="390" r:id="rId9"/>
    <p:sldId id="288" r:id="rId10"/>
    <p:sldId id="417" r:id="rId11"/>
    <p:sldId id="445" r:id="rId12"/>
    <p:sldId id="297" r:id="rId13"/>
    <p:sldId id="303" r:id="rId14"/>
    <p:sldId id="446" r:id="rId15"/>
    <p:sldId id="447" r:id="rId16"/>
    <p:sldId id="448" r:id="rId17"/>
    <p:sldId id="449" r:id="rId18"/>
    <p:sldId id="450" r:id="rId19"/>
    <p:sldId id="451" r:id="rId20"/>
    <p:sldId id="31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68" d="100"/>
          <a:sy n="68" d="100"/>
        </p:scale>
        <p:origin x="90" y="76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12/2/2021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12/2/2021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12/2/2021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12/2/2021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12/2/2021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12/2/2021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12/2/2021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12/2/2021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12/2/2021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2"/>
            <a:ext cx="119052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9"/>
              </a:lnSpc>
              <a:defRPr sz="4499">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9100" y="4623214"/>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78271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12/2/2021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 id="21474836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effectLst>
                  <a:outerShdw blurRad="38100" dist="38100" dir="2700000" algn="tl">
                    <a:srgbClr val="000000">
                      <a:alpha val="43137"/>
                    </a:srgbClr>
                  </a:outerShdw>
                </a:effectLst>
              </a:rPr>
              <a:t>Isaiah 56:1-8</a:t>
            </a:r>
          </a:p>
        </p:txBody>
      </p:sp>
      <p:sp>
        <p:nvSpPr>
          <p:cNvPr id="5" name="Subtitle 4"/>
          <p:cNvSpPr>
            <a:spLocks noGrp="1"/>
          </p:cNvSpPr>
          <p:nvPr>
            <p:ph type="subTitle" idx="1"/>
          </p:nvPr>
        </p:nvSpPr>
        <p:spPr/>
        <p:txBody>
          <a:bodyPr/>
          <a:lstStyle/>
          <a:p>
            <a:r>
              <a:rPr lang="en-US" b="1" dirty="0">
                <a:effectLst>
                  <a:outerShdw blurRad="38100" dist="38100" dir="2700000" algn="tl">
                    <a:srgbClr val="000000">
                      <a:alpha val="43137"/>
                    </a:srgbClr>
                  </a:outerShdw>
                </a:effectLst>
              </a:rPr>
              <a:t>Redemption for All</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4162" y="0"/>
            <a:ext cx="8276897" cy="6858000"/>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2"/>
          <a:stretch>
            <a:fillRect/>
          </a:stretch>
        </p:blipFill>
        <p:spPr>
          <a:xfrm>
            <a:off x="1147338" y="893"/>
            <a:ext cx="9897327" cy="6856214"/>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818" y="0"/>
            <a:ext cx="8800367" cy="6858000"/>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1">
            <a:normAutofit/>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1 Thus says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“Keep justice, and do righteousness,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for soon my salvation will come,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my righteousness be revealed.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2  Blessed is the man who does this,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the son of man who holds it fast,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who keeps the Sabbath, not profaning it,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keeps his hand from doing any evil.”</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56:1-2,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lnSpcReduction="100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3  Let not the foreigner who has joined himself to the LORD say,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“The LORD will surely separate me from his people”;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let not the eunuch say,</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“Behold, I am a dry tree.”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4  For thus says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“To the eunuchs who keep my Sabbaths,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who choose the things that please 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hold fast my covenant,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5  I will give in my house and within my walls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 monument and a name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better than sons and daughters;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will give them an everlasting name</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that shall not be cut off.</a:t>
            </a:r>
          </a:p>
          <a:p>
            <a:pPr marL="0" indent="0" algn="ctr">
              <a:lnSpc>
                <a:spcPct val="110000"/>
              </a:lnSpc>
              <a:spcBef>
                <a:spcPts val="0"/>
              </a:spcBef>
              <a:buNone/>
            </a:pPr>
            <a:endParaRPr lang="en-US" sz="3600" b="1"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56:3-5, ESV)</a:t>
            </a:r>
          </a:p>
        </p:txBody>
      </p:sp>
    </p:spTree>
    <p:extLst>
      <p:ext uri="{BB962C8B-B14F-4D97-AF65-F5344CB8AC3E}">
        <p14:creationId xmlns:p14="http://schemas.microsoft.com/office/powerpoint/2010/main" val="2167121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0"/>
            <a:ext cx="12191999" cy="6858000"/>
          </a:xfrm>
        </p:spPr>
        <p:txBody>
          <a:bodyPr numCol="2">
            <a:normAutofit fontScale="92500" lnSpcReduction="20000"/>
          </a:bodyPr>
          <a:lstStyle/>
          <a:p>
            <a:pPr marL="0" indent="0" algn="ctr">
              <a:lnSpc>
                <a:spcPct val="110000"/>
              </a:lnSpc>
              <a:spcBef>
                <a:spcPts val="0"/>
              </a:spcBef>
              <a:buNone/>
            </a:pPr>
            <a:r>
              <a:rPr lang="en-US" sz="3600" b="1" dirty="0">
                <a:effectLst>
                  <a:outerShdw blurRad="38100" dist="38100" dir="2700000" algn="tl">
                    <a:srgbClr val="000000">
                      <a:alpha val="43137"/>
                    </a:srgbClr>
                  </a:outerShdw>
                </a:effectLst>
              </a:rPr>
              <a:t>6  “And the foreigners who join themselves to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to minister to him, to love the name of the LORD,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to be his servants,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everyone who keeps the Sabbath and does not profane it,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holds fast my covenant—</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7  these I will bring to my holy mountain,</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and make them joyful in my house of prayer;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their burnt offerings and their sacrifices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will be accepted on my altar;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for my house shall be called a house of prayer</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for all peoples.”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8  The Lord GOD,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who gathers the outcasts of Israel, declares,</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 will gather yet others to him</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besides those already gathered.”</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 </a:t>
            </a:r>
          </a:p>
          <a:p>
            <a:pPr marL="0" indent="0" algn="ctr">
              <a:lnSpc>
                <a:spcPct val="110000"/>
              </a:lnSpc>
              <a:spcBef>
                <a:spcPts val="0"/>
              </a:spcBef>
              <a:buNone/>
            </a:pPr>
            <a:r>
              <a:rPr lang="en-US" sz="3600" b="1" dirty="0">
                <a:effectLst>
                  <a:outerShdw blurRad="38100" dist="38100" dir="2700000" algn="tl">
                    <a:srgbClr val="000000">
                      <a:alpha val="43137"/>
                    </a:srgbClr>
                  </a:outerShdw>
                </a:effectLst>
              </a:rPr>
              <a:t>(Isaiah 56:6-8, ESV)</a:t>
            </a:r>
          </a:p>
        </p:txBody>
      </p:sp>
    </p:spTree>
    <p:extLst>
      <p:ext uri="{BB962C8B-B14F-4D97-AF65-F5344CB8AC3E}">
        <p14:creationId xmlns:p14="http://schemas.microsoft.com/office/powerpoint/2010/main" val="6166728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0"/>
            <a:ext cx="12192000" cy="954157"/>
          </a:xfrm>
        </p:spPr>
        <p:txBody>
          <a:bodyPr>
            <a:normAutofit/>
          </a:bodyPr>
          <a:lstStyle/>
          <a:p>
            <a:pPr algn="ctr"/>
            <a:r>
              <a:rPr lang="en-US" sz="6000"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0" y="1166191"/>
            <a:ext cx="12192000" cy="5691809"/>
          </a:xfrm>
        </p:spPr>
        <p:txBody>
          <a:bodyPr>
            <a:normAutofit fontScale="77500" lnSpcReduction="20000"/>
          </a:bodyPr>
          <a:lstStyle/>
          <a:p>
            <a:r>
              <a:rPr lang="en-US" sz="4400" b="1" dirty="0">
                <a:effectLst>
                  <a:outerShdw blurRad="38100" dist="38100" dir="2700000" algn="tl">
                    <a:srgbClr val="000000">
                      <a:alpha val="43137"/>
                    </a:srgbClr>
                  </a:outerShdw>
                </a:effectLst>
              </a:rPr>
              <a:t> These verses begin a new theme in Isaiah</a:t>
            </a:r>
          </a:p>
          <a:p>
            <a:r>
              <a:rPr lang="en-US" sz="4400" b="1" dirty="0">
                <a:effectLst>
                  <a:outerShdw blurRad="38100" dist="38100" dir="2700000" algn="tl">
                    <a:srgbClr val="000000">
                      <a:alpha val="43137"/>
                    </a:srgbClr>
                  </a:outerShdw>
                </a:effectLst>
              </a:rPr>
              <a:t> The first theme dealt with unfaithfulness</a:t>
            </a:r>
          </a:p>
          <a:p>
            <a:r>
              <a:rPr lang="en-US" sz="4400" b="1" dirty="0">
                <a:effectLst>
                  <a:outerShdw blurRad="38100" dist="38100" dir="2700000" algn="tl">
                    <a:srgbClr val="000000">
                      <a:alpha val="43137"/>
                    </a:srgbClr>
                  </a:outerShdw>
                </a:effectLst>
              </a:rPr>
              <a:t> The second dealt with God’s redemption and salvation</a:t>
            </a:r>
          </a:p>
          <a:p>
            <a:r>
              <a:rPr lang="en-US" sz="4400" b="1" dirty="0">
                <a:effectLst>
                  <a:outerShdw blurRad="38100" dist="38100" dir="2700000" algn="tl">
                    <a:srgbClr val="000000">
                      <a:alpha val="43137"/>
                    </a:srgbClr>
                  </a:outerShdw>
                </a:effectLst>
              </a:rPr>
              <a:t> Now we see what that salvation can lead to if embraced…but also if it is rejected</a:t>
            </a:r>
          </a:p>
          <a:p>
            <a:r>
              <a:rPr lang="en-US" sz="4400" b="1" dirty="0">
                <a:effectLst>
                  <a:outerShdw blurRad="38100" dist="38100" dir="2700000" algn="tl">
                    <a:srgbClr val="000000">
                      <a:alpha val="43137"/>
                    </a:srgbClr>
                  </a:outerShdw>
                </a:effectLst>
              </a:rPr>
              <a:t> Here we find it leads toa  changed people, being faithful, finding righteousness, living out in justice</a:t>
            </a:r>
          </a:p>
          <a:p>
            <a:r>
              <a:rPr lang="en-US" sz="4400" b="1" dirty="0">
                <a:effectLst>
                  <a:outerShdw blurRad="38100" dist="38100" dir="2700000" algn="tl">
                    <a:srgbClr val="000000">
                      <a:alpha val="43137"/>
                    </a:srgbClr>
                  </a:outerShdw>
                </a:effectLst>
              </a:rPr>
              <a:t> The people are able to live just as God has called them to live all along</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Redemption for All</a:t>
            </a:r>
          </a:p>
          <a:p>
            <a:pPr lvl="1"/>
            <a:r>
              <a:rPr lang="en-US" sz="3200" b="1" dirty="0">
                <a:effectLst>
                  <a:outerShdw blurRad="38100" dist="38100" dir="2700000" algn="tl">
                    <a:srgbClr val="000000">
                      <a:alpha val="43137"/>
                    </a:srgbClr>
                  </a:outerShdw>
                </a:effectLst>
              </a:rPr>
              <a:t> Just as His own people were in need of salvation, so too are the other nations</a:t>
            </a:r>
          </a:p>
          <a:p>
            <a:pPr lvl="1"/>
            <a:r>
              <a:rPr lang="en-US" sz="3200" b="1" dirty="0">
                <a:effectLst>
                  <a:outerShdw blurRad="38100" dist="38100" dir="2700000" algn="tl">
                    <a:srgbClr val="000000">
                      <a:alpha val="43137"/>
                    </a:srgbClr>
                  </a:outerShdw>
                </a:effectLst>
              </a:rPr>
              <a:t> Through the work of the Servant…all people are able to return to God</a:t>
            </a:r>
          </a:p>
          <a:p>
            <a:pPr lvl="1"/>
            <a:r>
              <a:rPr lang="en-US" sz="3200" b="1" dirty="0">
                <a:effectLst>
                  <a:outerShdw blurRad="38100" dist="38100" dir="2700000" algn="tl">
                    <a:srgbClr val="000000">
                      <a:alpha val="43137"/>
                    </a:srgbClr>
                  </a:outerShdw>
                </a:effectLst>
              </a:rPr>
              <a:t> The fulfillment of the Servant is through Jesus Christ</a:t>
            </a:r>
          </a:p>
          <a:p>
            <a:pPr lvl="1"/>
            <a:r>
              <a:rPr lang="en-US" sz="3200" b="1" dirty="0">
                <a:effectLst>
                  <a:outerShdw blurRad="38100" dist="38100" dir="2700000" algn="tl">
                    <a:srgbClr val="000000">
                      <a:alpha val="43137"/>
                    </a:srgbClr>
                  </a:outerShdw>
                </a:effectLst>
              </a:rPr>
              <a:t> In the book of Acts we find not only the Jewish people receiving salvation…so too the pagans</a:t>
            </a:r>
          </a:p>
          <a:p>
            <a:pPr lvl="1"/>
            <a:r>
              <a:rPr lang="en-US" sz="3200" b="1" dirty="0">
                <a:effectLst>
                  <a:outerShdw blurRad="38100" dist="38100" dir="2700000" algn="tl">
                    <a:srgbClr val="000000">
                      <a:alpha val="43137"/>
                    </a:srgbClr>
                  </a:outerShdw>
                </a:effectLst>
              </a:rPr>
              <a:t> Many may remember this story from Acts depicting what we find today in Isaiah…</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a:bodyPr>
          <a:lstStyle/>
          <a:p>
            <a:pPr marL="45720" indent="0" algn="ctr">
              <a:buNone/>
            </a:pPr>
            <a:r>
              <a:rPr lang="en-US" sz="3200" b="1" dirty="0">
                <a:effectLst>
                  <a:outerShdw blurRad="38100" dist="38100" dir="2700000" algn="tl">
                    <a:srgbClr val="000000">
                      <a:alpha val="43137"/>
                    </a:srgbClr>
                  </a:outerShdw>
                </a:effectLst>
              </a:rPr>
              <a:t> 26 Now an angel of the Lord said to Philip, “Rise and go toward the south to the road that goes down from Jerusalem to Gaza.” This is a desert place. 27 And he rose and went. And there was an Ethiopian, a eunuch, a court official of Candace, queen of the Ethiopians, who was in charge of all her treasure. He had come to Jerusalem to worship 28 and was returning, seated in his chariot, and he was reading the prophet Isaiah. 29 And the Spirit said to Philip, “Go over and join this chariot.” 30 So Philip ran to him and heard him reading Isaiah the prophet and asked, “Do you understand what you are reading?” 31 And he said, “How can I, unless someone guides me?” And he invited Philip to come up and sit with him. 32 Now the passage of the Scripture that he was reading was this:</a:t>
            </a:r>
          </a:p>
          <a:p>
            <a:pPr marL="45720" indent="0" algn="ctr">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472112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lnSpc>
                <a:spcPct val="120000"/>
              </a:lnSpc>
              <a:spcBef>
                <a:spcPts val="0"/>
              </a:spcBef>
              <a:buNone/>
            </a:pPr>
            <a:r>
              <a:rPr lang="en-US" sz="3200" b="1" dirty="0">
                <a:effectLst>
                  <a:outerShdw blurRad="38100" dist="38100" dir="2700000" algn="tl">
                    <a:srgbClr val="000000">
                      <a:alpha val="43137"/>
                    </a:srgbClr>
                  </a:outerShdw>
                </a:effectLst>
              </a:rPr>
              <a:t>“Like a sheep he was led to the slaughter</a:t>
            </a:r>
          </a:p>
          <a:p>
            <a:pPr marL="45720" indent="0" algn="ctr">
              <a:lnSpc>
                <a:spcPct val="120000"/>
              </a:lnSpc>
              <a:spcBef>
                <a:spcPts val="0"/>
              </a:spcBef>
              <a:buNone/>
            </a:pPr>
            <a:r>
              <a:rPr lang="en-US" sz="3200" b="1" dirty="0">
                <a:effectLst>
                  <a:outerShdw blurRad="38100" dist="38100" dir="2700000" algn="tl">
                    <a:srgbClr val="000000">
                      <a:alpha val="43137"/>
                    </a:srgbClr>
                  </a:outerShdw>
                </a:effectLst>
              </a:rPr>
              <a:t>and like a lamb before its shearer is silent,</a:t>
            </a:r>
          </a:p>
          <a:p>
            <a:pPr marL="45720" indent="0" algn="ctr">
              <a:lnSpc>
                <a:spcPct val="120000"/>
              </a:lnSpc>
              <a:spcBef>
                <a:spcPts val="0"/>
              </a:spcBef>
              <a:buNone/>
            </a:pPr>
            <a:r>
              <a:rPr lang="en-US" sz="3200" b="1" dirty="0">
                <a:effectLst>
                  <a:outerShdw blurRad="38100" dist="38100" dir="2700000" algn="tl">
                    <a:srgbClr val="000000">
                      <a:alpha val="43137"/>
                    </a:srgbClr>
                  </a:outerShdw>
                </a:effectLst>
              </a:rPr>
              <a:t>so he opens not his mouth.</a:t>
            </a:r>
          </a:p>
          <a:p>
            <a:pPr marL="45720" indent="0" algn="ctr">
              <a:lnSpc>
                <a:spcPct val="120000"/>
              </a:lnSpc>
              <a:spcBef>
                <a:spcPts val="0"/>
              </a:spcBef>
              <a:buNone/>
            </a:pPr>
            <a:r>
              <a:rPr lang="en-US" sz="3200" b="1" dirty="0">
                <a:effectLst>
                  <a:outerShdw blurRad="38100" dist="38100" dir="2700000" algn="tl">
                    <a:srgbClr val="000000">
                      <a:alpha val="43137"/>
                    </a:srgbClr>
                  </a:outerShdw>
                </a:effectLst>
              </a:rPr>
              <a:t>33  In his humiliation justice was denied him.</a:t>
            </a:r>
          </a:p>
          <a:p>
            <a:pPr marL="45720" indent="0" algn="ctr">
              <a:lnSpc>
                <a:spcPct val="120000"/>
              </a:lnSpc>
              <a:spcBef>
                <a:spcPts val="0"/>
              </a:spcBef>
              <a:buNone/>
            </a:pPr>
            <a:r>
              <a:rPr lang="en-US" sz="3200" b="1" dirty="0">
                <a:effectLst>
                  <a:outerShdw blurRad="38100" dist="38100" dir="2700000" algn="tl">
                    <a:srgbClr val="000000">
                      <a:alpha val="43137"/>
                    </a:srgbClr>
                  </a:outerShdw>
                </a:effectLst>
              </a:rPr>
              <a:t>Who can describe his generation?</a:t>
            </a:r>
          </a:p>
          <a:p>
            <a:pPr marL="45720" indent="0" algn="ctr">
              <a:lnSpc>
                <a:spcPct val="120000"/>
              </a:lnSpc>
              <a:spcBef>
                <a:spcPts val="0"/>
              </a:spcBef>
              <a:buNone/>
            </a:pPr>
            <a:r>
              <a:rPr lang="en-US" sz="3200" b="1" dirty="0">
                <a:effectLst>
                  <a:outerShdw blurRad="38100" dist="38100" dir="2700000" algn="tl">
                    <a:srgbClr val="000000">
                      <a:alpha val="43137"/>
                    </a:srgbClr>
                  </a:outerShdw>
                </a:effectLst>
              </a:rPr>
              <a:t>For his life is taken away from the earth.”</a:t>
            </a:r>
          </a:p>
          <a:p>
            <a:pPr marL="45720" indent="0" algn="ctr">
              <a:buNone/>
            </a:pPr>
            <a:endParaRPr lang="en-US" sz="3200" b="1" dirty="0">
              <a:effectLst>
                <a:outerShdw blurRad="38100" dist="38100" dir="2700000" algn="tl">
                  <a:srgbClr val="000000">
                    <a:alpha val="43137"/>
                  </a:srgbClr>
                </a:outerShdw>
              </a:effectLst>
            </a:endParaRPr>
          </a:p>
          <a:p>
            <a:pPr marL="45720" indent="0" algn="ctr">
              <a:buNone/>
            </a:pPr>
            <a:r>
              <a:rPr lang="en-US" sz="3200" b="1" dirty="0">
                <a:effectLst>
                  <a:outerShdw blurRad="38100" dist="38100" dir="2700000" algn="tl">
                    <a:srgbClr val="000000">
                      <a:alpha val="43137"/>
                    </a:srgbClr>
                  </a:outerShdw>
                </a:effectLst>
              </a:rPr>
              <a:t>34 And the eunuch said to Philip, “About whom, I ask you, does the prophet say this, about himself or about someone else?” 35 Then Philip opened his mouth, and beginning with this Scripture he told him the good news about Jesus. 36 And as they were going along the road they came to some water, and the eunuch said, “See, here is water! What prevents me from being baptized?” 38 And he commanded the chariot to stop, and they both went down into the water, Philip and the eunuch, and he baptized him. 39 And when they came up out of the water, the Spirit of the Lord carried Philip away, and the eunuch saw him no more, and went on his way rejoicing.</a:t>
            </a:r>
          </a:p>
          <a:p>
            <a:pPr marL="45720" indent="0" algn="ctr">
              <a:buNone/>
            </a:pPr>
            <a:r>
              <a:rPr lang="en-US" sz="3200" b="1" dirty="0">
                <a:effectLst>
                  <a:outerShdw blurRad="38100" dist="38100" dir="2700000" algn="tl">
                    <a:srgbClr val="000000">
                      <a:alpha val="43137"/>
                    </a:srgbClr>
                  </a:outerShdw>
                </a:effectLst>
              </a:rPr>
              <a:t>(Acts 8:26-39, ESV)</a:t>
            </a:r>
          </a:p>
          <a:p>
            <a:pPr marL="45720" indent="0" algn="ctr">
              <a:buNone/>
            </a:pP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27601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850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Redemption for All (2)</a:t>
            </a:r>
          </a:p>
          <a:p>
            <a:pPr lvl="1"/>
            <a:r>
              <a:rPr lang="en-US" sz="3200" b="1" dirty="0">
                <a:effectLst>
                  <a:outerShdw blurRad="38100" dist="38100" dir="2700000" algn="tl">
                    <a:srgbClr val="000000">
                      <a:alpha val="43137"/>
                    </a:srgbClr>
                  </a:outerShdw>
                </a:effectLst>
              </a:rPr>
              <a:t> The first interesting thing is how it relates so well to this passage in Isaiah</a:t>
            </a:r>
          </a:p>
          <a:p>
            <a:pPr lvl="1"/>
            <a:r>
              <a:rPr lang="en-US" sz="3200" b="1" dirty="0">
                <a:effectLst>
                  <a:outerShdw blurRad="38100" dist="38100" dir="2700000" algn="tl">
                    <a:srgbClr val="000000">
                      <a:alpha val="43137"/>
                    </a:srgbClr>
                  </a:outerShdw>
                </a:effectLst>
              </a:rPr>
              <a:t> He is a foreigner, and a eunuch</a:t>
            </a:r>
          </a:p>
          <a:p>
            <a:pPr lvl="1"/>
            <a:r>
              <a:rPr lang="en-US" sz="3200" b="1" dirty="0">
                <a:effectLst>
                  <a:outerShdw blurRad="38100" dist="38100" dir="2700000" algn="tl">
                    <a:srgbClr val="000000">
                      <a:alpha val="43137"/>
                    </a:srgbClr>
                  </a:outerShdw>
                </a:effectLst>
              </a:rPr>
              <a:t> He also had just gone to Jerusalem to worship</a:t>
            </a:r>
          </a:p>
          <a:p>
            <a:pPr lvl="1"/>
            <a:r>
              <a:rPr lang="en-US" sz="3200" b="1" dirty="0">
                <a:effectLst>
                  <a:outerShdw blurRad="38100" dist="38100" dir="2700000" algn="tl">
                    <a:srgbClr val="000000">
                      <a:alpha val="43137"/>
                    </a:srgbClr>
                  </a:outerShdw>
                </a:effectLst>
              </a:rPr>
              <a:t> This was a foreign eunuch who was already one who feared God</a:t>
            </a:r>
          </a:p>
          <a:p>
            <a:pPr lvl="1"/>
            <a:r>
              <a:rPr lang="en-US" sz="3200" b="1" dirty="0">
                <a:effectLst>
                  <a:outerShdw blurRad="38100" dist="38100" dir="2700000" algn="tl">
                    <a:srgbClr val="000000">
                      <a:alpha val="43137"/>
                    </a:srgbClr>
                  </a:outerShdw>
                </a:effectLst>
              </a:rPr>
              <a:t> The Ethiopian Eunuch immediately obeys and seeks baptism just as Christ commanded</a:t>
            </a:r>
          </a:p>
          <a:p>
            <a:pPr lvl="1"/>
            <a:r>
              <a:rPr lang="en-US" sz="3200" b="1" dirty="0">
                <a:effectLst>
                  <a:outerShdw blurRad="38100" dist="38100" dir="2700000" algn="tl">
                    <a:srgbClr val="000000">
                      <a:alpha val="43137"/>
                    </a:srgbClr>
                  </a:outerShdw>
                </a:effectLst>
              </a:rPr>
              <a:t> This all reminds us that the call to faithfulness sis one which everyone is called to</a:t>
            </a:r>
          </a:p>
          <a:p>
            <a:pPr lvl="1"/>
            <a:r>
              <a:rPr lang="en-US" sz="3200" b="1" dirty="0">
                <a:effectLst>
                  <a:outerShdw blurRad="38100" dist="38100" dir="2700000" algn="tl">
                    <a:srgbClr val="000000">
                      <a:alpha val="43137"/>
                    </a:srgbClr>
                  </a:outerShdw>
                </a:effectLst>
              </a:rPr>
              <a:t> This is not something which was only for a particular group of people, but all people are called to this obedience</a:t>
            </a:r>
          </a:p>
          <a:p>
            <a:pPr lvl="1"/>
            <a:r>
              <a:rPr lang="en-US" sz="3200" b="1" dirty="0">
                <a:effectLst>
                  <a:outerShdw blurRad="38100" dist="38100" dir="2700000" algn="tl">
                    <a:srgbClr val="000000">
                      <a:alpha val="43137"/>
                    </a:srgbClr>
                  </a:outerShdw>
                </a:effectLst>
              </a:rPr>
              <a:t> As we consider the Ethiopian Eunuch the promise is most clearly visible</a:t>
            </a:r>
          </a:p>
          <a:p>
            <a:pPr lvl="1"/>
            <a:r>
              <a:rPr lang="en-US" sz="3200" b="1" dirty="0">
                <a:effectLst>
                  <a:outerShdw blurRad="38100" dist="38100" dir="2700000" algn="tl">
                    <a:srgbClr val="000000">
                      <a:alpha val="43137"/>
                    </a:srgbClr>
                  </a:outerShdw>
                </a:effectLst>
              </a:rPr>
              <a:t> Though he was unable to have children…here we are remembering him</a:t>
            </a:r>
          </a:p>
          <a:p>
            <a:pPr lvl="1"/>
            <a:r>
              <a:rPr lang="en-US" sz="3200" b="1" dirty="0">
                <a:effectLst>
                  <a:outerShdw blurRad="38100" dist="38100" dir="2700000" algn="tl">
                    <a:srgbClr val="000000">
                      <a:alpha val="43137"/>
                    </a:srgbClr>
                  </a:outerShdw>
                </a:effectLst>
              </a:rPr>
              <a:t> And the joy he found in the salvation of Jesus</a:t>
            </a:r>
          </a:p>
        </p:txBody>
      </p:sp>
    </p:spTree>
    <p:extLst>
      <p:ext uri="{BB962C8B-B14F-4D97-AF65-F5344CB8AC3E}">
        <p14:creationId xmlns:p14="http://schemas.microsoft.com/office/powerpoint/2010/main" val="41676788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Redemption for All (3)</a:t>
            </a:r>
          </a:p>
          <a:p>
            <a:pPr lvl="1"/>
            <a:r>
              <a:rPr lang="en-US" sz="3200" b="1" dirty="0">
                <a:effectLst>
                  <a:outerShdw blurRad="38100" dist="38100" dir="2700000" algn="tl">
                    <a:srgbClr val="000000">
                      <a:alpha val="43137"/>
                    </a:srgbClr>
                  </a:outerShdw>
                </a:effectLst>
              </a:rPr>
              <a:t>Oftentimes we focus so much on the love of God and acceptance God gives to all people, that we forget all peoples are called to be changed</a:t>
            </a:r>
          </a:p>
          <a:p>
            <a:pPr lvl="1"/>
            <a:r>
              <a:rPr lang="en-US" sz="3200" b="1" dirty="0">
                <a:effectLst>
                  <a:outerShdw blurRad="38100" dist="38100" dir="2700000" algn="tl">
                    <a:srgbClr val="000000">
                      <a:alpha val="43137"/>
                    </a:srgbClr>
                  </a:outerShdw>
                </a:effectLst>
              </a:rPr>
              <a:t> True conversion leads to…justice, righteousness, and obedience</a:t>
            </a:r>
          </a:p>
          <a:p>
            <a:pPr lvl="1"/>
            <a:r>
              <a:rPr lang="en-US" sz="3200" b="1" dirty="0">
                <a:effectLst>
                  <a:outerShdw blurRad="38100" dist="38100" dir="2700000" algn="tl">
                    <a:srgbClr val="000000">
                      <a:alpha val="43137"/>
                    </a:srgbClr>
                  </a:outerShdw>
                </a:effectLst>
              </a:rPr>
              <a:t> We cannot separate the salvation of God by His grace the reality that transformation comes</a:t>
            </a:r>
          </a:p>
          <a:p>
            <a:pPr lvl="1"/>
            <a:r>
              <a:rPr lang="en-US" sz="3200" b="1" dirty="0">
                <a:effectLst>
                  <a:outerShdw blurRad="38100" dist="38100" dir="2700000" algn="tl">
                    <a:srgbClr val="000000">
                      <a:alpha val="43137"/>
                    </a:srgbClr>
                  </a:outerShdw>
                </a:effectLst>
              </a:rPr>
              <a:t> Too many believe that how they live is of less substance than if they prayed a prayer</a:t>
            </a:r>
          </a:p>
          <a:p>
            <a:pPr lvl="1"/>
            <a:r>
              <a:rPr lang="en-US" sz="3200" b="1" dirty="0">
                <a:effectLst>
                  <a:outerShdw blurRad="38100" dist="38100" dir="2700000" algn="tl">
                    <a:srgbClr val="000000">
                      <a:alpha val="43137"/>
                    </a:srgbClr>
                  </a:outerShdw>
                </a:effectLst>
              </a:rPr>
              <a:t> Faith brings repentance the same way the sun brings forth light</a:t>
            </a:r>
          </a:p>
        </p:txBody>
      </p:sp>
    </p:spTree>
    <p:extLst>
      <p:ext uri="{BB962C8B-B14F-4D97-AF65-F5344CB8AC3E}">
        <p14:creationId xmlns:p14="http://schemas.microsoft.com/office/powerpoint/2010/main" val="4774427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fontScale="77500" lnSpcReduction="20000"/>
          </a:bodyPr>
          <a:lstStyle/>
          <a:p>
            <a:pPr marL="45720" indent="0" algn="ctr">
              <a:buNone/>
            </a:pPr>
            <a:r>
              <a:rPr lang="en-US" sz="3200" b="1" dirty="0">
                <a:effectLst>
                  <a:outerShdw blurRad="38100" dist="38100" dir="2700000" algn="tl">
                    <a:srgbClr val="000000">
                      <a:alpha val="43137"/>
                    </a:srgbClr>
                  </a:outerShdw>
                </a:effectLst>
              </a:rPr>
              <a:t>Application Points</a:t>
            </a:r>
          </a:p>
          <a:p>
            <a:r>
              <a:rPr lang="en-US" sz="3200" b="1" dirty="0">
                <a:effectLst>
                  <a:outerShdw blurRad="38100" dist="38100" dir="2700000" algn="tl">
                    <a:srgbClr val="000000">
                      <a:alpha val="43137"/>
                    </a:srgbClr>
                  </a:outerShdw>
                </a:effectLst>
              </a:rPr>
              <a:t> Redemption for All (4)</a:t>
            </a:r>
          </a:p>
          <a:p>
            <a:pPr lvl="1"/>
            <a:r>
              <a:rPr lang="en-US" sz="3200" b="1" dirty="0">
                <a:effectLst>
                  <a:outerShdw blurRad="38100" dist="38100" dir="2700000" algn="tl">
                    <a:srgbClr val="000000">
                      <a:alpha val="43137"/>
                    </a:srgbClr>
                  </a:outerShdw>
                </a:effectLst>
              </a:rPr>
              <a:t>God certainly accepts all those who come to Him</a:t>
            </a:r>
          </a:p>
          <a:p>
            <a:pPr lvl="1"/>
            <a:r>
              <a:rPr lang="en-US" sz="3200" b="1" dirty="0">
                <a:effectLst>
                  <a:outerShdw blurRad="38100" dist="38100" dir="2700000" algn="tl">
                    <a:srgbClr val="000000">
                      <a:alpha val="43137"/>
                    </a:srgbClr>
                  </a:outerShdw>
                </a:effectLst>
              </a:rPr>
              <a:t> Grace does not lead to a haphazard life, but righteous living</a:t>
            </a:r>
          </a:p>
          <a:p>
            <a:pPr lvl="1"/>
            <a:r>
              <a:rPr lang="en-US" sz="3200" b="1" dirty="0">
                <a:effectLst>
                  <a:outerShdw blurRad="38100" dist="38100" dir="2700000" algn="tl">
                    <a:srgbClr val="000000">
                      <a:alpha val="43137"/>
                    </a:srgbClr>
                  </a:outerShdw>
                </a:effectLst>
              </a:rPr>
              <a:t> Are we seeking to emulate those who have come before us?</a:t>
            </a:r>
          </a:p>
          <a:p>
            <a:pPr lvl="1"/>
            <a:r>
              <a:rPr lang="en-US" sz="3200" b="1" dirty="0">
                <a:effectLst>
                  <a:outerShdw blurRad="38100" dist="38100" dir="2700000" algn="tl">
                    <a:srgbClr val="000000">
                      <a:alpha val="43137"/>
                    </a:srgbClr>
                  </a:outerShdw>
                </a:effectLst>
              </a:rPr>
              <a:t> Are we willing to see that we are the foreigners and eunuchs?</a:t>
            </a:r>
          </a:p>
          <a:p>
            <a:pPr lvl="1"/>
            <a:r>
              <a:rPr lang="en-US" sz="3200" b="1" dirty="0">
                <a:effectLst>
                  <a:outerShdw blurRad="38100" dist="38100" dir="2700000" algn="tl">
                    <a:srgbClr val="000000">
                      <a:alpha val="43137"/>
                    </a:srgbClr>
                  </a:outerShdw>
                </a:effectLst>
              </a:rPr>
              <a:t> Are we prepared to follow God and seek to glorify Him through an obedient life?</a:t>
            </a:r>
          </a:p>
          <a:p>
            <a:pPr lvl="1"/>
            <a:r>
              <a:rPr lang="en-US" sz="3200" b="1" dirty="0">
                <a:effectLst>
                  <a:outerShdw blurRad="38100" dist="38100" dir="2700000" algn="tl">
                    <a:srgbClr val="000000">
                      <a:alpha val="43137"/>
                    </a:srgbClr>
                  </a:outerShdw>
                </a:effectLst>
              </a:rPr>
              <a:t> Our God deserves nothing less than absolute obedience from us</a:t>
            </a:r>
          </a:p>
          <a:p>
            <a:pPr lvl="1"/>
            <a:r>
              <a:rPr lang="en-US" sz="3200" b="1" dirty="0">
                <a:effectLst>
                  <a:outerShdw blurRad="38100" dist="38100" dir="2700000" algn="tl">
                    <a:srgbClr val="000000">
                      <a:alpha val="43137"/>
                    </a:srgbClr>
                  </a:outerShdw>
                </a:effectLst>
              </a:rPr>
              <a:t> He saves us so that we can be changed always for the good, always for the better</a:t>
            </a:r>
          </a:p>
          <a:p>
            <a:pPr lvl="1"/>
            <a:r>
              <a:rPr lang="en-US" sz="3200" b="1" dirty="0">
                <a:effectLst>
                  <a:outerShdw blurRad="38100" dist="38100" dir="2700000" algn="tl">
                    <a:srgbClr val="000000">
                      <a:alpha val="43137"/>
                    </a:srgbClr>
                  </a:outerShdw>
                </a:effectLst>
              </a:rPr>
              <a:t> When we fulfill our design, we will find our ultimate joy and fulfillment, because we will then be constantly reminded of the goodness of God</a:t>
            </a:r>
          </a:p>
          <a:p>
            <a:pPr lvl="1"/>
            <a:r>
              <a:rPr lang="en-US" sz="3200" b="1" dirty="0">
                <a:effectLst>
                  <a:outerShdw blurRad="38100" dist="38100" dir="2700000" algn="tl">
                    <a:srgbClr val="000000">
                      <a:alpha val="43137"/>
                    </a:srgbClr>
                  </a:outerShdw>
                </a:effectLst>
              </a:rPr>
              <a:t> Apart from God, however, we are nothing ore than foreigners and eunuchs</a:t>
            </a:r>
          </a:p>
          <a:p>
            <a:pPr lvl="1"/>
            <a:r>
              <a:rPr lang="en-US" sz="3200" b="1" dirty="0">
                <a:effectLst>
                  <a:outerShdw blurRad="38100" dist="38100" dir="2700000" algn="tl">
                    <a:srgbClr val="000000">
                      <a:alpha val="43137"/>
                    </a:srgbClr>
                  </a:outerShdw>
                </a:effectLst>
              </a:rPr>
              <a:t> A people without a home…without future</a:t>
            </a:r>
          </a:p>
          <a:p>
            <a:pPr lvl="1"/>
            <a:r>
              <a:rPr lang="en-US" sz="3200" b="1" dirty="0">
                <a:effectLst>
                  <a:outerShdw blurRad="38100" dist="38100" dir="2700000" algn="tl">
                    <a:srgbClr val="000000">
                      <a:alpha val="43137"/>
                    </a:srgbClr>
                  </a:outerShdw>
                </a:effectLst>
              </a:rPr>
              <a:t> Yet with God we find both for all eternity</a:t>
            </a:r>
          </a:p>
        </p:txBody>
      </p:sp>
    </p:spTree>
    <p:extLst>
      <p:ext uri="{BB962C8B-B14F-4D97-AF65-F5344CB8AC3E}">
        <p14:creationId xmlns:p14="http://schemas.microsoft.com/office/powerpoint/2010/main" val="17432184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0" y="0"/>
            <a:ext cx="12192000" cy="6858000"/>
          </a:xfrm>
        </p:spPr>
        <p:txBody>
          <a:bodyPr>
            <a:normAutofit lnSpcReduction="10000"/>
          </a:bodyPr>
          <a:lstStyle/>
          <a:p>
            <a:pPr marL="45720" indent="0" algn="ctr">
              <a:buNone/>
            </a:pPr>
            <a:r>
              <a:rPr lang="en-US" sz="4000" b="1" dirty="0">
                <a:effectLst>
                  <a:outerShdw blurRad="38100" dist="38100" dir="2700000" algn="tl">
                    <a:srgbClr val="000000">
                      <a:alpha val="43137"/>
                    </a:srgbClr>
                  </a:outerShdw>
                </a:effectLst>
              </a:rPr>
              <a:t>Application Points</a:t>
            </a:r>
          </a:p>
          <a:p>
            <a:r>
              <a:rPr lang="en-US" sz="4000" b="1" dirty="0">
                <a:effectLst>
                  <a:outerShdw blurRad="38100" dist="38100" dir="2700000" algn="tl">
                    <a:srgbClr val="000000">
                      <a:alpha val="43137"/>
                    </a:srgbClr>
                  </a:outerShdw>
                </a:effectLst>
              </a:rPr>
              <a:t> Redemption for All (5)</a:t>
            </a:r>
          </a:p>
          <a:p>
            <a:pPr lvl="1"/>
            <a:r>
              <a:rPr lang="en-US" sz="4000" b="1" dirty="0">
                <a:effectLst>
                  <a:outerShdw blurRad="38100" dist="38100" dir="2700000" algn="tl">
                    <a:srgbClr val="000000">
                      <a:alpha val="43137"/>
                    </a:srgbClr>
                  </a:outerShdw>
                </a:effectLst>
              </a:rPr>
              <a:t>Are we going to turn from evil?</a:t>
            </a:r>
          </a:p>
          <a:p>
            <a:pPr lvl="1"/>
            <a:r>
              <a:rPr lang="en-US" sz="4000" b="1" dirty="0">
                <a:effectLst>
                  <a:outerShdw blurRad="38100" dist="38100" dir="2700000" algn="tl">
                    <a:srgbClr val="000000">
                      <a:alpha val="43137"/>
                    </a:srgbClr>
                  </a:outerShdw>
                </a:effectLst>
              </a:rPr>
              <a:t> Will we let God lead us by the hand into righteousness, justice, goodness, and even rest?</a:t>
            </a:r>
          </a:p>
          <a:p>
            <a:pPr lvl="1"/>
            <a:r>
              <a:rPr lang="en-US" sz="4000" b="1" dirty="0">
                <a:effectLst>
                  <a:outerShdw blurRad="38100" dist="38100" dir="2700000" algn="tl">
                    <a:srgbClr val="000000">
                      <a:alpha val="43137"/>
                    </a:srgbClr>
                  </a:outerShdw>
                </a:effectLst>
              </a:rPr>
              <a:t> All are welcome to these things</a:t>
            </a:r>
          </a:p>
          <a:p>
            <a:pPr lvl="1"/>
            <a:r>
              <a:rPr lang="en-US" sz="4000" b="1" dirty="0">
                <a:effectLst>
                  <a:outerShdw blurRad="38100" dist="38100" dir="2700000" algn="tl">
                    <a:srgbClr val="000000">
                      <a:alpha val="43137"/>
                    </a:srgbClr>
                  </a:outerShdw>
                </a:effectLst>
              </a:rPr>
              <a:t> All are welcome to be transformed by this salvation</a:t>
            </a:r>
          </a:p>
          <a:p>
            <a:pPr lvl="1"/>
            <a:r>
              <a:rPr lang="en-US" sz="4000" b="1" dirty="0">
                <a:effectLst>
                  <a:outerShdw blurRad="38100" dist="38100" dir="2700000" algn="tl">
                    <a:srgbClr val="000000">
                      <a:alpha val="43137"/>
                    </a:srgbClr>
                  </a:outerShdw>
                </a:effectLst>
              </a:rPr>
              <a:t> All are welcome to be gathered by God’s own hands into this redemption for all</a:t>
            </a:r>
          </a:p>
        </p:txBody>
      </p:sp>
    </p:spTree>
    <p:extLst>
      <p:ext uri="{BB962C8B-B14F-4D97-AF65-F5344CB8AC3E}">
        <p14:creationId xmlns:p14="http://schemas.microsoft.com/office/powerpoint/2010/main" val="14340409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9" y="0"/>
            <a:ext cx="12188825" cy="6858000"/>
          </a:xfrm>
        </p:spPr>
        <p:txBody>
          <a:bodyPr>
            <a:normAutofit/>
          </a:bodyPr>
          <a:lstStyle/>
          <a:p>
            <a:pPr marL="0" indent="0" algn="ctr">
              <a:buNone/>
            </a:pPr>
            <a:r>
              <a:rPr lang="en-US" sz="6000" b="1" dirty="0"/>
              <a:t>Application Points</a:t>
            </a:r>
            <a:endParaRPr lang="en-US" sz="6000" b="1" dirty="0">
              <a:effectLst>
                <a:outerShdw blurRad="38100" dist="38100" dir="2700000" algn="tl">
                  <a:srgbClr val="000000">
                    <a:alpha val="43137"/>
                  </a:srgbClr>
                </a:outerShdw>
              </a:effectLst>
            </a:endParaRPr>
          </a:p>
          <a:p>
            <a:r>
              <a:rPr lang="en-US" sz="6000" b="1" dirty="0">
                <a:effectLst>
                  <a:outerShdw blurRad="38100" dist="38100" dir="2700000" algn="tl">
                    <a:srgbClr val="000000">
                      <a:alpha val="43137"/>
                    </a:srgbClr>
                  </a:outerShdw>
                </a:effectLst>
              </a:rPr>
              <a:t> The Gospel of Christ</a:t>
            </a:r>
          </a:p>
          <a:p>
            <a:pPr lvl="1"/>
            <a:r>
              <a:rPr lang="en-US" sz="6000" b="1" dirty="0">
                <a:effectLst>
                  <a:outerShdw blurRad="38100" dist="38100" dir="2700000" algn="tl">
                    <a:srgbClr val="000000">
                      <a:alpha val="43137"/>
                    </a:srgbClr>
                  </a:outerShdw>
                </a:effectLst>
              </a:rPr>
              <a:t> Origins</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Fall</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Redemption</a:t>
            </a:r>
          </a:p>
          <a:p>
            <a:pPr lvl="1"/>
            <a:r>
              <a:rPr lang="en-US" sz="6000" b="1" dirty="0">
                <a:effectLst>
                  <a:outerShdw blurRad="38100" dist="38100" dir="2700000" algn="tl">
                    <a:srgbClr val="000000">
                      <a:alpha val="43137"/>
                    </a:srgbClr>
                  </a:outerShdw>
                </a:effectLst>
              </a:rPr>
              <a:t> </a:t>
            </a:r>
            <a:r>
              <a:rPr lang="en-US" sz="6000"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40262f94-9f35-4ac3-9a90-690165a166b7"/>
    <ds:schemaRef ds:uri="http://schemas.microsoft.com/office/2006/documentManagement/types"/>
    <ds:schemaRef ds:uri="http://purl.org/dc/term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3718</TotalTime>
  <Words>1365</Words>
  <Application>Microsoft Office PowerPoint</Application>
  <PresentationFormat>Widescreen</PresentationFormat>
  <Paragraphs>113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Cambria</vt:lpstr>
      <vt:lpstr>Times New Roman</vt:lpstr>
      <vt:lpstr>Back to School 16x9</vt:lpstr>
      <vt:lpstr>Isaiah 56:1-8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Microsoft account</dc:creator>
  <cp:lastModifiedBy>Sean Grossman</cp:lastModifiedBy>
  <cp:revision>26</cp:revision>
  <dcterms:created xsi:type="dcterms:W3CDTF">2020-10-02T21:30:21Z</dcterms:created>
  <dcterms:modified xsi:type="dcterms:W3CDTF">2021-12-03T21:29:33Z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