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handoutMasterIdLst>
    <p:handoutMasterId r:id="rId29"/>
  </p:handoutMasterIdLst>
  <p:sldIdLst>
    <p:sldId id="256" r:id="rId5"/>
    <p:sldId id="387" r:id="rId6"/>
    <p:sldId id="389" r:id="rId7"/>
    <p:sldId id="314" r:id="rId8"/>
    <p:sldId id="390" r:id="rId9"/>
    <p:sldId id="288" r:id="rId10"/>
    <p:sldId id="403" r:id="rId11"/>
    <p:sldId id="404" r:id="rId12"/>
    <p:sldId id="297" r:id="rId13"/>
    <p:sldId id="303" r:id="rId14"/>
    <p:sldId id="405" r:id="rId15"/>
    <p:sldId id="406" r:id="rId16"/>
    <p:sldId id="407" r:id="rId17"/>
    <p:sldId id="408" r:id="rId18"/>
    <p:sldId id="410" r:id="rId19"/>
    <p:sldId id="409" r:id="rId20"/>
    <p:sldId id="411" r:id="rId21"/>
    <p:sldId id="412" r:id="rId22"/>
    <p:sldId id="413" r:id="rId23"/>
    <p:sldId id="414" r:id="rId24"/>
    <p:sldId id="415" r:id="rId25"/>
    <p:sldId id="416" r:id="rId26"/>
    <p:sldId id="3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74" autoAdjust="0"/>
  </p:normalViewPr>
  <p:slideViewPr>
    <p:cSldViewPr snapToGrid="0">
      <p:cViewPr>
        <p:scale>
          <a:sx n="37" d="100"/>
          <a:sy n="37" d="100"/>
        </p:scale>
        <p:origin x="2016" y="828"/>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10/15/2021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10/15/2021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10/15/2021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10/15/2021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10/15/2021</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10/15/2021</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10/15/2021</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10/15/2021</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10/15/2021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10/15/2021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10/15/2021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10/15/2021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10/15/2021</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Isaiah 51:17-52:12</a:t>
            </a:r>
          </a:p>
        </p:txBody>
      </p:sp>
      <p:sp>
        <p:nvSpPr>
          <p:cNvPr id="5" name="Subtitle 4"/>
          <p:cNvSpPr>
            <a:spLocks noGrp="1"/>
          </p:cNvSpPr>
          <p:nvPr>
            <p:ph type="subTitle" idx="1"/>
          </p:nvPr>
        </p:nvSpPr>
        <p:spPr/>
        <p:txBody>
          <a:bodyPr/>
          <a:lstStyle/>
          <a:p>
            <a:r>
              <a:rPr lang="en-US" b="1" dirty="0">
                <a:effectLst>
                  <a:outerShdw blurRad="38100" dist="38100" dir="2700000" algn="tl">
                    <a:srgbClr val="000000">
                      <a:alpha val="43137"/>
                    </a:srgbClr>
                  </a:outerShdw>
                </a:effectLst>
              </a:rPr>
              <a:t>Awaken from Slumber</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4162"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2"/>
          <a:stretch>
            <a:fillRect/>
          </a:stretch>
        </p:blipFill>
        <p:spPr>
          <a:xfrm>
            <a:off x="1147338"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5818"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92500"/>
          </a:bodyPr>
          <a:lstStyle/>
          <a:p>
            <a:pPr marL="0" indent="0" algn="ctr">
              <a:lnSpc>
                <a:spcPct val="110000"/>
              </a:lnSpc>
              <a:spcBef>
                <a:spcPts val="0"/>
              </a:spcBef>
              <a:buNone/>
            </a:pPr>
            <a:r>
              <a:rPr lang="en-US" sz="2400" b="1" dirty="0">
                <a:effectLst>
                  <a:outerShdw blurRad="38100" dist="38100" dir="2700000" algn="tl">
                    <a:srgbClr val="000000">
                      <a:alpha val="43137"/>
                    </a:srgbClr>
                  </a:outerShdw>
                </a:effectLst>
              </a:rPr>
              <a:t>17  Wake yourself, wake yourself,</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stand up, O Jerusalem,</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you who have drunk from the hand of the LORD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cup of his wrath,</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who have drunk to the dregs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bowl, the cup of staggering.</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18  There is none to guide her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among all the sons she has borne;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there is none to take her by the hand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among all the sons she has brought up.</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19  These two things have happened to you—</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who will console you?—</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devastation and destruction, famine and sword;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who will comfort you?</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20  Your sons have fainted;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they lie at the head of every street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like an antelope in a net;</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they are full of the wrath of the LORD,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rebuke of your God.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21  Therefore hear this, you who are afflicted,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who are drunk, but not with wine: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22  Thus says your Lord, the LORD,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your God who pleads the cause of his people: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“Behold, I have taken from your hand the cup of staggering;</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the bowl of my wrath you shall drink no more;</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23  and I will put it into the hand of your tormentors,</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who have said to you,</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‘Bow down, that we may pass over’;</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you have made your back like the ground</a:t>
            </a:r>
          </a:p>
          <a:p>
            <a:pPr marL="0" indent="0" algn="ctr">
              <a:lnSpc>
                <a:spcPct val="110000"/>
              </a:lnSpc>
              <a:spcBef>
                <a:spcPts val="0"/>
              </a:spcBef>
              <a:buNone/>
            </a:pPr>
            <a:r>
              <a:rPr lang="en-US" sz="2400" b="1" dirty="0">
                <a:effectLst>
                  <a:outerShdw blurRad="38100" dist="38100" dir="2700000" algn="tl">
                    <a:srgbClr val="000000">
                      <a:alpha val="43137"/>
                    </a:srgbClr>
                  </a:outerShdw>
                </a:effectLst>
              </a:rPr>
              <a:t>and like the street for them to pass over.”</a:t>
            </a:r>
          </a:p>
          <a:p>
            <a:pPr marL="0" indent="0" algn="ctr">
              <a:lnSpc>
                <a:spcPct val="110000"/>
              </a:lnSpc>
              <a:spcBef>
                <a:spcPts val="0"/>
              </a:spcBef>
              <a:buNone/>
            </a:pPr>
            <a:endParaRPr lang="en-US" sz="24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400" b="1" dirty="0">
                <a:effectLst>
                  <a:outerShdw blurRad="38100" dist="38100" dir="2700000" algn="tl">
                    <a:srgbClr val="000000">
                      <a:alpha val="43137"/>
                    </a:srgbClr>
                  </a:outerShdw>
                </a:effectLst>
              </a:rPr>
              <a:t>(Isaiah 51:17-23,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92500" lnSpcReduction="20000"/>
          </a:bodyPr>
          <a:lstStyle/>
          <a:p>
            <a:pPr marL="0" indent="0" algn="ctr">
              <a:lnSpc>
                <a:spcPct val="110000"/>
              </a:lnSpc>
              <a:spcBef>
                <a:spcPts val="0"/>
              </a:spcBef>
              <a:buNone/>
            </a:pPr>
            <a:r>
              <a:rPr lang="en-US" sz="3000" b="1" dirty="0">
                <a:effectLst>
                  <a:outerShdw blurRad="38100" dist="38100" dir="2700000" algn="tl">
                    <a:srgbClr val="000000">
                      <a:alpha val="43137"/>
                    </a:srgbClr>
                  </a:outerShdw>
                </a:effectLst>
              </a:rPr>
              <a:t>1 Awake, awake,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put on your strength, O Zion;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put on your beautiful garments,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O Jerusalem, the holy city;</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for there shall no more come into you</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the uncircumcised and the unclean.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2  Shake yourself from the dust and arise;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be seated, O Jerusalem;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loose the bonds from your neck,</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O captive daughter of Zion.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3 For thus says the LORD: “You were sold for nothing, and you shall be redeemed without money.” </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4 For thus says the Lord GOD: “My people went down at the first into Egypt to sojourn there, and the Assyrian oppressed them for nothing. </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5 Now therefore what have I here,” declares the LORD, “seeing that my people are taken away for nothing? Their rulers wail,” declares the LORD, “and continually all the day my name is despised. </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6 Therefore my people shall know my name. Therefore in that day they shall know that it is I who speak; here I am.”</a:t>
            </a:r>
          </a:p>
          <a:p>
            <a:pPr marL="0" indent="0" algn="ctr">
              <a:lnSpc>
                <a:spcPct val="110000"/>
              </a:lnSpc>
              <a:spcBef>
                <a:spcPts val="0"/>
              </a:spcBef>
              <a:buNone/>
            </a:pPr>
            <a:endParaRPr lang="en-US" sz="30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(Isaiah 52:1-6, ESV)</a:t>
            </a:r>
          </a:p>
        </p:txBody>
      </p:sp>
    </p:spTree>
    <p:extLst>
      <p:ext uri="{BB962C8B-B14F-4D97-AF65-F5344CB8AC3E}">
        <p14:creationId xmlns:p14="http://schemas.microsoft.com/office/powerpoint/2010/main" val="11482632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85000" lnSpcReduction="10000"/>
          </a:bodyPr>
          <a:lstStyle/>
          <a:p>
            <a:pPr marL="0" indent="0" algn="ctr">
              <a:lnSpc>
                <a:spcPct val="110000"/>
              </a:lnSpc>
              <a:spcBef>
                <a:spcPts val="0"/>
              </a:spcBef>
              <a:buNone/>
            </a:pPr>
            <a:r>
              <a:rPr lang="en-US" sz="3000" b="1" dirty="0">
                <a:effectLst>
                  <a:outerShdw blurRad="38100" dist="38100" dir="2700000" algn="tl">
                    <a:srgbClr val="000000">
                      <a:alpha val="43137"/>
                    </a:srgbClr>
                  </a:outerShdw>
                </a:effectLst>
              </a:rPr>
              <a:t>7  How beautiful upon the mountains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are the feet of him who brings good news,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who publishes peace, who brings good news of happiness,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who publishes salvation,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who says to Zion, “Your God reigns.”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8  The voice of your watchmen—they lift up their voice;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together they sing for joy;</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for eye to eye they see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the return of the LORD to Zion.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9  Break forth together into singing,</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you waste places of Jerusalem,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for the LORD has comforted his people;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he has redeemed Jerusalem.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10  The LORD has bared his holy arm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before the eyes of all the nations,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all the ends of the earth shall see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the salvation of our God.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11  Depart, depart, go out from there;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touch no unclean thing;</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go out from the midst of her; purify yourselves,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you who bear the vessels of the LORD.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12  For you shall not go out in haste,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you shall not go in flight,</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for the LORD will go before you,</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the God of Israel will be your rear guard.</a:t>
            </a:r>
          </a:p>
          <a:p>
            <a:pPr marL="0" indent="0" algn="ctr">
              <a:lnSpc>
                <a:spcPct val="110000"/>
              </a:lnSpc>
              <a:spcBef>
                <a:spcPts val="0"/>
              </a:spcBef>
              <a:buNone/>
            </a:pPr>
            <a:endParaRPr lang="en-US" sz="30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(Isaiah 52:7-12, ESV)</a:t>
            </a:r>
          </a:p>
        </p:txBody>
      </p:sp>
    </p:spTree>
    <p:extLst>
      <p:ext uri="{BB962C8B-B14F-4D97-AF65-F5344CB8AC3E}">
        <p14:creationId xmlns:p14="http://schemas.microsoft.com/office/powerpoint/2010/main" val="30722921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92500" lnSpcReduction="20000"/>
          </a:bodyPr>
          <a:lstStyle/>
          <a:p>
            <a:r>
              <a:rPr lang="en-US" sz="4400" b="1" dirty="0">
                <a:effectLst>
                  <a:outerShdw blurRad="38100" dist="38100" dir="2700000" algn="tl">
                    <a:srgbClr val="000000">
                      <a:alpha val="43137"/>
                    </a:srgbClr>
                  </a:outerShdw>
                </a:effectLst>
              </a:rPr>
              <a:t> These describe the situation with God’s people</a:t>
            </a:r>
          </a:p>
          <a:p>
            <a:r>
              <a:rPr lang="en-US" sz="4400" b="1" dirty="0">
                <a:effectLst>
                  <a:outerShdw blurRad="38100" dist="38100" dir="2700000" algn="tl">
                    <a:srgbClr val="000000">
                      <a:alpha val="43137"/>
                    </a:srgbClr>
                  </a:outerShdw>
                </a:effectLst>
              </a:rPr>
              <a:t> It is they who need to awake from their slumber</a:t>
            </a:r>
          </a:p>
          <a:p>
            <a:r>
              <a:rPr lang="en-US" sz="4400" b="1" dirty="0">
                <a:effectLst>
                  <a:outerShdw blurRad="38100" dist="38100" dir="2700000" algn="tl">
                    <a:srgbClr val="000000">
                      <a:alpha val="43137"/>
                    </a:srgbClr>
                  </a:outerShdw>
                </a:effectLst>
              </a:rPr>
              <a:t> They willingly take judgment</a:t>
            </a:r>
          </a:p>
          <a:p>
            <a:r>
              <a:rPr lang="en-US" sz="4400" b="1" dirty="0">
                <a:effectLst>
                  <a:outerShdw blurRad="38100" dist="38100" dir="2700000" algn="tl">
                    <a:srgbClr val="000000">
                      <a:alpha val="43137"/>
                    </a:srgbClr>
                  </a:outerShdw>
                </a:effectLst>
              </a:rPr>
              <a:t> God will not let judgment be the last word</a:t>
            </a:r>
          </a:p>
          <a:p>
            <a:r>
              <a:rPr lang="en-US" sz="4400" b="1" dirty="0">
                <a:effectLst>
                  <a:outerShdw blurRad="38100" dist="38100" dir="2700000" algn="tl">
                    <a:srgbClr val="000000">
                      <a:alpha val="43137"/>
                    </a:srgbClr>
                  </a:outerShdw>
                </a:effectLst>
              </a:rPr>
              <a:t> He will provide for them salvation</a:t>
            </a:r>
          </a:p>
          <a:p>
            <a:r>
              <a:rPr lang="en-US" sz="4400" b="1" dirty="0">
                <a:effectLst>
                  <a:outerShdw blurRad="38100" dist="38100" dir="2700000" algn="tl">
                    <a:srgbClr val="000000">
                      <a:alpha val="43137"/>
                    </a:srgbClr>
                  </a:outerShdw>
                </a:effectLst>
              </a:rPr>
              <a:t> It will not be a salvation won by their hands</a:t>
            </a:r>
          </a:p>
          <a:p>
            <a:r>
              <a:rPr lang="en-US" sz="4400" b="1" dirty="0">
                <a:effectLst>
                  <a:outerShdw blurRad="38100" dist="38100" dir="2700000" algn="tl">
                    <a:srgbClr val="000000">
                      <a:alpha val="43137"/>
                    </a:srgbClr>
                  </a:outerShdw>
                </a:effectLst>
              </a:rPr>
              <a:t> They can rejoice in their God who has revealed Himself to them</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Awaken from Slumber</a:t>
            </a:r>
          </a:p>
          <a:p>
            <a:pPr lvl="1"/>
            <a:r>
              <a:rPr lang="en-US" sz="3200" b="1" dirty="0">
                <a:effectLst>
                  <a:outerShdw blurRad="38100" dist="38100" dir="2700000" algn="tl">
                    <a:srgbClr val="000000">
                      <a:alpha val="43137"/>
                    </a:srgbClr>
                  </a:outerShdw>
                </a:effectLst>
              </a:rPr>
              <a:t> We are reminded we have a responsibility to awake and respond to God</a:t>
            </a:r>
          </a:p>
          <a:p>
            <a:pPr lvl="1"/>
            <a:r>
              <a:rPr lang="en-US" sz="3200" b="1" dirty="0">
                <a:effectLst>
                  <a:outerShdw blurRad="38100" dist="38100" dir="2700000" algn="tl">
                    <a:srgbClr val="000000">
                      <a:alpha val="43137"/>
                    </a:srgbClr>
                  </a:outerShdw>
                </a:effectLst>
              </a:rPr>
              <a:t> Even a physical reality can give us a glimpse into why and how God acts in other ways</a:t>
            </a:r>
          </a:p>
          <a:p>
            <a:pPr lvl="1"/>
            <a:r>
              <a:rPr lang="en-US" sz="3200" b="1" dirty="0">
                <a:effectLst>
                  <a:outerShdw blurRad="38100" dist="38100" dir="2700000" algn="tl">
                    <a:srgbClr val="000000">
                      <a:alpha val="43137"/>
                    </a:srgbClr>
                  </a:outerShdw>
                </a:effectLst>
              </a:rPr>
              <a:t> Why does God redeem the people?</a:t>
            </a:r>
          </a:p>
          <a:p>
            <a:pPr lvl="1"/>
            <a:r>
              <a:rPr lang="en-US" sz="3200" b="1" dirty="0">
                <a:effectLst>
                  <a:outerShdw blurRad="38100" dist="38100" dir="2700000" algn="tl">
                    <a:srgbClr val="000000">
                      <a:alpha val="43137"/>
                    </a:srgbClr>
                  </a:outerShdw>
                </a:effectLst>
              </a:rPr>
              <a:t> He loves the people</a:t>
            </a:r>
          </a:p>
          <a:p>
            <a:pPr lvl="1"/>
            <a:r>
              <a:rPr lang="en-US" sz="3200" b="1" dirty="0">
                <a:effectLst>
                  <a:outerShdw blurRad="38100" dist="38100" dir="2700000" algn="tl">
                    <a:srgbClr val="000000">
                      <a:alpha val="43137"/>
                    </a:srgbClr>
                  </a:outerShdw>
                </a:effectLst>
              </a:rPr>
              <a:t> Yet this is not enough</a:t>
            </a:r>
          </a:p>
          <a:p>
            <a:pPr lvl="1"/>
            <a:r>
              <a:rPr lang="en-US" sz="3200" b="1" dirty="0">
                <a:effectLst>
                  <a:outerShdw blurRad="38100" dist="38100" dir="2700000" algn="tl">
                    <a:srgbClr val="000000">
                      <a:alpha val="43137"/>
                    </a:srgbClr>
                  </a:outerShdw>
                </a:effectLst>
              </a:rPr>
              <a:t> Through their disobedience and faithlessness they continue to grab the cup and continue to…drain it completely</a:t>
            </a:r>
          </a:p>
          <a:p>
            <a:pPr lvl="1"/>
            <a:r>
              <a:rPr lang="en-US" sz="3200" b="1" dirty="0">
                <a:effectLst>
                  <a:outerShdw blurRad="38100" dist="38100" dir="2700000" algn="tl">
                    <a:srgbClr val="000000">
                      <a:alpha val="43137"/>
                    </a:srgbClr>
                  </a:outerShdw>
                </a:effectLst>
              </a:rPr>
              <a:t> In this sense, they are unworthy of salvation</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Awaken from Slumber (2)</a:t>
            </a:r>
          </a:p>
          <a:p>
            <a:pPr lvl="1"/>
            <a:r>
              <a:rPr lang="en-US" sz="3200" b="1" dirty="0">
                <a:effectLst>
                  <a:outerShdw blurRad="38100" dist="38100" dir="2700000" algn="tl">
                    <a:srgbClr val="000000">
                      <a:alpha val="43137"/>
                    </a:srgbClr>
                  </a:outerShdw>
                </a:effectLst>
              </a:rPr>
              <a:t> Even if God loves them it is not enough because their choices and refusal to change</a:t>
            </a:r>
          </a:p>
          <a:p>
            <a:pPr lvl="1"/>
            <a:r>
              <a:rPr lang="en-US" sz="3200" b="1" dirty="0">
                <a:effectLst>
                  <a:outerShdw blurRad="38100" dist="38100" dir="2700000" algn="tl">
                    <a:srgbClr val="000000">
                      <a:alpha val="43137"/>
                    </a:srgbClr>
                  </a:outerShdw>
                </a:effectLst>
              </a:rPr>
              <a:t> What is the reason? For His Name</a:t>
            </a:r>
          </a:p>
          <a:p>
            <a:pPr lvl="1"/>
            <a:r>
              <a:rPr lang="en-US" sz="3200" b="1" dirty="0">
                <a:effectLst>
                  <a:outerShdw blurRad="38100" dist="38100" dir="2700000" algn="tl">
                    <a:srgbClr val="000000">
                      <a:alpha val="43137"/>
                    </a:srgbClr>
                  </a:outerShdw>
                </a:effectLst>
              </a:rPr>
              <a:t> First and foremost for His glory</a:t>
            </a:r>
          </a:p>
          <a:p>
            <a:pPr lvl="1"/>
            <a:r>
              <a:rPr lang="en-US" sz="3200" b="1" dirty="0">
                <a:effectLst>
                  <a:outerShdw blurRad="38100" dist="38100" dir="2700000" algn="tl">
                    <a:srgbClr val="000000">
                      <a:alpha val="43137"/>
                    </a:srgbClr>
                  </a:outerShdw>
                </a:effectLst>
              </a:rPr>
              <a:t> He alone is worthy of acting for Himself and fulfilling His purposes</a:t>
            </a:r>
          </a:p>
          <a:p>
            <a:pPr lvl="1"/>
            <a:r>
              <a:rPr lang="en-US" sz="3200" b="1" dirty="0">
                <a:effectLst>
                  <a:outerShdw blurRad="38100" dist="38100" dir="2700000" algn="tl">
                    <a:srgbClr val="000000">
                      <a:alpha val="43137"/>
                    </a:srgbClr>
                  </a:outerShdw>
                </a:effectLst>
              </a:rPr>
              <a:t> If we know God we know this is not conceited</a:t>
            </a:r>
          </a:p>
          <a:p>
            <a:pPr lvl="1"/>
            <a:r>
              <a:rPr lang="en-US" sz="3200" b="1" dirty="0">
                <a:effectLst>
                  <a:outerShdw blurRad="38100" dist="38100" dir="2700000" algn="tl">
                    <a:srgbClr val="000000">
                      <a:alpha val="43137"/>
                    </a:srgbClr>
                  </a:outerShdw>
                </a:effectLst>
              </a:rPr>
              <a:t> God is the greatest conceivable Being</a:t>
            </a:r>
          </a:p>
          <a:p>
            <a:pPr lvl="1"/>
            <a:r>
              <a:rPr lang="en-US" sz="3200" b="1" dirty="0">
                <a:effectLst>
                  <a:outerShdw blurRad="38100" dist="38100" dir="2700000" algn="tl">
                    <a:srgbClr val="000000">
                      <a:alpha val="43137"/>
                    </a:srgbClr>
                  </a:outerShdw>
                </a:effectLst>
              </a:rPr>
              <a:t> He is the greatest conceivable good</a:t>
            </a:r>
          </a:p>
          <a:p>
            <a:pPr lvl="1"/>
            <a:r>
              <a:rPr lang="en-US" sz="3200" b="1" dirty="0">
                <a:effectLst>
                  <a:outerShdw blurRad="38100" dist="38100" dir="2700000" algn="tl">
                    <a:srgbClr val="000000">
                      <a:alpha val="43137"/>
                    </a:srgbClr>
                  </a:outerShdw>
                </a:effectLst>
              </a:rPr>
              <a:t> We are tainted, He alone is untainted</a:t>
            </a:r>
          </a:p>
        </p:txBody>
      </p:sp>
    </p:spTree>
    <p:extLst>
      <p:ext uri="{BB962C8B-B14F-4D97-AF65-F5344CB8AC3E}">
        <p14:creationId xmlns:p14="http://schemas.microsoft.com/office/powerpoint/2010/main" val="16582224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Awaken from Slumber (3)</a:t>
            </a:r>
          </a:p>
          <a:p>
            <a:pPr lvl="1"/>
            <a:r>
              <a:rPr lang="en-US" sz="3200" b="1" dirty="0">
                <a:effectLst>
                  <a:outerShdw blurRad="38100" dist="38100" dir="2700000" algn="tl">
                    <a:srgbClr val="000000">
                      <a:alpha val="43137"/>
                    </a:srgbClr>
                  </a:outerShdw>
                </a:effectLst>
              </a:rPr>
              <a:t> By acting first for His own Name it allows us to know His Name</a:t>
            </a:r>
          </a:p>
          <a:p>
            <a:pPr lvl="1"/>
            <a:r>
              <a:rPr lang="en-US" sz="3200" b="1" dirty="0">
                <a:effectLst>
                  <a:outerShdw blurRad="38100" dist="38100" dir="2700000" algn="tl">
                    <a:srgbClr val="000000">
                      <a:alpha val="43137"/>
                    </a:srgbClr>
                  </a:outerShdw>
                </a:effectLst>
              </a:rPr>
              <a:t> We can know the greatest conceivable Being because He has revealed Himself by acting for Himself</a:t>
            </a:r>
          </a:p>
          <a:p>
            <a:pPr lvl="1"/>
            <a:r>
              <a:rPr lang="en-US" sz="3200" b="1" dirty="0">
                <a:effectLst>
                  <a:outerShdw blurRad="38100" dist="38100" dir="2700000" algn="tl">
                    <a:srgbClr val="000000">
                      <a:alpha val="43137"/>
                    </a:srgbClr>
                  </a:outerShdw>
                </a:effectLst>
              </a:rPr>
              <a:t> This leads to good things for us</a:t>
            </a:r>
          </a:p>
          <a:p>
            <a:pPr lvl="1"/>
            <a:r>
              <a:rPr lang="en-US" sz="3200" b="1" dirty="0">
                <a:effectLst>
                  <a:outerShdw blurRad="38100" dist="38100" dir="2700000" algn="tl">
                    <a:srgbClr val="000000">
                      <a:alpha val="43137"/>
                    </a:srgbClr>
                  </a:outerShdw>
                </a:effectLst>
              </a:rPr>
              <a:t> This, then, has the repercussions for us we find in today’s text</a:t>
            </a:r>
          </a:p>
          <a:p>
            <a:pPr lvl="1"/>
            <a:r>
              <a:rPr lang="en-US" sz="3200" b="1" dirty="0">
                <a:effectLst>
                  <a:outerShdw blurRad="38100" dist="38100" dir="2700000" algn="tl">
                    <a:srgbClr val="000000">
                      <a:alpha val="43137"/>
                    </a:srgbClr>
                  </a:outerShdw>
                </a:effectLst>
              </a:rPr>
              <a:t> It means we can know and be known, and it means we can awaken from our slumber</a:t>
            </a:r>
          </a:p>
          <a:p>
            <a:pPr lvl="1"/>
            <a:r>
              <a:rPr lang="en-US" sz="3200" b="1" dirty="0">
                <a:effectLst>
                  <a:outerShdw blurRad="38100" dist="38100" dir="2700000" algn="tl">
                    <a:srgbClr val="000000">
                      <a:alpha val="43137"/>
                    </a:srgbClr>
                  </a:outerShdw>
                </a:effectLst>
              </a:rPr>
              <a:t> If God has redeemed…then it will by definition lead us to respond</a:t>
            </a:r>
          </a:p>
        </p:txBody>
      </p:sp>
    </p:spTree>
    <p:extLst>
      <p:ext uri="{BB962C8B-B14F-4D97-AF65-F5344CB8AC3E}">
        <p14:creationId xmlns:p14="http://schemas.microsoft.com/office/powerpoint/2010/main" val="15192070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Awaken from Slumber (4)</a:t>
            </a:r>
          </a:p>
          <a:p>
            <a:pPr lvl="1"/>
            <a:r>
              <a:rPr lang="en-US" sz="3200" b="1" dirty="0">
                <a:effectLst>
                  <a:outerShdw blurRad="38100" dist="38100" dir="2700000" algn="tl">
                    <a:srgbClr val="000000">
                      <a:alpha val="43137"/>
                    </a:srgbClr>
                  </a:outerShdw>
                </a:effectLst>
              </a:rPr>
              <a:t> What does such an awakening look like?</a:t>
            </a:r>
          </a:p>
          <a:p>
            <a:pPr lvl="1"/>
            <a:r>
              <a:rPr lang="en-US" sz="3200" b="1" dirty="0">
                <a:effectLst>
                  <a:outerShdw blurRad="38100" dist="38100" dir="2700000" algn="tl">
                    <a:srgbClr val="000000">
                      <a:alpha val="43137"/>
                    </a:srgbClr>
                  </a:outerShdw>
                </a:effectLst>
              </a:rPr>
              <a:t> We would listen</a:t>
            </a:r>
          </a:p>
          <a:p>
            <a:pPr lvl="1"/>
            <a:r>
              <a:rPr lang="en-US" sz="3200" b="1" dirty="0">
                <a:effectLst>
                  <a:outerShdw blurRad="38100" dist="38100" dir="2700000" algn="tl">
                    <a:srgbClr val="000000">
                      <a:alpha val="43137"/>
                    </a:srgbClr>
                  </a:outerShdw>
                </a:effectLst>
              </a:rPr>
              <a:t> If the bonds which were hindering us and causing us harm have been broken, then the responsibility we have is to remove the broken chains</a:t>
            </a:r>
          </a:p>
          <a:p>
            <a:pPr lvl="1"/>
            <a:r>
              <a:rPr lang="en-US" sz="3200" b="1" dirty="0">
                <a:effectLst>
                  <a:outerShdw blurRad="38100" dist="38100" dir="2700000" algn="tl">
                    <a:srgbClr val="000000">
                      <a:alpha val="43137"/>
                    </a:srgbClr>
                  </a:outerShdw>
                </a:effectLst>
              </a:rPr>
              <a:t> Sinfulness is what hinders us</a:t>
            </a:r>
          </a:p>
          <a:p>
            <a:pPr lvl="1"/>
            <a:r>
              <a:rPr lang="en-US" sz="3200" b="1" dirty="0">
                <a:effectLst>
                  <a:outerShdw blurRad="38100" dist="38100" dir="2700000" algn="tl">
                    <a:srgbClr val="000000">
                      <a:alpha val="43137"/>
                    </a:srgbClr>
                  </a:outerShdw>
                </a:effectLst>
              </a:rPr>
              <a:t> By seeking our own sinful desires it leads to destruction</a:t>
            </a:r>
          </a:p>
          <a:p>
            <a:pPr lvl="1"/>
            <a:r>
              <a:rPr lang="en-US" sz="3200" b="1" dirty="0">
                <a:effectLst>
                  <a:outerShdw blurRad="38100" dist="38100" dir="2700000" algn="tl">
                    <a:srgbClr val="000000">
                      <a:alpha val="43137"/>
                    </a:srgbClr>
                  </a:outerShdw>
                </a:effectLst>
              </a:rPr>
              <a:t> We hear the words of the Servant when He says…</a:t>
            </a:r>
          </a:p>
        </p:txBody>
      </p:sp>
    </p:spTree>
    <p:extLst>
      <p:ext uri="{BB962C8B-B14F-4D97-AF65-F5344CB8AC3E}">
        <p14:creationId xmlns:p14="http://schemas.microsoft.com/office/powerpoint/2010/main" val="40205353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5400" b="1" dirty="0">
                <a:effectLst>
                  <a:outerShdw blurRad="38100" dist="38100" dir="2700000" algn="tl">
                    <a:srgbClr val="000000">
                      <a:alpha val="43137"/>
                    </a:srgbClr>
                  </a:outerShdw>
                </a:effectLst>
              </a:rPr>
              <a:t>19 For out of the heart come evil thoughts, murder, adultery, sexual immorality, theft, false witness, slander. 20 These are what defile a person. But to eat with unwashed hands does not defile anyone.” </a:t>
            </a:r>
          </a:p>
          <a:p>
            <a:pPr marL="45720" indent="0" algn="ctr">
              <a:buNone/>
            </a:pPr>
            <a:r>
              <a:rPr lang="en-US" sz="5400" b="1" dirty="0">
                <a:effectLst>
                  <a:outerShdw blurRad="38100" dist="38100" dir="2700000" algn="tl">
                    <a:srgbClr val="000000">
                      <a:alpha val="43137"/>
                    </a:srgbClr>
                  </a:outerShdw>
                </a:effectLst>
              </a:rPr>
              <a:t>(Matthew 15:19-20, ESV)</a:t>
            </a:r>
          </a:p>
        </p:txBody>
      </p:sp>
    </p:spTree>
    <p:extLst>
      <p:ext uri="{BB962C8B-B14F-4D97-AF65-F5344CB8AC3E}">
        <p14:creationId xmlns:p14="http://schemas.microsoft.com/office/powerpoint/2010/main" val="30667690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5400" b="1" dirty="0">
                <a:effectLst>
                  <a:outerShdw blurRad="38100" dist="38100" dir="2700000" algn="tl">
                    <a:srgbClr val="000000">
                      <a:alpha val="43137"/>
                    </a:srgbClr>
                  </a:outerShdw>
                </a:effectLst>
              </a:rPr>
              <a:t>9 Or do you not know that the unrighteous will not inherit the kingdom of God? Do not be deceived: neither the sexually immoral, nor idolaters, nor adulterers, nor men who practice homosexuality, 10 nor thieves, nor the greedy, nor drunkards, nor revilers, nor swindlers will inherit the kingdom of God. 11 And such were some of you. But you were washed, you were sanctified, you were justified in the name of the Lord Jesus Christ and by the Spirit of our God.”</a:t>
            </a:r>
          </a:p>
          <a:p>
            <a:pPr marL="45720" indent="0" algn="ctr">
              <a:buNone/>
            </a:pPr>
            <a:r>
              <a:rPr lang="en-US" sz="5400" b="1" dirty="0">
                <a:effectLst>
                  <a:outerShdw blurRad="38100" dist="38100" dir="2700000" algn="tl">
                    <a:srgbClr val="000000">
                      <a:alpha val="43137"/>
                    </a:srgbClr>
                  </a:outerShdw>
                </a:effectLst>
              </a:rPr>
              <a:t> (I Corinthians 6:9-11, ESV)</a:t>
            </a:r>
          </a:p>
        </p:txBody>
      </p:sp>
    </p:spTree>
    <p:extLst>
      <p:ext uri="{BB962C8B-B14F-4D97-AF65-F5344CB8AC3E}">
        <p14:creationId xmlns:p14="http://schemas.microsoft.com/office/powerpoint/2010/main" val="16886966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Awaken from Slumber (5)</a:t>
            </a:r>
          </a:p>
          <a:p>
            <a:pPr lvl="1"/>
            <a:r>
              <a:rPr lang="en-US" sz="3200" b="1" dirty="0">
                <a:effectLst>
                  <a:outerShdw blurRad="38100" dist="38100" dir="2700000" algn="tl">
                    <a:srgbClr val="000000">
                      <a:alpha val="43137"/>
                    </a:srgbClr>
                  </a:outerShdw>
                </a:effectLst>
              </a:rPr>
              <a:t> The defilement leads to destruction, to death, to being away from God</a:t>
            </a:r>
          </a:p>
          <a:p>
            <a:pPr lvl="1"/>
            <a:r>
              <a:rPr lang="en-US" sz="3200" b="1" dirty="0">
                <a:effectLst>
                  <a:outerShdw blurRad="38100" dist="38100" dir="2700000" algn="tl">
                    <a:srgbClr val="000000">
                      <a:alpha val="43137"/>
                    </a:srgbClr>
                  </a:outerShdw>
                </a:effectLst>
              </a:rPr>
              <a:t> If God has redeemed then we can rise up out of these instincts and this brokenness, this long night of sleep</a:t>
            </a:r>
          </a:p>
          <a:p>
            <a:pPr lvl="1"/>
            <a:r>
              <a:rPr lang="en-US" sz="3200" b="1" dirty="0">
                <a:effectLst>
                  <a:outerShdw blurRad="38100" dist="38100" dir="2700000" algn="tl">
                    <a:srgbClr val="000000">
                      <a:alpha val="43137"/>
                    </a:srgbClr>
                  </a:outerShdw>
                </a:effectLst>
              </a:rPr>
              <a:t> If God has done this…then we can live in a way which his altogether separate</a:t>
            </a:r>
          </a:p>
          <a:p>
            <a:pPr lvl="1"/>
            <a:r>
              <a:rPr lang="en-US" sz="3200" b="1" dirty="0">
                <a:effectLst>
                  <a:outerShdw blurRad="38100" dist="38100" dir="2700000" algn="tl">
                    <a:srgbClr val="000000">
                      <a:alpha val="43137"/>
                    </a:srgbClr>
                  </a:outerShdw>
                </a:effectLst>
              </a:rPr>
              <a:t> He gives us the means, His arm to hold</a:t>
            </a:r>
          </a:p>
          <a:p>
            <a:pPr lvl="1"/>
            <a:r>
              <a:rPr lang="en-US" sz="3200" b="1" dirty="0">
                <a:effectLst>
                  <a:outerShdw blurRad="38100" dist="38100" dir="2700000" algn="tl">
                    <a:srgbClr val="000000">
                      <a:alpha val="43137"/>
                    </a:srgbClr>
                  </a:outerShdw>
                </a:effectLst>
              </a:rPr>
              <a:t> This first way we respond, then, is repentance away from sin and bondage, by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acting in certain ways</a:t>
            </a:r>
          </a:p>
          <a:p>
            <a:pPr lvl="1"/>
            <a:r>
              <a:rPr lang="en-US" sz="3200" b="1" dirty="0">
                <a:effectLst>
                  <a:outerShdw blurRad="38100" dist="38100" dir="2700000" algn="tl">
                    <a:srgbClr val="000000">
                      <a:alpha val="43137"/>
                    </a:srgbClr>
                  </a:outerShdw>
                </a:effectLst>
              </a:rPr>
              <a:t> The second way is by living in a way which reflects the goodness of God</a:t>
            </a:r>
          </a:p>
          <a:p>
            <a:pPr lvl="1"/>
            <a:r>
              <a:rPr lang="en-US" sz="3200" b="1" dirty="0">
                <a:effectLst>
                  <a:outerShdw blurRad="38100" dist="38100" dir="2700000" algn="tl">
                    <a:srgbClr val="000000">
                      <a:alpha val="43137"/>
                    </a:srgbClr>
                  </a:outerShdw>
                </a:effectLst>
              </a:rPr>
              <a:t> We can only do this because God has first acted in the world</a:t>
            </a:r>
          </a:p>
        </p:txBody>
      </p:sp>
    </p:spTree>
    <p:extLst>
      <p:ext uri="{BB962C8B-B14F-4D97-AF65-F5344CB8AC3E}">
        <p14:creationId xmlns:p14="http://schemas.microsoft.com/office/powerpoint/2010/main" val="8583828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4000" b="1" dirty="0">
                <a:effectLst>
                  <a:outerShdw blurRad="38100" dist="38100" dir="2700000" algn="tl">
                    <a:srgbClr val="000000">
                      <a:alpha val="43137"/>
                    </a:srgbClr>
                  </a:outerShdw>
                </a:effectLst>
              </a:rPr>
              <a:t>“I am the true vine, and my Father is the vinedresser. 2 Every branch in me that does not bear fruit he takes away, and every branch that does bear fruit he prunes, that it may bear more fruit. 3 Already you are clean because of the word that I have spoken to you. 4 Abide in me, and I in you. As the branch cannot bear fruit by itself, unless it abides in the vine, neither can you, unless you abide in me. 5 I am the vine; you are the branches. Whoever abides in me and I in him, he it is that bears much fruit, for apart from me you can do nothing. </a:t>
            </a:r>
          </a:p>
        </p:txBody>
      </p:sp>
    </p:spTree>
    <p:extLst>
      <p:ext uri="{BB962C8B-B14F-4D97-AF65-F5344CB8AC3E}">
        <p14:creationId xmlns:p14="http://schemas.microsoft.com/office/powerpoint/2010/main" val="40669122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4000" b="1" dirty="0">
                <a:effectLst>
                  <a:outerShdw blurRad="38100" dist="38100" dir="2700000" algn="tl">
                    <a:srgbClr val="000000">
                      <a:alpha val="43137"/>
                    </a:srgbClr>
                  </a:outerShdw>
                </a:effectLst>
              </a:rPr>
              <a:t>6 If anyone does not abide in me he is thrown away like a branch and withers; and the branches are gathered, thrown into the fire, and burned. 7 If you abide in me, and my words abide in you, ask whatever you wish, and it will be done for you. 8 By this my Father is glorified, that you bear much fruit and so prove to be my disciples. 9 As the Father has loved me, so have I loved you. Abide in my love. 10 If you keep my commandments, you will abide in my love, just as I have kept my Father’s commandments and abide in his love. 11 These things I have spoken to you, that my joy may be in you, and that your joy may be full.” </a:t>
            </a:r>
          </a:p>
          <a:p>
            <a:pPr marL="45720" indent="0" algn="ctr">
              <a:buNone/>
            </a:pPr>
            <a:r>
              <a:rPr lang="en-US" sz="4000" b="1" dirty="0">
                <a:effectLst>
                  <a:outerShdw blurRad="38100" dist="38100" dir="2700000" algn="tl">
                    <a:srgbClr val="000000">
                      <a:alpha val="43137"/>
                    </a:srgbClr>
                  </a:outerShdw>
                </a:effectLst>
              </a:rPr>
              <a:t>(John 15:1-11, ESV)</a:t>
            </a:r>
          </a:p>
        </p:txBody>
      </p:sp>
    </p:spTree>
    <p:extLst>
      <p:ext uri="{BB962C8B-B14F-4D97-AF65-F5344CB8AC3E}">
        <p14:creationId xmlns:p14="http://schemas.microsoft.com/office/powerpoint/2010/main" val="126211575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4000" b="1" dirty="0">
                <a:effectLst>
                  <a:outerShdw blurRad="38100" dist="38100" dir="2700000" algn="tl">
                    <a:srgbClr val="000000">
                      <a:alpha val="43137"/>
                    </a:srgbClr>
                  </a:outerShdw>
                </a:effectLst>
              </a:rPr>
              <a:t>7 Nevertheless, I tell you the truth: it is to your advantage that I go away, for if I do not go away, the Helper will not come to you. But if I go, I will send him to you. 8 And when he comes, he will convict the world concerning sin and righteousness and judgment: 9 concerning sin, because they do not believe in me; 10 concerning righteousness, because I go to the Father, and you will see me no longer; 11 concerning judgment, because the ruler of this world is judged.</a:t>
            </a:r>
          </a:p>
        </p:txBody>
      </p:sp>
    </p:spTree>
    <p:extLst>
      <p:ext uri="{BB962C8B-B14F-4D97-AF65-F5344CB8AC3E}">
        <p14:creationId xmlns:p14="http://schemas.microsoft.com/office/powerpoint/2010/main" val="4202947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4000" b="1" dirty="0">
                <a:effectLst>
                  <a:outerShdw blurRad="38100" dist="38100" dir="2700000" algn="tl">
                    <a:srgbClr val="000000">
                      <a:alpha val="43137"/>
                    </a:srgbClr>
                  </a:outerShdw>
                </a:effectLst>
              </a:rPr>
              <a:t>12 “I still have many things to say to you, but you cannot bear them now. 13 When the Spirit of truth comes, he will guide you into all the truth, for he will not speak on his own authority, but whatever he hears he will speak, and he will declare to you the things that are to come. 14 He will glorify me, for he will take what is mine and declare it to you. 15 All that the Father has is mine; therefore I said that he will take what is mine and declare it to you.”</a:t>
            </a:r>
          </a:p>
          <a:p>
            <a:pPr marL="45720" indent="0" algn="ctr">
              <a:buNone/>
            </a:pPr>
            <a:r>
              <a:rPr lang="en-US" sz="4000" b="1" dirty="0">
                <a:effectLst>
                  <a:outerShdw blurRad="38100" dist="38100" dir="2700000" algn="tl">
                    <a:srgbClr val="000000">
                      <a:alpha val="43137"/>
                    </a:srgbClr>
                  </a:outerShdw>
                </a:effectLst>
              </a:rPr>
              <a:t>(John 16:7-15, ESV)</a:t>
            </a:r>
          </a:p>
        </p:txBody>
      </p:sp>
    </p:spTree>
    <p:extLst>
      <p:ext uri="{BB962C8B-B14F-4D97-AF65-F5344CB8AC3E}">
        <p14:creationId xmlns:p14="http://schemas.microsoft.com/office/powerpoint/2010/main" val="7144376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4800" b="1" dirty="0">
                <a:effectLst>
                  <a:outerShdw blurRad="38100" dist="38100" dir="2700000" algn="tl">
                    <a:srgbClr val="000000">
                      <a:alpha val="43137"/>
                    </a:srgbClr>
                  </a:outerShdw>
                </a:effectLst>
              </a:rPr>
              <a:t>“22 But the fruit of the Spirit is love, joy, peace, patience, kindness, goodness, faithfulness, 23 gentleness, self-control; against such things there is no law. 24 And those who belong to Christ Jesus have crucified the flesh with its passions and desires.” </a:t>
            </a:r>
          </a:p>
          <a:p>
            <a:pPr marL="45720" indent="0" algn="ctr">
              <a:buNone/>
            </a:pPr>
            <a:r>
              <a:rPr lang="en-US" sz="4800" b="1" dirty="0">
                <a:effectLst>
                  <a:outerShdw blurRad="38100" dist="38100" dir="2700000" algn="tl">
                    <a:srgbClr val="000000">
                      <a:alpha val="43137"/>
                    </a:srgbClr>
                  </a:outerShdw>
                </a:effectLst>
              </a:rPr>
              <a:t>(Galatians 5:22-24, ESV)</a:t>
            </a:r>
          </a:p>
        </p:txBody>
      </p:sp>
    </p:spTree>
    <p:extLst>
      <p:ext uri="{BB962C8B-B14F-4D97-AF65-F5344CB8AC3E}">
        <p14:creationId xmlns:p14="http://schemas.microsoft.com/office/powerpoint/2010/main" val="145523280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Awaken from Slumber (5)</a:t>
            </a:r>
          </a:p>
          <a:p>
            <a:pPr lvl="1"/>
            <a:r>
              <a:rPr lang="en-US" sz="3200" b="1" dirty="0">
                <a:effectLst>
                  <a:outerShdw blurRad="38100" dist="38100" dir="2700000" algn="tl">
                    <a:srgbClr val="000000">
                      <a:alpha val="43137"/>
                    </a:srgbClr>
                  </a:outerShdw>
                </a:effectLst>
              </a:rPr>
              <a:t> Thus we are not only able to turn away from the bad, but also to live and act in goodness</a:t>
            </a:r>
          </a:p>
          <a:p>
            <a:pPr lvl="1"/>
            <a:r>
              <a:rPr lang="en-US" sz="3200" b="1" dirty="0">
                <a:effectLst>
                  <a:outerShdw blurRad="38100" dist="38100" dir="2700000" algn="tl">
                    <a:srgbClr val="000000">
                      <a:alpha val="43137"/>
                    </a:srgbClr>
                  </a:outerShdw>
                </a:effectLst>
              </a:rPr>
              <a:t> It is only because of God this is possible</a:t>
            </a:r>
          </a:p>
          <a:p>
            <a:pPr lvl="1"/>
            <a:r>
              <a:rPr lang="en-US" sz="3200" b="1" dirty="0">
                <a:effectLst>
                  <a:outerShdw blurRad="38100" dist="38100" dir="2700000" algn="tl">
                    <a:srgbClr val="000000">
                      <a:alpha val="43137"/>
                    </a:srgbClr>
                  </a:outerShdw>
                </a:effectLst>
              </a:rPr>
              <a:t> This then leads to the third response…to praise God for what He has done</a:t>
            </a:r>
          </a:p>
          <a:p>
            <a:pPr lvl="1"/>
            <a:r>
              <a:rPr lang="en-US" sz="3200" b="1" dirty="0">
                <a:effectLst>
                  <a:outerShdw blurRad="38100" dist="38100" dir="2700000" algn="tl">
                    <a:srgbClr val="000000">
                      <a:alpha val="43137"/>
                    </a:srgbClr>
                  </a:outerShdw>
                </a:effectLst>
              </a:rPr>
              <a:t> How else should we respond other than rejoicing in the One who has redeemed and given us such freedom?</a:t>
            </a:r>
          </a:p>
          <a:p>
            <a:pPr lvl="1"/>
            <a:r>
              <a:rPr lang="en-US" sz="3200" b="1" dirty="0">
                <a:effectLst>
                  <a:outerShdw blurRad="38100" dist="38100" dir="2700000" algn="tl">
                    <a:srgbClr val="000000">
                      <a:alpha val="43137"/>
                    </a:srgbClr>
                  </a:outerShdw>
                </a:effectLst>
              </a:rPr>
              <a:t> We find all these things to be good, and that this God alone is able to provide us such a solid foundation</a:t>
            </a:r>
          </a:p>
          <a:p>
            <a:pPr lvl="1"/>
            <a:r>
              <a:rPr lang="en-US" sz="3200" b="1" dirty="0">
                <a:effectLst>
                  <a:outerShdw blurRad="38100" dist="38100" dir="2700000" algn="tl">
                    <a:srgbClr val="000000">
                      <a:alpha val="43137"/>
                    </a:srgbClr>
                  </a:outerShdw>
                </a:effectLst>
              </a:rPr>
              <a:t> God has done great things</a:t>
            </a:r>
          </a:p>
          <a:p>
            <a:pPr lvl="1"/>
            <a:r>
              <a:rPr lang="en-US" sz="3200" b="1" dirty="0">
                <a:effectLst>
                  <a:outerShdw blurRad="38100" dist="38100" dir="2700000" algn="tl">
                    <a:srgbClr val="000000">
                      <a:alpha val="43137"/>
                    </a:srgbClr>
                  </a:outerShdw>
                </a:effectLst>
              </a:rPr>
              <a:t> He alone is worthy of such adoration and praise</a:t>
            </a:r>
          </a:p>
          <a:p>
            <a:pPr lvl="1"/>
            <a:r>
              <a:rPr lang="en-US" sz="3200" b="1" dirty="0">
                <a:effectLst>
                  <a:outerShdw blurRad="38100" dist="38100" dir="2700000" algn="tl">
                    <a:srgbClr val="000000">
                      <a:alpha val="43137"/>
                    </a:srgbClr>
                  </a:outerShdw>
                </a:effectLst>
              </a:rPr>
              <a:t> Let us not fail to awaken from slumber, and rise to the sound of His voice</a:t>
            </a:r>
          </a:p>
        </p:txBody>
      </p:sp>
    </p:spTree>
    <p:extLst>
      <p:ext uri="{BB962C8B-B14F-4D97-AF65-F5344CB8AC3E}">
        <p14:creationId xmlns:p14="http://schemas.microsoft.com/office/powerpoint/2010/main" val="36928676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2074</TotalTime>
  <Words>2099</Words>
  <Application>Microsoft Office PowerPoint</Application>
  <PresentationFormat>Widescreen</PresentationFormat>
  <Paragraphs>157</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Cambria</vt:lpstr>
      <vt:lpstr>Times New Roman</vt:lpstr>
      <vt:lpstr>Back to School 16x9</vt:lpstr>
      <vt:lpstr>Isaiah 51:17-52:12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20</cp:revision>
  <dcterms:created xsi:type="dcterms:W3CDTF">2020-10-02T21:30:21Z</dcterms:created>
  <dcterms:modified xsi:type="dcterms:W3CDTF">2021-10-15T22:20:15Z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