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8"/>
  </p:notesMasterIdLst>
  <p:handoutMasterIdLst>
    <p:handoutMasterId r:id="rId19"/>
  </p:handoutMasterIdLst>
  <p:sldIdLst>
    <p:sldId id="257" r:id="rId5"/>
    <p:sldId id="387" r:id="rId6"/>
    <p:sldId id="389" r:id="rId7"/>
    <p:sldId id="314" r:id="rId8"/>
    <p:sldId id="390" r:id="rId9"/>
    <p:sldId id="281" r:id="rId10"/>
    <p:sldId id="401" r:id="rId11"/>
    <p:sldId id="293" r:id="rId12"/>
    <p:sldId id="409" r:id="rId13"/>
    <p:sldId id="447" r:id="rId14"/>
    <p:sldId id="448" r:id="rId15"/>
    <p:sldId id="449" r:id="rId16"/>
    <p:sldId id="279" r:id="rId17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80" autoAdjust="0"/>
    <p:restoredTop sz="86410" autoAdjust="0"/>
  </p:normalViewPr>
  <p:slideViewPr>
    <p:cSldViewPr>
      <p:cViewPr>
        <p:scale>
          <a:sx n="33" d="100"/>
          <a:sy n="33" d="100"/>
        </p:scale>
        <p:origin x="1380" y="702"/>
      </p:cViewPr>
      <p:guideLst>
        <p:guide pos="3839"/>
        <p:guide orient="horz" pos="2160"/>
      </p:guideLst>
    </p:cSldViewPr>
  </p:slideViewPr>
  <p:outlineViewPr>
    <p:cViewPr>
      <p:scale>
        <a:sx n="33" d="100"/>
        <a:sy n="33" d="100"/>
      </p:scale>
      <p:origin x="0" y="-18306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3" d="100"/>
          <a:sy n="63" d="100"/>
        </p:scale>
        <p:origin x="1986" y="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5A207F-0F91-42F2-96D0-049C6003623B}" type="datetimeFigureOut">
              <a:rPr lang="en-US"/>
              <a:t>9/17/2021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567D4A-04CB-4EDF-8FB1-342A02FC8EC5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801253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CC13F5-F2B1-464B-BE8F-27ABFBD2FBDE}" type="datetimeFigureOut">
              <a:rPr lang="en-US"/>
              <a:t>9/17/2021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61351F-DBB1-4664-ADA9-83BC7CB8848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423620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61351F-DBB1-4664-ADA9-83BC7CB8848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7428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61351F-DBB1-4664-ADA9-83BC7CB8848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413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61351F-DBB1-4664-ADA9-83BC7CB8848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9437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61351F-DBB1-4664-ADA9-83BC7CB8848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9216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3814" y="990600"/>
            <a:ext cx="8458200" cy="3200400"/>
          </a:xfrm>
        </p:spPr>
        <p:txBody>
          <a:bodyPr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3813" y="4267200"/>
            <a:ext cx="8458200" cy="13716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3CD9712D-992A-4AB1-A5C2-575F75921AA2}" type="datetimeFigureOut">
              <a:rPr lang="en-US" smtClean="0"/>
              <a:pPr/>
              <a:t>9/17/2021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538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3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3CD9712D-992A-4AB1-A5C2-575F75921AA2}" type="datetimeFigureOut">
              <a:rPr lang="en-US" smtClean="0"/>
              <a:pPr/>
              <a:t>9/17/2021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768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3" y="2057400"/>
            <a:ext cx="8458201" cy="2666999"/>
          </a:xfrm>
        </p:spPr>
        <p:txBody>
          <a:bodyPr anchor="b">
            <a:normAutofit/>
          </a:bodyPr>
          <a:lstStyle>
            <a:lvl1pPr algn="l">
              <a:defRPr sz="4800" b="0" i="0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3813" y="4876800"/>
            <a:ext cx="8458201" cy="1143000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3CD9712D-992A-4AB1-A5C2-575F75921AA2}" type="datetimeFigureOut">
              <a:rPr lang="en-US" smtClean="0"/>
              <a:pPr/>
              <a:t>9/17/2021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620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3812" y="1676400"/>
            <a:ext cx="4700016" cy="4495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600200">
              <a:defRPr sz="1600"/>
            </a:lvl6pPr>
            <a:lvl7pPr marL="1874520">
              <a:defRPr sz="1600"/>
            </a:lvl7pPr>
            <a:lvl8pPr marL="2148840">
              <a:defRPr sz="1600"/>
            </a:lvl8pPr>
            <a:lvl9pPr marL="2423160"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035" y="1676401"/>
            <a:ext cx="4700016" cy="4495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600200">
              <a:defRPr sz="1600"/>
            </a:lvl6pPr>
            <a:lvl7pPr marL="1874520">
              <a:defRPr sz="1600"/>
            </a:lvl7pPr>
            <a:lvl8pPr marL="2148840">
              <a:defRPr sz="1600"/>
            </a:lvl8pPr>
            <a:lvl9pPr marL="2423160"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3CD9712D-992A-4AB1-A5C2-575F75921AA2}" type="datetimeFigureOut">
              <a:rPr lang="en-US" smtClean="0"/>
              <a:pPr/>
              <a:t>9/17/2021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462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3813" y="1676399"/>
            <a:ext cx="4701142" cy="762001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3813" y="2516457"/>
            <a:ext cx="4701142" cy="365574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600200">
              <a:defRPr sz="1600"/>
            </a:lvl6pPr>
            <a:lvl7pPr marL="1874520">
              <a:defRPr sz="1600"/>
            </a:lvl7pPr>
            <a:lvl8pPr marL="2148840">
              <a:defRPr sz="1600"/>
            </a:lvl8pPr>
            <a:lvl9pPr marL="2423160"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1754" y="1676399"/>
            <a:ext cx="4703259" cy="762001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1754" y="2516457"/>
            <a:ext cx="4703259" cy="365574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600200">
              <a:defRPr sz="1600"/>
            </a:lvl6pPr>
            <a:lvl7pPr marL="1874520">
              <a:defRPr sz="1600"/>
            </a:lvl7pPr>
            <a:lvl8pPr marL="2148840">
              <a:defRPr sz="1600"/>
            </a:lvl8pPr>
            <a:lvl9pPr marL="2423160"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3CD9712D-992A-4AB1-A5C2-575F75921AA2}" type="datetimeFigureOut">
              <a:rPr lang="en-US" smtClean="0"/>
              <a:pPr/>
              <a:t>9/17/2021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552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3CD9712D-992A-4AB1-A5C2-575F75921AA2}" type="datetimeFigureOut">
              <a:rPr lang="en-US" smtClean="0"/>
              <a:pPr/>
              <a:t>9/17/2021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595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3CD9712D-992A-4AB1-A5C2-575F75921AA2}" type="datetimeFigureOut">
              <a:rPr lang="en-US" smtClean="0"/>
              <a:pPr/>
              <a:t>9/17/2021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399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70811" y="1676400"/>
            <a:ext cx="3810000" cy="2438400"/>
          </a:xfrm>
        </p:spPr>
        <p:txBody>
          <a:bodyPr anchor="b">
            <a:normAutofit/>
          </a:bodyPr>
          <a:lstStyle>
            <a:lvl1pPr algn="l">
              <a:defRPr sz="3200" b="0"/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3813" y="685800"/>
            <a:ext cx="6172200" cy="5486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70811" y="4191000"/>
            <a:ext cx="3810000" cy="15240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3CD9712D-992A-4AB1-A5C2-575F75921AA2}" type="datetimeFigureOut">
              <a:rPr lang="en-US" smtClean="0"/>
              <a:pPr/>
              <a:t>9/17/2021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858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70812" y="1676400"/>
            <a:ext cx="3810000" cy="2438400"/>
          </a:xfrm>
        </p:spPr>
        <p:txBody>
          <a:bodyPr anchor="b">
            <a:noAutofit/>
          </a:bodyPr>
          <a:lstStyle>
            <a:lvl1pPr algn="l">
              <a:defRPr sz="32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1522412" y="0"/>
            <a:ext cx="5943601" cy="6858000"/>
          </a:xfrm>
        </p:spPr>
        <p:txBody>
          <a:bodyPr tIns="91440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70812" y="4191000"/>
            <a:ext cx="3810000" cy="15240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39490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 marL="1600200">
              <a:defRPr/>
            </a:lvl6pPr>
            <a:lvl7pPr marL="1874520">
              <a:defRPr/>
            </a:lvl7pPr>
            <a:lvl8pPr marL="2148840">
              <a:defRPr/>
            </a:lvl8pPr>
            <a:lvl9pPr marL="2423160"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3CD9712D-992A-4AB1-A5C2-575F75921AA2}" type="datetimeFigureOut">
              <a:rPr lang="en-US" smtClean="0"/>
              <a:pPr/>
              <a:t>9/17/2021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575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52014" y="381000"/>
            <a:ext cx="1904998" cy="5791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3814" y="381000"/>
            <a:ext cx="8305800" cy="5791200"/>
          </a:xfrm>
        </p:spPr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3CD9712D-992A-4AB1-A5C2-575F75921AA2}" type="datetimeFigureOut">
              <a:rPr lang="en-US" smtClean="0"/>
              <a:pPr/>
              <a:t>9/17/2021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264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1">
            <a:extLst>
              <a:ext uri="{FF2B5EF4-FFF2-40B4-BE49-F238E27FC236}">
                <a16:creationId xmlns:a16="http://schemas.microsoft.com/office/drawing/2014/main" id="{837F9836-5B23-424D-8C60-AC02A8512A4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43962" y="144001"/>
            <a:ext cx="11902100" cy="6060155"/>
          </a:xfrm>
          <a:solidFill>
            <a:schemeClr val="bg1">
              <a:lumMod val="95000"/>
            </a:schemeClr>
          </a:solidFill>
        </p:spPr>
        <p:txBody>
          <a:bodyPr lIns="0" rIns="1764000" anchor="ctr"/>
          <a:lstStyle>
            <a:lvl1pPr marL="0" indent="0" algn="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 dirty="0"/>
              <a:t>Insert or Drag &amp; Drop your photo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78897" y="804500"/>
            <a:ext cx="4415438" cy="3818712"/>
          </a:xfrm>
          <a:gradFill>
            <a:gsLst>
              <a:gs pos="46000">
                <a:schemeClr val="bg1">
                  <a:alpha val="90000"/>
                </a:schemeClr>
              </a:gs>
              <a:gs pos="0">
                <a:schemeClr val="accent1">
                  <a:lumMod val="20000"/>
                  <a:lumOff val="80000"/>
                  <a:alpha val="50000"/>
                </a:schemeClr>
              </a:gs>
              <a:gs pos="80000">
                <a:schemeClr val="bg1"/>
              </a:gs>
            </a:gsLst>
            <a:lin ang="3600000" scaled="0"/>
          </a:gradFill>
        </p:spPr>
        <p:txBody>
          <a:bodyPr lIns="72000" rIns="180000" bIns="180000" anchor="b"/>
          <a:lstStyle>
            <a:lvl1pPr algn="r">
              <a:lnSpc>
                <a:spcPts val="4699"/>
              </a:lnSpc>
              <a:defRPr sz="4499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to edit segue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8897" y="4623213"/>
            <a:ext cx="4415437" cy="816075"/>
          </a:xfrm>
          <a:solidFill>
            <a:schemeClr val="bg1">
              <a:alpha val="80000"/>
            </a:schemeClr>
          </a:solidFill>
          <a:ln>
            <a:gradFill>
              <a:gsLst>
                <a:gs pos="0">
                  <a:schemeClr val="bg1">
                    <a:lumMod val="7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txBody>
          <a:bodyPr tIns="144000" rIns="180000"/>
          <a:lstStyle>
            <a:lvl1pPr marL="0" indent="0" algn="r">
              <a:buNone/>
              <a:defRPr sz="1799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063" indent="0" algn="ctr">
              <a:buNone/>
              <a:defRPr sz="1999"/>
            </a:lvl2pPr>
            <a:lvl3pPr marL="914126" indent="0" algn="ctr">
              <a:buNone/>
              <a:defRPr sz="1799"/>
            </a:lvl3pPr>
            <a:lvl4pPr marL="1371189" indent="0" algn="ctr">
              <a:buNone/>
              <a:defRPr sz="1600"/>
            </a:lvl4pPr>
            <a:lvl5pPr marL="1828251" indent="0" algn="ctr">
              <a:buNone/>
              <a:defRPr sz="1600"/>
            </a:lvl5pPr>
            <a:lvl6pPr marL="2285314" indent="0" algn="ctr">
              <a:buNone/>
              <a:defRPr sz="1600"/>
            </a:lvl6pPr>
            <a:lvl7pPr marL="2742377" indent="0" algn="ctr">
              <a:buNone/>
              <a:defRPr sz="1600"/>
            </a:lvl7pPr>
            <a:lvl8pPr marL="3199440" indent="0" algn="ctr">
              <a:buNone/>
              <a:defRPr sz="1600"/>
            </a:lvl8pPr>
            <a:lvl9pPr marL="3656503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B24018-690B-4552-9994-3F090E16014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D8B2323-066D-4AC1-9FC8-A06D7E8B5818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890706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36614" y="0"/>
            <a:ext cx="11352212" cy="6858000"/>
          </a:xfrm>
          <a:prstGeom prst="rect">
            <a:avLst/>
          </a:prstGeom>
          <a:gradFill>
            <a:gsLst>
              <a:gs pos="0">
                <a:schemeClr val="bg1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3813" y="381000"/>
            <a:ext cx="96012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3813" y="1676400"/>
            <a:ext cx="96012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71781" y="6356351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fld id="{3CD9712D-992A-4AB1-A5C2-575F75921AA2}" type="datetimeFigureOut">
              <a:rPr lang="en-US" smtClean="0"/>
              <a:pPr/>
              <a:t>9/17/2021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4515" y="6356351"/>
            <a:ext cx="38597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51225" y="6356351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8721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3838" indent="-228600" algn="l" defTabSz="914400" rtl="0" eaLnBrk="1" latinLnBrk="0" hangingPunct="1">
        <a:lnSpc>
          <a:spcPct val="90000"/>
        </a:lnSpc>
        <a:spcBef>
          <a:spcPts val="16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indent="-228600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51560" indent="-228600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defTabSz="914400" rtl="0" eaLnBrk="1" latinLnBrk="0" hangingPunct="1"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874520" indent="-228600" algn="l" defTabSz="914400" rtl="0" eaLnBrk="1" latinLnBrk="0" hangingPunct="1"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228600" algn="l" defTabSz="914400" rtl="0" eaLnBrk="1" latinLnBrk="0" hangingPunct="1"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23160" indent="-228600" algn="l" defTabSz="914400" rtl="0" eaLnBrk="1" latinLnBrk="0" hangingPunct="1"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7200" dirty="0"/>
              <a:t>Isaiah 49:1-13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Greater Need</a:t>
            </a:r>
          </a:p>
        </p:txBody>
      </p:sp>
    </p:spTree>
    <p:extLst>
      <p:ext uri="{BB962C8B-B14F-4D97-AF65-F5344CB8AC3E}">
        <p14:creationId xmlns:p14="http://schemas.microsoft.com/office/powerpoint/2010/main" val="3198176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2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Map&#10;&#10;Description automatically generated">
            <a:extLst>
              <a:ext uri="{FF2B5EF4-FFF2-40B4-BE49-F238E27FC236}">
                <a16:creationId xmlns:a16="http://schemas.microsoft.com/office/drawing/2014/main" id="{BEDF317D-727C-4818-8C2A-B71CF859CD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964" y="0"/>
            <a:ext cx="827689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019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2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Map&#10;&#10;Description automatically generated">
            <a:extLst>
              <a:ext uri="{FF2B5EF4-FFF2-40B4-BE49-F238E27FC236}">
                <a16:creationId xmlns:a16="http://schemas.microsoft.com/office/drawing/2014/main" id="{3E646CEF-3327-4365-BA2E-B7DB030FB1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8" y="0"/>
            <a:ext cx="1206180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0712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 descr="Snow mountains from the ground">
            <a:extLst>
              <a:ext uri="{FF2B5EF4-FFF2-40B4-BE49-F238E27FC236}">
                <a16:creationId xmlns:a16="http://schemas.microsoft.com/office/drawing/2014/main" id="{FB6C117D-C3C2-4923-B0BC-DC2F8814D0C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tretch>
            <a:fillRect/>
          </a:stretch>
        </p:blipFill>
        <p:spPr>
          <a:xfrm>
            <a:off x="-1" y="893"/>
            <a:ext cx="12188825" cy="6856214"/>
          </a:xfrm>
        </p:spPr>
      </p:pic>
      <p:sp>
        <p:nvSpPr>
          <p:cNvPr id="5" name="Subtitle 4">
            <a:extLst>
              <a:ext uri="{FF2B5EF4-FFF2-40B4-BE49-F238E27FC236}">
                <a16:creationId xmlns:a16="http://schemas.microsoft.com/office/drawing/2014/main" id="{C4468819-85BE-4238-A19B-8AD03905AF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1" y="893"/>
            <a:ext cx="12188825" cy="6856214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B55BB8A-9A3C-438A-91CA-5321D78A5E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5749" y="893"/>
            <a:ext cx="9897327" cy="6856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398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2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Map&#10;&#10;Description automatically generated">
            <a:extLst>
              <a:ext uri="{FF2B5EF4-FFF2-40B4-BE49-F238E27FC236}">
                <a16:creationId xmlns:a16="http://schemas.microsoft.com/office/drawing/2014/main" id="{0C257127-4F54-4406-AA6F-75E9124B02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4229" y="0"/>
            <a:ext cx="880036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9994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0" y="0"/>
            <a:ext cx="12188825" cy="6858000"/>
          </a:xfrm>
        </p:spPr>
        <p:txBody>
          <a:bodyPr numCol="2">
            <a:normAutofit fontScale="70000" lnSpcReduction="20000"/>
          </a:bodyPr>
          <a:lstStyle/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Listen to me, O coastlands,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give attention, you peoples from afar.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LORD called me from the womb,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from the body of my mother he named my name.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 He made my mouth like a sharp sword;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the shadow of his hand he hid me;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 made me a polished arrow;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his quiver he hid me away.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  And he said to me, “You are my servant,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Israel, in whom I will be glorified.”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  But I said, “I have labored in vain;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have spent my strength for nothing and vanity;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yet surely my right is with the LORD,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my recompense with my God.”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  And now the LORD says,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 who formed me from the womb to be his servant,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bring Jacob back to him;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that Israel might be gathered to him—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 I am honored in the eyes of the LORD,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my God has become my strength—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  he says: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“It is too light a thing that you should be my servant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raise up the tribes of Jacob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to bring back the preserved of Israel;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will make you as a light for the nations,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that my salvation may reach to the end of the earth.”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  Thus says the LORD,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Redeemer of Israel and his Holy One,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one deeply despised, abhorred by the nation,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servant of rulers: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“Kings shall see and arise;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princes, and they shall prostrate themselves;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because of the LORD, who is faithful,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Holy One of Israel, who has chosen you.”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(Isaiah 49:1-7, ESV)</a:t>
            </a:r>
          </a:p>
        </p:txBody>
      </p:sp>
    </p:spTree>
    <p:extLst>
      <p:ext uri="{BB962C8B-B14F-4D97-AF65-F5344CB8AC3E}">
        <p14:creationId xmlns:p14="http://schemas.microsoft.com/office/powerpoint/2010/main" val="234390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0" y="0"/>
            <a:ext cx="12188825" cy="6858000"/>
          </a:xfrm>
        </p:spPr>
        <p:txBody>
          <a:bodyPr numCol="2">
            <a:normAutofit fontScale="85000" lnSpcReduction="10000"/>
          </a:bodyPr>
          <a:lstStyle/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  Thus says the LORD: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“In a time of favor I have answered you;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a day of salvation I have helped you;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will keep you and give you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 a covenant to the people,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establish the land,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apportion the desolate heritages,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  saying to the prisoners, ‘Come out,’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those who are in darkness, ‘Appear.’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They shall feed along the ways;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 all bare heights shall be their pasture;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  they shall not hunger or thirst,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neither scorching wind nor sun shall strike them,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 he who has pity on them will lead them,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by springs of water will guide them.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  And I will make all my mountains a road,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my highways shall be raised up.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  Behold, these shall come from afar,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behold, these from the north and from the west,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these from the land of </a:t>
            </a:r>
            <a:r>
              <a:rPr lang="en-US" sz="3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Syene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.”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  Sing for joy, O heavens, and exult, O earth;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break forth, O mountains, into singing!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 the LORD has comforted his people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will have compassion on his afflicted.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endParaRPr lang="en-US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(Isaiah 49:8-13, ESV)</a:t>
            </a:r>
          </a:p>
        </p:txBody>
      </p:sp>
    </p:spTree>
    <p:extLst>
      <p:ext uri="{BB962C8B-B14F-4D97-AF65-F5344CB8AC3E}">
        <p14:creationId xmlns:p14="http://schemas.microsoft.com/office/powerpoint/2010/main" val="2483699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0" y="0"/>
            <a:ext cx="12188825" cy="6858000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Main Point</a:t>
            </a:r>
          </a:p>
          <a:p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These verses establish a new theme in Isaiah</a:t>
            </a:r>
          </a:p>
          <a:p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focus had been on God’s redemption from the Babylonian exile</a:t>
            </a:r>
          </a:p>
          <a:p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Now, God begins to deal with a more serious problem</a:t>
            </a:r>
          </a:p>
          <a:p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problem is their sinfulness</a:t>
            </a:r>
          </a:p>
          <a:p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God will deal with this through His Servant</a:t>
            </a:r>
          </a:p>
          <a:p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All that is left to do is praise God for his deliverance</a:t>
            </a:r>
          </a:p>
          <a:p>
            <a:endParaRPr lang="en-US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03914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0" y="0"/>
            <a:ext cx="12188825" cy="6858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Application Points</a:t>
            </a:r>
          </a:p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Greater Need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Throughout the previous chapters of Isaiah we have seen many needs for the people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Deliverance from Assyria, and then from Babylon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They are in need of physical deliverance from their enemies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There is a need for God to act for his people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Babylonian exile has brought an interesting thought…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Has God been defeated?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Has He abandoned the people?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God has not been defeated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God has not abandoned His people</a:t>
            </a:r>
          </a:p>
        </p:txBody>
      </p:sp>
    </p:spTree>
    <p:extLst>
      <p:ext uri="{BB962C8B-B14F-4D97-AF65-F5344CB8AC3E}">
        <p14:creationId xmlns:p14="http://schemas.microsoft.com/office/powerpoint/2010/main" val="4287534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0" y="0"/>
            <a:ext cx="12188825" cy="685800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Application Points</a:t>
            </a:r>
          </a:p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Greater Need (2)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What we have seen is God’s hands in both judgment and chastisement against His people for their faithlessness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God acts in and through history to bring about His purposes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God is dealing with one of the problems His people face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Their separation from Jerusalem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Thus we find they should not trust idols but trust the Living God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He is going to act and redeem them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This does not deal with the other problem which is their relationship with God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Their relationship with God has been broken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They have need to return to Jerusalem, but their greater need is in returning to God</a:t>
            </a:r>
          </a:p>
        </p:txBody>
      </p:sp>
    </p:spTree>
    <p:extLst>
      <p:ext uri="{BB962C8B-B14F-4D97-AF65-F5344CB8AC3E}">
        <p14:creationId xmlns:p14="http://schemas.microsoft.com/office/powerpoint/2010/main" val="14327299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0" y="0"/>
            <a:ext cx="12188825" cy="6858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Application Points</a:t>
            </a:r>
          </a:p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Greater Need (3)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Their sin has caused a rift between them and God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It has caused brokenness in their relationship which must be repaired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Even if they should return to Jerusalem, it will mean nothing if in the end it will lead to their destruction again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It will only mean judgment against them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goal of Cyrus is that they should return home, the goal of the Servant is that they should return to God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It is not only the people of Jacob, but those in the world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This Servant will be the guiding light for all people everywhere</a:t>
            </a:r>
          </a:p>
        </p:txBody>
      </p:sp>
    </p:spTree>
    <p:extLst>
      <p:ext uri="{BB962C8B-B14F-4D97-AF65-F5344CB8AC3E}">
        <p14:creationId xmlns:p14="http://schemas.microsoft.com/office/powerpoint/2010/main" val="9289231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0" y="0"/>
            <a:ext cx="12188825" cy="6858000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Application Points</a:t>
            </a:r>
          </a:p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Greater Need (4)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Not only this, but the Servant is going to prepare a way which the people will traverse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They will make it back to God Himself…the foundation of all things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This Servant is going to provide the way and nothing will hinder those who follow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reward will be attained by those who persevere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reward is God Himself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 these verses, then, we see God doing something new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He is going to provide redemption from sin in order that their relationship can be restored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God has promised to provide for them in their need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How can we not join with the cosmos in rejoicing in what we have just learned?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greater need will be met by God</a:t>
            </a:r>
          </a:p>
        </p:txBody>
      </p:sp>
    </p:spTree>
    <p:extLst>
      <p:ext uri="{BB962C8B-B14F-4D97-AF65-F5344CB8AC3E}">
        <p14:creationId xmlns:p14="http://schemas.microsoft.com/office/powerpoint/2010/main" val="32133858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1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-1" y="893"/>
            <a:ext cx="12188825" cy="1066522"/>
          </a:xfrm>
        </p:spPr>
        <p:txBody>
          <a:bodyPr>
            <a:normAutofit/>
          </a:bodyPr>
          <a:lstStyle/>
          <a:p>
            <a:pPr algn="ctr"/>
            <a:r>
              <a:rPr lang="en-US" sz="4799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Application Points</a:t>
            </a:r>
            <a:endParaRPr sz="4799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-1" y="1241542"/>
            <a:ext cx="12188825" cy="5615565"/>
          </a:xfrm>
        </p:spPr>
        <p:txBody>
          <a:bodyPr>
            <a:normAutofit fontScale="47500" lnSpcReduction="20000"/>
          </a:bodyPr>
          <a:lstStyle/>
          <a:p>
            <a:r>
              <a:rPr lang="en-US" sz="11197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Gospel of Christ</a:t>
            </a:r>
          </a:p>
          <a:p>
            <a:pPr lvl="1"/>
            <a:r>
              <a:rPr lang="en-US" sz="10797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Origins</a:t>
            </a:r>
          </a:p>
          <a:p>
            <a:pPr lvl="2"/>
            <a:r>
              <a:rPr lang="en-US" sz="10597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Where we began</a:t>
            </a:r>
          </a:p>
          <a:p>
            <a:pPr lvl="1"/>
            <a:r>
              <a:rPr lang="en-US" sz="10797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Fall</a:t>
            </a:r>
          </a:p>
          <a:p>
            <a:pPr lvl="2"/>
            <a:r>
              <a:rPr lang="en-US" sz="10597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went wrong</a:t>
            </a:r>
          </a:p>
          <a:p>
            <a:pPr lvl="1"/>
            <a:r>
              <a:rPr lang="en-US" sz="10797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Redemption</a:t>
            </a:r>
          </a:p>
          <a:p>
            <a:pPr lvl="2"/>
            <a:r>
              <a:rPr lang="en-US" sz="10597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 it is fixed</a:t>
            </a:r>
          </a:p>
          <a:p>
            <a:pPr lvl="1"/>
            <a:r>
              <a:rPr lang="en-US" sz="10797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Glorification</a:t>
            </a:r>
          </a:p>
          <a:p>
            <a:pPr lvl="2"/>
            <a:r>
              <a:rPr lang="en-US" sz="10597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Where it at leads</a:t>
            </a:r>
            <a:endParaRPr lang="en-US" sz="2599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79275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erenity 16x9">
  <a:themeElements>
    <a:clrScheme name="Serenity_16x9">
      <a:dk1>
        <a:srgbClr val="164B4F"/>
      </a:dk1>
      <a:lt1>
        <a:sysClr val="window" lastClr="FFFFFF"/>
      </a:lt1>
      <a:dk2>
        <a:srgbClr val="000000"/>
      </a:dk2>
      <a:lt2>
        <a:srgbClr val="C5E5EC"/>
      </a:lt2>
      <a:accent1>
        <a:srgbClr val="1B91A1"/>
      </a:accent1>
      <a:accent2>
        <a:srgbClr val="46AC6F"/>
      </a:accent2>
      <a:accent3>
        <a:srgbClr val="37AFD5"/>
      </a:accent3>
      <a:accent4>
        <a:srgbClr val="6786A9"/>
      </a:accent4>
      <a:accent5>
        <a:srgbClr val="90A693"/>
      </a:accent5>
      <a:accent6>
        <a:srgbClr val="389066"/>
      </a:accent6>
      <a:hlink>
        <a:srgbClr val="27A99A"/>
      </a:hlink>
      <a:folHlink>
        <a:srgbClr val="94AE9D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/>
        </a:defPPr>
      </a:lstStyle>
    </a:txDef>
  </a:objectDefaults>
  <a:extraClrSchemeLst/>
  <a:extLst>
    <a:ext uri="{05A4C25C-085E-4340-85A3-A5531E510DB2}">
      <thm15:themeFamily xmlns:thm15="http://schemas.microsoft.com/office/thememl/2012/main" name="TF02801109.potx" id="{B47C65E8-9F73-4C4F-A3C2-84725F71438E}" vid="{CFC30A9F-F7E5-41F4-B6B7-D2E5B79E3BFB}"/>
    </a:ext>
  </a:extLst>
</a:theme>
</file>

<file path=ppt/theme/theme2.xml><?xml version="1.0" encoding="utf-8"?>
<a:theme xmlns:a="http://schemas.openxmlformats.org/drawingml/2006/main" name="Office Theme">
  <a:themeElements>
    <a:clrScheme name="Serenity">
      <a:dk1>
        <a:srgbClr val="164B4F"/>
      </a:dk1>
      <a:lt1>
        <a:sysClr val="window" lastClr="FFFFFF"/>
      </a:lt1>
      <a:dk2>
        <a:srgbClr val="000000"/>
      </a:dk2>
      <a:lt2>
        <a:srgbClr val="C5E5EC"/>
      </a:lt2>
      <a:accent1>
        <a:srgbClr val="1B91A1"/>
      </a:accent1>
      <a:accent2>
        <a:srgbClr val="46AC6F"/>
      </a:accent2>
      <a:accent3>
        <a:srgbClr val="37AFD5"/>
      </a:accent3>
      <a:accent4>
        <a:srgbClr val="6786A9"/>
      </a:accent4>
      <a:accent5>
        <a:srgbClr val="90A693"/>
      </a:accent5>
      <a:accent6>
        <a:srgbClr val="389066"/>
      </a:accent6>
      <a:hlink>
        <a:srgbClr val="27A99A"/>
      </a:hlink>
      <a:folHlink>
        <a:srgbClr val="94AE9D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Serenity">
      <a:dk1>
        <a:srgbClr val="164B4F"/>
      </a:dk1>
      <a:lt1>
        <a:sysClr val="window" lastClr="FFFFFF"/>
      </a:lt1>
      <a:dk2>
        <a:srgbClr val="000000"/>
      </a:dk2>
      <a:lt2>
        <a:srgbClr val="C5E5EC"/>
      </a:lt2>
      <a:accent1>
        <a:srgbClr val="1B91A1"/>
      </a:accent1>
      <a:accent2>
        <a:srgbClr val="46AC6F"/>
      </a:accent2>
      <a:accent3>
        <a:srgbClr val="37AFD5"/>
      </a:accent3>
      <a:accent4>
        <a:srgbClr val="6786A9"/>
      </a:accent4>
      <a:accent5>
        <a:srgbClr val="90A693"/>
      </a:accent5>
      <a:accent6>
        <a:srgbClr val="389066"/>
      </a:accent6>
      <a:hlink>
        <a:srgbClr val="27A99A"/>
      </a:hlink>
      <a:folHlink>
        <a:srgbClr val="94AE9D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irectSourceMarket xmlns="4873beb7-5857-4685-be1f-d57550cc96cc" xsi:nil="true"/>
    <ApprovalStatus xmlns="4873beb7-5857-4685-be1f-d57550cc96cc">InProgress</ApprovalStatus>
    <MarketSpecific xmlns="4873beb7-5857-4685-be1f-d57550cc96cc">false</MarketSpecific>
    <LocComments xmlns="4873beb7-5857-4685-be1f-d57550cc96cc" xsi:nil="true"/>
    <ThumbnailAssetId xmlns="4873beb7-5857-4685-be1f-d57550cc96cc" xsi:nil="true"/>
    <PrimaryImageGen xmlns="4873beb7-5857-4685-be1f-d57550cc96cc">false</PrimaryImageGen>
    <LegacyData xmlns="4873beb7-5857-4685-be1f-d57550cc96cc" xsi:nil="true"/>
    <LocRecommendedHandoff xmlns="4873beb7-5857-4685-be1f-d57550cc96cc" xsi:nil="true"/>
    <BusinessGroup xmlns="4873beb7-5857-4685-be1f-d57550cc96cc" xsi:nil="true"/>
    <BlockPublish xmlns="4873beb7-5857-4685-be1f-d57550cc96cc">false</BlockPublish>
    <TPFriendlyName xmlns="4873beb7-5857-4685-be1f-d57550cc96cc" xsi:nil="true"/>
    <NumericId xmlns="4873beb7-5857-4685-be1f-d57550cc96cc" xsi:nil="true"/>
    <APEditor xmlns="4873beb7-5857-4685-be1f-d57550cc96cc">
      <UserInfo>
        <DisplayName/>
        <AccountId xsi:nil="true"/>
        <AccountType/>
      </UserInfo>
    </APEditor>
    <SourceTitle xmlns="4873beb7-5857-4685-be1f-d57550cc96cc" xsi:nil="true"/>
    <OpenTemplate xmlns="4873beb7-5857-4685-be1f-d57550cc96cc">true</OpenTemplate>
    <UALocComments xmlns="4873beb7-5857-4685-be1f-d57550cc96cc" xsi:nil="true"/>
    <ParentAssetId xmlns="4873beb7-5857-4685-be1f-d57550cc96cc" xsi:nil="true"/>
    <IntlLangReviewDate xmlns="4873beb7-5857-4685-be1f-d57550cc96cc" xsi:nil="true"/>
    <FeatureTagsTaxHTField0 xmlns="4873beb7-5857-4685-be1f-d57550cc96cc">
      <Terms xmlns="http://schemas.microsoft.com/office/infopath/2007/PartnerControls"/>
    </FeatureTagsTaxHTField0>
    <PublishStatusLookup xmlns="4873beb7-5857-4685-be1f-d57550cc96cc">
      <Value>1360506</Value>
    </PublishStatusLookup>
    <Providers xmlns="4873beb7-5857-4685-be1f-d57550cc96cc" xsi:nil="true"/>
    <MachineTranslated xmlns="4873beb7-5857-4685-be1f-d57550cc96cc">false</MachineTranslated>
    <OriginalSourceMarket xmlns="4873beb7-5857-4685-be1f-d57550cc96cc" xsi:nil="true"/>
    <APDescription xmlns="4873beb7-5857-4685-be1f-d57550cc96cc" xsi:nil="true"/>
    <ClipArtFilename xmlns="4873beb7-5857-4685-be1f-d57550cc96cc" xsi:nil="true"/>
    <ContentItem xmlns="4873beb7-5857-4685-be1f-d57550cc96cc" xsi:nil="true"/>
    <TPInstallLocation xmlns="4873beb7-5857-4685-be1f-d57550cc96cc" xsi:nil="true"/>
    <PublishTargets xmlns="4873beb7-5857-4685-be1f-d57550cc96cc">OfficeOnlineVNext</PublishTargets>
    <TimesCloned xmlns="4873beb7-5857-4685-be1f-d57550cc96cc" xsi:nil="true"/>
    <AssetStart xmlns="4873beb7-5857-4685-be1f-d57550cc96cc">2011-12-12T13:37:00+00:00</AssetStart>
    <Provider xmlns="4873beb7-5857-4685-be1f-d57550cc96cc" xsi:nil="true"/>
    <AcquiredFrom xmlns="4873beb7-5857-4685-be1f-d57550cc96cc">Internal MS</AcquiredFrom>
    <FriendlyTitle xmlns="4873beb7-5857-4685-be1f-d57550cc96cc" xsi:nil="true"/>
    <LastHandOff xmlns="4873beb7-5857-4685-be1f-d57550cc96cc" xsi:nil="true"/>
    <TPClientViewer xmlns="4873beb7-5857-4685-be1f-d57550cc96cc" xsi:nil="true"/>
    <UACurrentWords xmlns="4873beb7-5857-4685-be1f-d57550cc96cc" xsi:nil="true"/>
    <ArtSampleDocs xmlns="4873beb7-5857-4685-be1f-d57550cc96cc" xsi:nil="true"/>
    <UALocRecommendation xmlns="4873beb7-5857-4685-be1f-d57550cc96cc">Localize</UALocRecommendation>
    <Manager xmlns="4873beb7-5857-4685-be1f-d57550cc96cc" xsi:nil="true"/>
    <ShowIn xmlns="4873beb7-5857-4685-be1f-d57550cc96cc">Show everywhere</ShowIn>
    <UANotes xmlns="4873beb7-5857-4685-be1f-d57550cc96cc" xsi:nil="true"/>
    <TemplateStatus xmlns="4873beb7-5857-4685-be1f-d57550cc96cc">Complete</TemplateStatus>
    <InternalTagsTaxHTField0 xmlns="4873beb7-5857-4685-be1f-d57550cc96cc">
      <Terms xmlns="http://schemas.microsoft.com/office/infopath/2007/PartnerControls"/>
    </InternalTagsTaxHTField0>
    <CSXHash xmlns="4873beb7-5857-4685-be1f-d57550cc96cc" xsi:nil="true"/>
    <Downloads xmlns="4873beb7-5857-4685-be1f-d57550cc96cc">0</Downloads>
    <VoteCount xmlns="4873beb7-5857-4685-be1f-d57550cc96cc" xsi:nil="true"/>
    <OOCacheId xmlns="4873beb7-5857-4685-be1f-d57550cc96cc" xsi:nil="true"/>
    <IsDeleted xmlns="4873beb7-5857-4685-be1f-d57550cc96cc">false</IsDeleted>
    <AssetExpire xmlns="4873beb7-5857-4685-be1f-d57550cc96cc">2035-01-01T08:00:00+00:00</AssetExpire>
    <DSATActionTaken xmlns="4873beb7-5857-4685-be1f-d57550cc96cc" xsi:nil="true"/>
    <CSXSubmissionMarket xmlns="4873beb7-5857-4685-be1f-d57550cc96cc" xsi:nil="true"/>
    <TPExecutable xmlns="4873beb7-5857-4685-be1f-d57550cc96cc" xsi:nil="true"/>
    <SubmitterId xmlns="4873beb7-5857-4685-be1f-d57550cc96cc" xsi:nil="true"/>
    <EditorialTags xmlns="4873beb7-5857-4685-be1f-d57550cc96cc" xsi:nil="true"/>
    <ApprovalLog xmlns="4873beb7-5857-4685-be1f-d57550cc96cc" xsi:nil="true"/>
    <AssetType xmlns="4873beb7-5857-4685-be1f-d57550cc96cc">TP</AssetType>
    <BugNumber xmlns="4873beb7-5857-4685-be1f-d57550cc96cc" xsi:nil="true"/>
    <CSXSubmissionDate xmlns="4873beb7-5857-4685-be1f-d57550cc96cc" xsi:nil="true"/>
    <CSXUpdate xmlns="4873beb7-5857-4685-be1f-d57550cc96cc">false</CSXUpdate>
    <Milestone xmlns="4873beb7-5857-4685-be1f-d57550cc96cc" xsi:nil="true"/>
    <RecommendationsModifier xmlns="4873beb7-5857-4685-be1f-d57550cc96cc" xsi:nil="true"/>
    <OriginAsset xmlns="4873beb7-5857-4685-be1f-d57550cc96cc" xsi:nil="true"/>
    <TPComponent xmlns="4873beb7-5857-4685-be1f-d57550cc96cc" xsi:nil="true"/>
    <AssetId xmlns="4873beb7-5857-4685-be1f-d57550cc96cc">TP102801108</AssetId>
    <IntlLocPriority xmlns="4873beb7-5857-4685-be1f-d57550cc96cc" xsi:nil="true"/>
    <PolicheckWords xmlns="4873beb7-5857-4685-be1f-d57550cc96cc" xsi:nil="true"/>
    <TPLaunchHelpLink xmlns="4873beb7-5857-4685-be1f-d57550cc96cc" xsi:nil="true"/>
    <TPApplication xmlns="4873beb7-5857-4685-be1f-d57550cc96cc" xsi:nil="true"/>
    <CrawlForDependencies xmlns="4873beb7-5857-4685-be1f-d57550cc96cc">false</CrawlForDependencies>
    <HandoffToMSDN xmlns="4873beb7-5857-4685-be1f-d57550cc96cc" xsi:nil="true"/>
    <PlannedPubDate xmlns="4873beb7-5857-4685-be1f-d57550cc96cc" xsi:nil="true"/>
    <IntlLangReviewer xmlns="4873beb7-5857-4685-be1f-d57550cc96cc" xsi:nil="true"/>
    <TrustLevel xmlns="4873beb7-5857-4685-be1f-d57550cc96cc">1 Microsoft Managed Content</TrustLevel>
    <LocLastLocAttemptVersionLookup xmlns="4873beb7-5857-4685-be1f-d57550cc96cc">706526</LocLastLocAttemptVersionLookup>
    <IsSearchable xmlns="4873beb7-5857-4685-be1f-d57550cc96cc">true</IsSearchable>
    <TemplateTemplateType xmlns="4873beb7-5857-4685-be1f-d57550cc96cc">PowerPoint Presentation Template</TemplateTemplateType>
    <CampaignTagsTaxHTField0 xmlns="4873beb7-5857-4685-be1f-d57550cc96cc">
      <Terms xmlns="http://schemas.microsoft.com/office/infopath/2007/PartnerControls"/>
    </CampaignTagsTaxHTField0>
    <TPNamespace xmlns="4873beb7-5857-4685-be1f-d57550cc96cc" xsi:nil="true"/>
    <TaxCatchAll xmlns="4873beb7-5857-4685-be1f-d57550cc96cc"/>
    <Markets xmlns="4873beb7-5857-4685-be1f-d57550cc96cc"/>
    <UAProjectedTotalWords xmlns="4873beb7-5857-4685-be1f-d57550cc96cc" xsi:nil="true"/>
    <IntlLangReview xmlns="4873beb7-5857-4685-be1f-d57550cc96cc">false</IntlLangReview>
    <OutputCachingOn xmlns="4873beb7-5857-4685-be1f-d57550cc96cc">false</OutputCachingOn>
    <AverageRating xmlns="4873beb7-5857-4685-be1f-d57550cc96cc" xsi:nil="true"/>
    <APAuthor xmlns="4873beb7-5857-4685-be1f-d57550cc96cc">
      <UserInfo>
        <DisplayName>REDMOND\v-soujap</DisplayName>
        <AccountId>1954</AccountId>
        <AccountType/>
      </UserInfo>
    </APAuthor>
    <LocManualTestRequired xmlns="4873beb7-5857-4685-be1f-d57550cc96cc">false</LocManualTestRequired>
    <TPCommandLine xmlns="4873beb7-5857-4685-be1f-d57550cc96cc" xsi:nil="true"/>
    <TPAppVersion xmlns="4873beb7-5857-4685-be1f-d57550cc96cc" xsi:nil="true"/>
    <EditorialStatus xmlns="4873beb7-5857-4685-be1f-d57550cc96cc">Complete</EditorialStatus>
    <LastModifiedDateTime xmlns="4873beb7-5857-4685-be1f-d57550cc96cc" xsi:nil="true"/>
    <ScenarioTagsTaxHTField0 xmlns="4873beb7-5857-4685-be1f-d57550cc96cc">
      <Terms xmlns="http://schemas.microsoft.com/office/infopath/2007/PartnerControls"/>
    </ScenarioTagsTaxHTField0>
    <OriginalRelease xmlns="4873beb7-5857-4685-be1f-d57550cc96cc">14</OriginalRelease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LocMarketGroupTiers2 xmlns="4873beb7-5857-4685-be1f-d57550cc96cc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0F249165-F638-412C-8E0A-DFB7045CA2E0}">
  <ds:schemaRefs>
    <ds:schemaRef ds:uri="http://purl.org/dc/elements/1.1/"/>
    <ds:schemaRef ds:uri="http://schemas.microsoft.com/office/2006/metadata/properties"/>
    <ds:schemaRef ds:uri="4873beb7-5857-4685-be1f-d57550cc96cc"/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4683C129-7B42-490A-AD74-E9303BC76D3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11E33DF-2340-4F4E-B874-B73FEFEBFC8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Serenity nature presentation (widescreen)</Template>
  <TotalTime>5748</TotalTime>
  <Words>1093</Words>
  <Application>Microsoft Office PowerPoint</Application>
  <PresentationFormat>Custom</PresentationFormat>
  <Paragraphs>128</Paragraphs>
  <Slides>13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Euphemia</vt:lpstr>
      <vt:lpstr>Times New Roman</vt:lpstr>
      <vt:lpstr>Serenity 16x9</vt:lpstr>
      <vt:lpstr>Isaiah 49:1-13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Application Points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Colossians 1:1-2</dc:title>
  <dc:creator>Sean Grossman</dc:creator>
  <cp:lastModifiedBy>Sean Grossman</cp:lastModifiedBy>
  <cp:revision>95</cp:revision>
  <dcterms:created xsi:type="dcterms:W3CDTF">2017-08-10T21:04:20Z</dcterms:created>
  <dcterms:modified xsi:type="dcterms:W3CDTF">2021-09-17T21:25:02Z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