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7" r:id="rId5"/>
    <p:sldId id="387" r:id="rId6"/>
    <p:sldId id="389" r:id="rId7"/>
    <p:sldId id="314" r:id="rId8"/>
    <p:sldId id="390" r:id="rId9"/>
    <p:sldId id="281" r:id="rId10"/>
    <p:sldId id="401" r:id="rId11"/>
    <p:sldId id="425" r:id="rId12"/>
    <p:sldId id="293" r:id="rId13"/>
    <p:sldId id="409" r:id="rId14"/>
    <p:sldId id="426" r:id="rId15"/>
    <p:sldId id="427" r:id="rId16"/>
    <p:sldId id="429" r:id="rId17"/>
    <p:sldId id="428" r:id="rId18"/>
    <p:sldId id="430" r:id="rId19"/>
    <p:sldId id="431" r:id="rId20"/>
    <p:sldId id="279" r:id="rId2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1" autoAdjust="0"/>
    <p:restoredTop sz="86481" autoAdjust="0"/>
  </p:normalViewPr>
  <p:slideViewPr>
    <p:cSldViewPr>
      <p:cViewPr varScale="1">
        <p:scale>
          <a:sx n="62" d="100"/>
          <a:sy n="62" d="100"/>
        </p:scale>
        <p:origin x="264" y="42"/>
      </p:cViewPr>
      <p:guideLst>
        <p:guide pos="3839"/>
        <p:guide orient="horz" pos="2160"/>
      </p:guideLst>
    </p:cSldViewPr>
  </p:slideViewPr>
  <p:outlineViewPr>
    <p:cViewPr>
      <p:scale>
        <a:sx n="33" d="100"/>
        <a:sy n="33" d="100"/>
      </p:scale>
      <p:origin x="0" y="-21018"/>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8/21/2021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8/21/2021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3969742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2299774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1651703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4169417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14</a:t>
            </a:fld>
            <a:endParaRPr lang="en-US"/>
          </a:p>
        </p:txBody>
      </p:sp>
    </p:spTree>
    <p:extLst>
      <p:ext uri="{BB962C8B-B14F-4D97-AF65-F5344CB8AC3E}">
        <p14:creationId xmlns:p14="http://schemas.microsoft.com/office/powerpoint/2010/main" val="719714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15</a:t>
            </a:fld>
            <a:endParaRPr lang="en-US"/>
          </a:p>
        </p:txBody>
      </p:sp>
    </p:spTree>
    <p:extLst>
      <p:ext uri="{BB962C8B-B14F-4D97-AF65-F5344CB8AC3E}">
        <p14:creationId xmlns:p14="http://schemas.microsoft.com/office/powerpoint/2010/main" val="4240560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16</a:t>
            </a:fld>
            <a:endParaRPr lang="en-US"/>
          </a:p>
        </p:txBody>
      </p:sp>
    </p:spTree>
    <p:extLst>
      <p:ext uri="{BB962C8B-B14F-4D97-AF65-F5344CB8AC3E}">
        <p14:creationId xmlns:p14="http://schemas.microsoft.com/office/powerpoint/2010/main" val="1959354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8/21/2021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8/21/2021</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8/21/2021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8/21/2021</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8/21/2021</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8/21/2021</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8/21/2021</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8/21/2021</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8/21/2021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8/21/2021</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1"/>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7" y="4623213"/>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89070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8/21/2021</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a:t>Isaiah 44:23-45:13</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For God’s Purpose</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5964" y="0"/>
            <a:ext cx="8276897" cy="6858000"/>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8" y="0"/>
            <a:ext cx="12061809" cy="6858000"/>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Snow mountains from the ground">
            <a:extLst>
              <a:ext uri="{FF2B5EF4-FFF2-40B4-BE49-F238E27FC236}">
                <a16:creationId xmlns:a16="http://schemas.microsoft.com/office/drawing/2014/main" id="{FB6C117D-C3C2-4923-B0BC-DC2F8814D0C1}"/>
              </a:ext>
            </a:extLst>
          </p:cNvPr>
          <p:cNvPicPr>
            <a:picLocks noGrp="1" noChangeAspect="1"/>
          </p:cNvPicPr>
          <p:nvPr>
            <p:ph type="pic" sz="quarter" idx="13"/>
          </p:nvPr>
        </p:nvPicPr>
        <p:blipFill>
          <a:blip r:embed="rId2"/>
          <a:stretch>
            <a:fillRect/>
          </a:stretch>
        </p:blipFill>
        <p:spPr>
          <a:xfrm>
            <a:off x="-1" y="893"/>
            <a:ext cx="12188825" cy="6856214"/>
          </a:xfrm>
        </p:spPr>
      </p:pic>
      <p:sp>
        <p:nvSpPr>
          <p:cNvPr id="5" name="Subtitle 4">
            <a:extLst>
              <a:ext uri="{FF2B5EF4-FFF2-40B4-BE49-F238E27FC236}">
                <a16:creationId xmlns:a16="http://schemas.microsoft.com/office/drawing/2014/main" id="{C4468819-85BE-4238-A19B-8AD03905AF87}"/>
              </a:ext>
            </a:extLst>
          </p:cNvPr>
          <p:cNvSpPr>
            <a:spLocks noGrp="1"/>
          </p:cNvSpPr>
          <p:nvPr>
            <p:ph type="subTitle" idx="1"/>
          </p:nvPr>
        </p:nvSpPr>
        <p:spPr>
          <a:xfrm>
            <a:off x="-1" y="893"/>
            <a:ext cx="12188825" cy="6856214"/>
          </a:xfrm>
        </p:spPr>
        <p:txBody>
          <a:bodyPr>
            <a:normAutofit/>
          </a:bodyPr>
          <a:lstStyle/>
          <a:p>
            <a:endParaRPr lang="en-US" dirty="0"/>
          </a:p>
        </p:txBody>
      </p:sp>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5749" y="893"/>
            <a:ext cx="9897327" cy="6856214"/>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2000"/>
            <a:lum/>
          </a:blip>
          <a:srcRect/>
          <a:stretch>
            <a:fillRect/>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4229" y="0"/>
            <a:ext cx="8800367" cy="6858000"/>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a:bodyPr>
          <a:lstStyle/>
          <a:p>
            <a:pPr marL="0" indent="0" algn="ctr">
              <a:lnSpc>
                <a:spcPct val="110000"/>
              </a:lnSpc>
              <a:spcBef>
                <a:spcPts val="0"/>
              </a:spcBef>
              <a:buNone/>
            </a:pPr>
            <a:r>
              <a:rPr lang="en-US" b="1" dirty="0">
                <a:effectLst>
                  <a:outerShdw blurRad="38100" dist="38100" dir="2700000" algn="tl">
                    <a:srgbClr val="000000">
                      <a:alpha val="43137"/>
                    </a:srgbClr>
                  </a:outerShdw>
                </a:effectLst>
              </a:rPr>
              <a:t>23  Sing, O heavens, for the LORD has done it;</a:t>
            </a:r>
          </a:p>
          <a:p>
            <a:pPr marL="0" indent="0" algn="ctr">
              <a:lnSpc>
                <a:spcPct val="110000"/>
              </a:lnSpc>
              <a:spcBef>
                <a:spcPts val="0"/>
              </a:spcBef>
              <a:buNone/>
            </a:pPr>
            <a:r>
              <a:rPr lang="en-US" b="1" dirty="0">
                <a:effectLst>
                  <a:outerShdw blurRad="38100" dist="38100" dir="2700000" algn="tl">
                    <a:srgbClr val="000000">
                      <a:alpha val="43137"/>
                    </a:srgbClr>
                  </a:outerShdw>
                </a:effectLst>
              </a:rPr>
              <a:t>shout, O depths of the earth;</a:t>
            </a:r>
          </a:p>
          <a:p>
            <a:pPr marL="0" indent="0" algn="ctr">
              <a:lnSpc>
                <a:spcPct val="110000"/>
              </a:lnSpc>
              <a:spcBef>
                <a:spcPts val="0"/>
              </a:spcBef>
              <a:buNone/>
            </a:pPr>
            <a:r>
              <a:rPr lang="en-US" b="1" dirty="0">
                <a:effectLst>
                  <a:outerShdw blurRad="38100" dist="38100" dir="2700000" algn="tl">
                    <a:srgbClr val="000000">
                      <a:alpha val="43137"/>
                    </a:srgbClr>
                  </a:outerShdw>
                </a:effectLst>
              </a:rPr>
              <a:t>break forth into singing, O mountains,</a:t>
            </a:r>
          </a:p>
          <a:p>
            <a:pPr marL="0" indent="0" algn="ctr">
              <a:lnSpc>
                <a:spcPct val="110000"/>
              </a:lnSpc>
              <a:spcBef>
                <a:spcPts val="0"/>
              </a:spcBef>
              <a:buNone/>
            </a:pPr>
            <a:r>
              <a:rPr lang="en-US" b="1" dirty="0">
                <a:effectLst>
                  <a:outerShdw blurRad="38100" dist="38100" dir="2700000" algn="tl">
                    <a:srgbClr val="000000">
                      <a:alpha val="43137"/>
                    </a:srgbClr>
                  </a:outerShdw>
                </a:effectLst>
              </a:rPr>
              <a:t>O forest, and every tree in it!</a:t>
            </a:r>
          </a:p>
          <a:p>
            <a:pPr marL="0" indent="0" algn="ctr">
              <a:lnSpc>
                <a:spcPct val="110000"/>
              </a:lnSpc>
              <a:spcBef>
                <a:spcPts val="0"/>
              </a:spcBef>
              <a:buNone/>
            </a:pPr>
            <a:r>
              <a:rPr lang="en-US" b="1" dirty="0">
                <a:effectLst>
                  <a:outerShdw blurRad="38100" dist="38100" dir="2700000" algn="tl">
                    <a:srgbClr val="000000">
                      <a:alpha val="43137"/>
                    </a:srgbClr>
                  </a:outerShdw>
                </a:effectLst>
              </a:rPr>
              <a:t>For the LORD has redeemed Jacob,</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will be glorified in Israel.</a:t>
            </a:r>
          </a:p>
          <a:p>
            <a:pPr marL="0" indent="0" algn="ctr">
              <a:lnSpc>
                <a:spcPct val="110000"/>
              </a:lnSpc>
              <a:spcBef>
                <a:spcPts val="0"/>
              </a:spcBef>
              <a:buNone/>
            </a:pPr>
            <a:r>
              <a:rPr lang="en-US" b="1" dirty="0">
                <a:effectLst>
                  <a:outerShdw blurRad="38100" dist="38100" dir="2700000" algn="tl">
                    <a:srgbClr val="000000">
                      <a:alpha val="43137"/>
                    </a:srgbClr>
                  </a:outerShdw>
                </a:effectLst>
              </a:rPr>
              <a:t>24  Thus says the LORD, your Redeemer,</a:t>
            </a:r>
          </a:p>
          <a:p>
            <a:pPr marL="0" indent="0" algn="ctr">
              <a:lnSpc>
                <a:spcPct val="110000"/>
              </a:lnSpc>
              <a:spcBef>
                <a:spcPts val="0"/>
              </a:spcBef>
              <a:buNone/>
            </a:pPr>
            <a:r>
              <a:rPr lang="en-US" b="1" dirty="0">
                <a:effectLst>
                  <a:outerShdw blurRad="38100" dist="38100" dir="2700000" algn="tl">
                    <a:srgbClr val="000000">
                      <a:alpha val="43137"/>
                    </a:srgbClr>
                  </a:outerShdw>
                </a:effectLst>
              </a:rPr>
              <a:t>who formed you from the womb:</a:t>
            </a:r>
          </a:p>
          <a:p>
            <a:pPr marL="0" indent="0" algn="ctr">
              <a:lnSpc>
                <a:spcPct val="110000"/>
              </a:lnSpc>
              <a:spcBef>
                <a:spcPts val="0"/>
              </a:spcBef>
              <a:buNone/>
            </a:pPr>
            <a:r>
              <a:rPr lang="en-US" b="1" dirty="0">
                <a:effectLst>
                  <a:outerShdw blurRad="38100" dist="38100" dir="2700000" algn="tl">
                    <a:srgbClr val="000000">
                      <a:alpha val="43137"/>
                    </a:srgbClr>
                  </a:outerShdw>
                </a:effectLst>
              </a:rPr>
              <a:t>“I am the LORD, who made all things,</a:t>
            </a:r>
          </a:p>
          <a:p>
            <a:pPr marL="0" indent="0" algn="ctr">
              <a:lnSpc>
                <a:spcPct val="110000"/>
              </a:lnSpc>
              <a:spcBef>
                <a:spcPts val="0"/>
              </a:spcBef>
              <a:buNone/>
            </a:pPr>
            <a:r>
              <a:rPr lang="en-US" b="1" dirty="0">
                <a:effectLst>
                  <a:outerShdw blurRad="38100" dist="38100" dir="2700000" algn="tl">
                    <a:srgbClr val="000000">
                      <a:alpha val="43137"/>
                    </a:srgbClr>
                  </a:outerShdw>
                </a:effectLst>
              </a:rPr>
              <a:t>who alone stretched out the heavens,</a:t>
            </a:r>
          </a:p>
          <a:p>
            <a:pPr marL="0" indent="0" algn="ctr">
              <a:lnSpc>
                <a:spcPct val="110000"/>
              </a:lnSpc>
              <a:spcBef>
                <a:spcPts val="0"/>
              </a:spcBef>
              <a:buNone/>
            </a:pPr>
            <a:r>
              <a:rPr lang="en-US" b="1" dirty="0">
                <a:effectLst>
                  <a:outerShdw blurRad="38100" dist="38100" dir="2700000" algn="tl">
                    <a:srgbClr val="000000">
                      <a:alpha val="43137"/>
                    </a:srgbClr>
                  </a:outerShdw>
                </a:effectLst>
              </a:rPr>
              <a:t>who spread out the earth by myself,</a:t>
            </a:r>
          </a:p>
          <a:p>
            <a:pPr marL="0" indent="0" algn="ctr">
              <a:lnSpc>
                <a:spcPct val="110000"/>
              </a:lnSpc>
              <a:spcBef>
                <a:spcPts val="0"/>
              </a:spcBef>
              <a:buNone/>
            </a:pPr>
            <a:r>
              <a:rPr lang="en-US" b="1" dirty="0">
                <a:effectLst>
                  <a:outerShdw blurRad="38100" dist="38100" dir="2700000" algn="tl">
                    <a:srgbClr val="000000">
                      <a:alpha val="43137"/>
                    </a:srgbClr>
                  </a:outerShdw>
                </a:effectLst>
              </a:rPr>
              <a:t>25  who frustrates the signs of liars</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makes fools of diviners,</a:t>
            </a:r>
          </a:p>
          <a:p>
            <a:pPr marL="0" indent="0" algn="ctr">
              <a:lnSpc>
                <a:spcPct val="110000"/>
              </a:lnSpc>
              <a:spcBef>
                <a:spcPts val="0"/>
              </a:spcBef>
              <a:buNone/>
            </a:pPr>
            <a:r>
              <a:rPr lang="en-US" b="1" dirty="0">
                <a:effectLst>
                  <a:outerShdw blurRad="38100" dist="38100" dir="2700000" algn="tl">
                    <a:srgbClr val="000000">
                      <a:alpha val="43137"/>
                    </a:srgbClr>
                  </a:outerShdw>
                </a:effectLst>
              </a:rPr>
              <a:t>who turns wise men back</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makes their knowledge foolish,</a:t>
            </a:r>
          </a:p>
          <a:p>
            <a:pPr marL="0" indent="0" algn="ctr">
              <a:lnSpc>
                <a:spcPct val="110000"/>
              </a:lnSpc>
              <a:spcBef>
                <a:spcPts val="0"/>
              </a:spcBef>
              <a:buNone/>
            </a:pPr>
            <a:r>
              <a:rPr lang="en-US" b="1" dirty="0">
                <a:effectLst>
                  <a:outerShdw blurRad="38100" dist="38100" dir="2700000" algn="tl">
                    <a:srgbClr val="000000">
                      <a:alpha val="43137"/>
                    </a:srgbClr>
                  </a:outerShdw>
                </a:effectLst>
              </a:rPr>
              <a:t>26  who confirms the word of his servant</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fulfills the counsel of his messengers,</a:t>
            </a:r>
          </a:p>
          <a:p>
            <a:pPr marL="0" indent="0" algn="ctr">
              <a:lnSpc>
                <a:spcPct val="110000"/>
              </a:lnSpc>
              <a:spcBef>
                <a:spcPts val="0"/>
              </a:spcBef>
              <a:buNone/>
            </a:pPr>
            <a:r>
              <a:rPr lang="en-US" b="1" dirty="0">
                <a:effectLst>
                  <a:outerShdw blurRad="38100" dist="38100" dir="2700000" algn="tl">
                    <a:srgbClr val="000000">
                      <a:alpha val="43137"/>
                    </a:srgbClr>
                  </a:outerShdw>
                </a:effectLst>
              </a:rPr>
              <a:t>who says of Jerusalem, ‘She shall be inhabited,’</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of the cities of Judah, ‘They shall be built,</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I will raise up their ruins’;</a:t>
            </a:r>
          </a:p>
          <a:p>
            <a:pPr marL="0" indent="0" algn="ctr">
              <a:lnSpc>
                <a:spcPct val="110000"/>
              </a:lnSpc>
              <a:spcBef>
                <a:spcPts val="0"/>
              </a:spcBef>
              <a:buNone/>
            </a:pPr>
            <a:r>
              <a:rPr lang="en-US" b="1" dirty="0">
                <a:effectLst>
                  <a:outerShdw blurRad="38100" dist="38100" dir="2700000" algn="tl">
                    <a:srgbClr val="000000">
                      <a:alpha val="43137"/>
                    </a:srgbClr>
                  </a:outerShdw>
                </a:effectLst>
              </a:rPr>
              <a:t>27  who says to the deep, ‘Be dry;</a:t>
            </a:r>
          </a:p>
          <a:p>
            <a:pPr marL="0" indent="0" algn="ctr">
              <a:lnSpc>
                <a:spcPct val="110000"/>
              </a:lnSpc>
              <a:spcBef>
                <a:spcPts val="0"/>
              </a:spcBef>
              <a:buNone/>
            </a:pPr>
            <a:r>
              <a:rPr lang="en-US" b="1" dirty="0">
                <a:effectLst>
                  <a:outerShdw blurRad="38100" dist="38100" dir="2700000" algn="tl">
                    <a:srgbClr val="000000">
                      <a:alpha val="43137"/>
                    </a:srgbClr>
                  </a:outerShdw>
                </a:effectLst>
              </a:rPr>
              <a:t>I will dry up your rivers’;</a:t>
            </a:r>
          </a:p>
          <a:p>
            <a:pPr marL="0" indent="0" algn="ctr">
              <a:lnSpc>
                <a:spcPct val="110000"/>
              </a:lnSpc>
              <a:spcBef>
                <a:spcPts val="0"/>
              </a:spcBef>
              <a:buNone/>
            </a:pPr>
            <a:r>
              <a:rPr lang="en-US" b="1" dirty="0">
                <a:effectLst>
                  <a:outerShdw blurRad="38100" dist="38100" dir="2700000" algn="tl">
                    <a:srgbClr val="000000">
                      <a:alpha val="43137"/>
                    </a:srgbClr>
                  </a:outerShdw>
                </a:effectLst>
              </a:rPr>
              <a:t>28  who says of Cyrus, ‘He is my shepherd,</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he shall fulfill all my purpose’;</a:t>
            </a:r>
          </a:p>
          <a:p>
            <a:pPr marL="0" indent="0" algn="ctr">
              <a:lnSpc>
                <a:spcPct val="110000"/>
              </a:lnSpc>
              <a:spcBef>
                <a:spcPts val="0"/>
              </a:spcBef>
              <a:buNone/>
            </a:pPr>
            <a:r>
              <a:rPr lang="en-US" b="1" dirty="0">
                <a:effectLst>
                  <a:outerShdw blurRad="38100" dist="38100" dir="2700000" algn="tl">
                    <a:srgbClr val="000000">
                      <a:alpha val="43137"/>
                    </a:srgbClr>
                  </a:outerShdw>
                </a:effectLst>
              </a:rPr>
              <a:t>saying of Jerusalem, ‘She shall be built,’</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of the temple, ‘Your foundation shall be laid.’”</a:t>
            </a:r>
          </a:p>
          <a:p>
            <a:pPr marL="0" indent="0" algn="ctr">
              <a:lnSpc>
                <a:spcPct val="110000"/>
              </a:lnSpc>
              <a:spcBef>
                <a:spcPts val="0"/>
              </a:spcBef>
              <a:buNone/>
            </a:pPr>
            <a:endParaRPr lang="en-US" b="1" dirty="0">
              <a:effectLst>
                <a:outerShdw blurRad="38100" dist="38100" dir="2700000" algn="tl">
                  <a:srgbClr val="000000">
                    <a:alpha val="43137"/>
                  </a:srgbClr>
                </a:outerShdw>
              </a:effectLst>
            </a:endParaRPr>
          </a:p>
          <a:p>
            <a:pPr marL="0" indent="0" algn="ctr">
              <a:lnSpc>
                <a:spcPct val="110000"/>
              </a:lnSpc>
              <a:spcBef>
                <a:spcPts val="0"/>
              </a:spcBef>
              <a:buNone/>
            </a:pPr>
            <a:r>
              <a:rPr lang="en-US" b="1" dirty="0">
                <a:effectLst>
                  <a:outerShdw blurRad="38100" dist="38100" dir="2700000" algn="tl">
                    <a:srgbClr val="000000">
                      <a:alpha val="43137"/>
                    </a:srgbClr>
                  </a:outerShdw>
                </a:effectLst>
              </a:rPr>
              <a:t>(Isaiah 44:23-28,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fontScale="77500" lnSpcReduction="20000"/>
          </a:bodyPr>
          <a:lstStyle/>
          <a:p>
            <a:pPr marL="0" indent="0" algn="ctr">
              <a:lnSpc>
                <a:spcPct val="110000"/>
              </a:lnSpc>
              <a:spcBef>
                <a:spcPts val="0"/>
              </a:spcBef>
              <a:buNone/>
            </a:pPr>
            <a:r>
              <a:rPr lang="en-US" sz="3000" b="1" dirty="0">
                <a:effectLst>
                  <a:outerShdw blurRad="38100" dist="38100" dir="2700000" algn="tl">
                    <a:srgbClr val="000000">
                      <a:alpha val="43137"/>
                    </a:srgbClr>
                  </a:outerShdw>
                </a:effectLst>
              </a:rPr>
              <a:t>1 Thus says the LORD to his anointed, to Cyrus,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whose right hand I have grasped,</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to subdue nations before him</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to loose the belts of kings,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to open doors before him</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that gates may not be closed:</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2  “I will go before you</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level the exalted places,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 will break in pieces the doors of bronze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cut through the bars of iron,</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3  I will give you the treasures of darkness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the hoards in secret places,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that you may know that it is I, the LORD,</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the God of Israel, who call you by your name.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4  For the sake of my servant Jacob,</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Israel my chosen,</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 call you by your name,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 name you, though you do not know me.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5  I am the LORD, and there is no other,</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besides me there is no God;</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 equip you, though you do not know me,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6  that people may know, from the rising of the sun</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from the west, that there is none besides me;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 am the LORD, and there is no other.</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7  I form light and create darkness;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 make well-being and create calamity;</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 am the LORD, who does all these things.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8  “Shower, O heavens, from above,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let the clouds rain down righteousness;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let the earth open, that salvation and righteousness may bear fruit;</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let the earth cause them both to sprout;</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 the LORD have created it.</a:t>
            </a:r>
          </a:p>
          <a:p>
            <a:pPr marL="0" indent="0" algn="ctr">
              <a:lnSpc>
                <a:spcPct val="110000"/>
              </a:lnSpc>
              <a:spcBef>
                <a:spcPts val="0"/>
              </a:spcBef>
              <a:buNone/>
            </a:pPr>
            <a:endParaRPr lang="en-US" sz="30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(Isaiah 45:1-8ESV)</a:t>
            </a:r>
          </a:p>
        </p:txBody>
      </p:sp>
    </p:spTree>
    <p:extLst>
      <p:ext uri="{BB962C8B-B14F-4D97-AF65-F5344CB8AC3E}">
        <p14:creationId xmlns:p14="http://schemas.microsoft.com/office/powerpoint/2010/main" val="24836995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2">
            <a:normAutofit fontScale="92500" lnSpcReduction="10000"/>
          </a:bodyPr>
          <a:lstStyle/>
          <a:p>
            <a:pPr marL="0" indent="0" algn="ctr">
              <a:lnSpc>
                <a:spcPct val="110000"/>
              </a:lnSpc>
              <a:spcBef>
                <a:spcPts val="0"/>
              </a:spcBef>
              <a:buNone/>
            </a:pPr>
            <a:r>
              <a:rPr lang="en-US" sz="3000" b="1" dirty="0">
                <a:effectLst>
                  <a:outerShdw blurRad="38100" dist="38100" dir="2700000" algn="tl">
                    <a:srgbClr val="000000">
                      <a:alpha val="43137"/>
                    </a:srgbClr>
                  </a:outerShdw>
                </a:effectLst>
              </a:rPr>
              <a:t>9  “Woe to him who strives with him who formed him,</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 pot among earthen pots!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Does the clay say to him who forms it, ‘What are you making?’</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or ‘Your work has no handles’?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10  Woe to him who says to a father, ‘What are you begetting?’</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or to a woman, ‘With what are you in labor?’”</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11  Thus says the LORD,</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the Holy One of Israel, and the one who formed him:</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“Ask me of things to come;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will you command me concerning my children and the work of my hands?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12  I made the earth</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created man on it;</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it was my hands that stretched out the heavens,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I commanded all their host.</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13  I have stirred him up in righteousness,</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I will make all his ways level;</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he shall build my city</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and set my exiles free,</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not for price or reward,”</a:t>
            </a:r>
          </a:p>
          <a:p>
            <a:pPr marL="0" indent="0" algn="ctr">
              <a:lnSpc>
                <a:spcPct val="110000"/>
              </a:lnSpc>
              <a:spcBef>
                <a:spcPts val="0"/>
              </a:spcBef>
              <a:buNone/>
            </a:pPr>
            <a:r>
              <a:rPr lang="en-US" sz="3000" b="1" dirty="0">
                <a:effectLst>
                  <a:outerShdw blurRad="38100" dist="38100" dir="2700000" algn="tl">
                    <a:srgbClr val="000000">
                      <a:alpha val="43137"/>
                    </a:srgbClr>
                  </a:outerShdw>
                </a:effectLst>
              </a:rPr>
              <a:t>says the LORD of hosts.</a:t>
            </a:r>
          </a:p>
          <a:p>
            <a:pPr marL="0" indent="0" algn="ctr">
              <a:lnSpc>
                <a:spcPct val="110000"/>
              </a:lnSpc>
              <a:spcBef>
                <a:spcPts val="0"/>
              </a:spcBef>
              <a:buNone/>
            </a:pPr>
            <a:endParaRPr lang="en-US" sz="30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000" b="1" dirty="0">
                <a:effectLst>
                  <a:outerShdw blurRad="38100" dist="38100" dir="2700000" algn="tl">
                    <a:srgbClr val="000000">
                      <a:alpha val="43137"/>
                    </a:srgbClr>
                  </a:outerShdw>
                </a:effectLst>
              </a:rPr>
              <a:t>(Isaiah 45:9-13, ESV)</a:t>
            </a:r>
          </a:p>
        </p:txBody>
      </p:sp>
    </p:spTree>
    <p:extLst>
      <p:ext uri="{BB962C8B-B14F-4D97-AF65-F5344CB8AC3E}">
        <p14:creationId xmlns:p14="http://schemas.microsoft.com/office/powerpoint/2010/main" val="11846135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4400" b="1" dirty="0">
                <a:effectLst>
                  <a:outerShdw blurRad="38100" dist="38100" dir="2700000" algn="tl">
                    <a:srgbClr val="000000">
                      <a:alpha val="43137"/>
                    </a:srgbClr>
                  </a:outerShdw>
                </a:effectLst>
              </a:rPr>
              <a:t>Main Point</a:t>
            </a:r>
          </a:p>
          <a:p>
            <a:r>
              <a:rPr lang="en-US" sz="4400" b="1" dirty="0">
                <a:effectLst>
                  <a:outerShdw blurRad="38100" dist="38100" dir="2700000" algn="tl">
                    <a:srgbClr val="000000">
                      <a:alpha val="43137"/>
                    </a:srgbClr>
                  </a:outerShdw>
                </a:effectLst>
              </a:rPr>
              <a:t> The main point of these verses are to identify who God will utilize in order to bring about His plans</a:t>
            </a:r>
          </a:p>
          <a:p>
            <a:r>
              <a:rPr lang="en-US" sz="4400" b="1" dirty="0">
                <a:effectLst>
                  <a:outerShdw blurRad="38100" dist="38100" dir="2700000" algn="tl">
                    <a:srgbClr val="000000">
                      <a:alpha val="43137"/>
                    </a:srgbClr>
                  </a:outerShdw>
                </a:effectLst>
              </a:rPr>
              <a:t> The surprise is Cyrus, pagan king of Persia</a:t>
            </a:r>
          </a:p>
          <a:p>
            <a:r>
              <a:rPr lang="en-US" sz="4400" b="1" dirty="0">
                <a:effectLst>
                  <a:outerShdw blurRad="38100" dist="38100" dir="2700000" algn="tl">
                    <a:srgbClr val="000000">
                      <a:alpha val="43137"/>
                    </a:srgbClr>
                  </a:outerShdw>
                </a:effectLst>
              </a:rPr>
              <a:t> No human is outside the bounds of God’s ability to act</a:t>
            </a:r>
          </a:p>
          <a:p>
            <a:r>
              <a:rPr lang="en-US" sz="4400" b="1" dirty="0">
                <a:effectLst>
                  <a:outerShdw blurRad="38100" dist="38100" dir="2700000" algn="tl">
                    <a:srgbClr val="000000">
                      <a:alpha val="43137"/>
                    </a:srgbClr>
                  </a:outerShdw>
                </a:effectLst>
              </a:rPr>
              <a:t> He utilize humanity in order to bring about His intended purposes</a:t>
            </a:r>
          </a:p>
          <a:p>
            <a:endParaRPr lang="en-US"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For God’s Purpose</a:t>
            </a:r>
          </a:p>
          <a:p>
            <a:pPr lvl="1"/>
            <a:r>
              <a:rPr lang="en-US" sz="3200" b="1" dirty="0">
                <a:effectLst>
                  <a:outerShdw blurRad="38100" dist="38100" dir="2700000" algn="tl">
                    <a:srgbClr val="000000">
                      <a:alpha val="43137"/>
                    </a:srgbClr>
                  </a:outerShdw>
                </a:effectLst>
              </a:rPr>
              <a:t> Isaiah, indeed God, has been reminding us of God’s superiority as compared to all others</a:t>
            </a:r>
          </a:p>
          <a:p>
            <a:pPr lvl="1"/>
            <a:r>
              <a:rPr lang="en-US" sz="3200" b="1" dirty="0">
                <a:effectLst>
                  <a:outerShdw blurRad="38100" dist="38100" dir="2700000" algn="tl">
                    <a:srgbClr val="000000">
                      <a:alpha val="43137"/>
                    </a:srgbClr>
                  </a:outerShdw>
                </a:effectLst>
              </a:rPr>
              <a:t> There was nothing before Him and nothing will be apart from Him</a:t>
            </a:r>
          </a:p>
          <a:p>
            <a:pPr lvl="1"/>
            <a:r>
              <a:rPr lang="en-US" sz="3200" b="1" dirty="0">
                <a:effectLst>
                  <a:outerShdw blurRad="38100" dist="38100" dir="2700000" algn="tl">
                    <a:srgbClr val="000000">
                      <a:alpha val="43137"/>
                    </a:srgbClr>
                  </a:outerShdw>
                </a:effectLst>
              </a:rPr>
              <a:t> We are being offered an understanding of God, which, we cannot attain on our own</a:t>
            </a:r>
          </a:p>
          <a:p>
            <a:pPr lvl="1"/>
            <a:r>
              <a:rPr lang="en-US" sz="3200" b="1" dirty="0">
                <a:effectLst>
                  <a:outerShdw blurRad="38100" dist="38100" dir="2700000" algn="tl">
                    <a:srgbClr val="000000">
                      <a:alpha val="43137"/>
                    </a:srgbClr>
                  </a:outerShdw>
                </a:effectLst>
              </a:rPr>
              <a:t> Unless God comes to us, we would be unable to grasp Him</a:t>
            </a:r>
          </a:p>
          <a:p>
            <a:pPr lvl="1"/>
            <a:r>
              <a:rPr lang="en-US" sz="3200" b="1" dirty="0">
                <a:effectLst>
                  <a:outerShdw blurRad="38100" dist="38100" dir="2700000" algn="tl">
                    <a:srgbClr val="000000">
                      <a:alpha val="43137"/>
                    </a:srgbClr>
                  </a:outerShdw>
                </a:effectLst>
              </a:rPr>
              <a:t> Yet this is exactly what the prophets proclaimed</a:t>
            </a:r>
          </a:p>
          <a:p>
            <a:pPr lvl="1"/>
            <a:r>
              <a:rPr lang="en-US" sz="3200" b="1" dirty="0">
                <a:effectLst>
                  <a:outerShdw blurRad="38100" dist="38100" dir="2700000" algn="tl">
                    <a:srgbClr val="000000">
                      <a:alpha val="43137"/>
                    </a:srgbClr>
                  </a:outerShdw>
                </a:effectLst>
              </a:rPr>
              <a:t> If what we learn about God is true from the prophets, then the concepts we face today should not surprise us</a:t>
            </a:r>
          </a:p>
          <a:p>
            <a:pPr lvl="1"/>
            <a:r>
              <a:rPr lang="en-US" sz="3200" b="1" dirty="0">
                <a:effectLst>
                  <a:outerShdw blurRad="38100" dist="38100" dir="2700000" algn="tl">
                    <a:srgbClr val="000000">
                      <a:alpha val="43137"/>
                    </a:srgbClr>
                  </a:outerShdw>
                </a:effectLst>
              </a:rPr>
              <a:t> God is intimately familiar with our world, He is intimately familiar with each person, knowing each of us in a profound way</a:t>
            </a:r>
          </a:p>
        </p:txBody>
      </p:sp>
    </p:spTree>
    <p:extLst>
      <p:ext uri="{BB962C8B-B14F-4D97-AF65-F5344CB8AC3E}">
        <p14:creationId xmlns:p14="http://schemas.microsoft.com/office/powerpoint/2010/main" val="4287534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For God’s Purpose (2)</a:t>
            </a:r>
          </a:p>
          <a:p>
            <a:pPr lvl="1"/>
            <a:r>
              <a:rPr lang="en-US" sz="3200" b="1" dirty="0">
                <a:effectLst>
                  <a:outerShdw blurRad="38100" dist="38100" dir="2700000" algn="tl">
                    <a:srgbClr val="000000">
                      <a:alpha val="43137"/>
                    </a:srgbClr>
                  </a:outerShdw>
                </a:effectLst>
              </a:rPr>
              <a:t> In knowing us and knowing what each person will do in whatever circumstance they are in, He is capable of placing each person in their respective place for His purposes</a:t>
            </a:r>
          </a:p>
          <a:p>
            <a:pPr lvl="1"/>
            <a:r>
              <a:rPr lang="en-US" sz="3200" b="1" dirty="0">
                <a:effectLst>
                  <a:outerShdw blurRad="38100" dist="38100" dir="2700000" algn="tl">
                    <a:srgbClr val="000000">
                      <a:alpha val="43137"/>
                    </a:srgbClr>
                  </a:outerShdw>
                </a:effectLst>
              </a:rPr>
              <a:t> He Himself does things in this world knowing the repercussions</a:t>
            </a:r>
          </a:p>
          <a:p>
            <a:pPr lvl="1"/>
            <a:r>
              <a:rPr lang="en-US" sz="3200" b="1" dirty="0">
                <a:effectLst>
                  <a:outerShdw blurRad="38100" dist="38100" dir="2700000" algn="tl">
                    <a:srgbClr val="000000">
                      <a:alpha val="43137"/>
                    </a:srgbClr>
                  </a:outerShdw>
                </a:effectLst>
              </a:rPr>
              <a:t> Some may wonder about free will, God’s justice, and the like</a:t>
            </a:r>
          </a:p>
          <a:p>
            <a:pPr lvl="1"/>
            <a:r>
              <a:rPr lang="en-US" sz="3200" b="1" dirty="0">
                <a:effectLst>
                  <a:outerShdw blurRad="38100" dist="38100" dir="2700000" algn="tl">
                    <a:srgbClr val="000000">
                      <a:alpha val="43137"/>
                    </a:srgbClr>
                  </a:outerShdw>
                </a:effectLst>
              </a:rPr>
              <a:t> Do our actions have meaning?</a:t>
            </a:r>
          </a:p>
          <a:p>
            <a:pPr lvl="1"/>
            <a:r>
              <a:rPr lang="en-US" sz="3200" b="1" dirty="0">
                <a:effectLst>
                  <a:outerShdw blurRad="38100" dist="38100" dir="2700000" algn="tl">
                    <a:srgbClr val="000000">
                      <a:alpha val="43137"/>
                    </a:srgbClr>
                  </a:outerShdw>
                </a:effectLst>
              </a:rPr>
              <a:t> God proclaims prior to the coming of Cyrus that Cyrus will come, and that Cyrus will have an incredible effect on the world</a:t>
            </a:r>
          </a:p>
          <a:p>
            <a:pPr lvl="1"/>
            <a:r>
              <a:rPr lang="en-US" sz="3200" b="1" dirty="0">
                <a:effectLst>
                  <a:outerShdw blurRad="38100" dist="38100" dir="2700000" algn="tl">
                    <a:srgbClr val="000000">
                      <a:alpha val="43137"/>
                    </a:srgbClr>
                  </a:outerShdw>
                </a:effectLst>
              </a:rPr>
              <a:t> God is able to mold the clay as He wills for all His purposes</a:t>
            </a:r>
          </a:p>
        </p:txBody>
      </p:sp>
    </p:spTree>
    <p:extLst>
      <p:ext uri="{BB962C8B-B14F-4D97-AF65-F5344CB8AC3E}">
        <p14:creationId xmlns:p14="http://schemas.microsoft.com/office/powerpoint/2010/main" val="815497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barn(inVertic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barn(inVertic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barn(inVertic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barn(inVertic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barn(inVertical)">
                                      <p:cBhvr>
                                        <p:cTn id="3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4000" b="1" dirty="0">
                <a:effectLst>
                  <a:outerShdw blurRad="38100" dist="38100" dir="2700000" algn="tl">
                    <a:srgbClr val="000000">
                      <a:alpha val="43137"/>
                    </a:srgbClr>
                  </a:outerShdw>
                </a:effectLst>
              </a:rPr>
              <a:t>“14 What shall we say then? Is there injustice on God’s part? By no means! 15 For he says to Moses, “I will have mercy on whom I have mercy, and I will have compassion on whom I have compassion.” 16 So then it depends not on human will or exertion, but on God, who has mercy. 17 For the Scripture says to Pharaoh, “For this very purpose I have raised you up, that I might show my power in you, and that my name might be proclaimed in all the earth.” 18 So then he has mercy on whomever he wills, and he hardens whomever he wills.</a:t>
            </a:r>
          </a:p>
        </p:txBody>
      </p:sp>
    </p:spTree>
    <p:extLst>
      <p:ext uri="{BB962C8B-B14F-4D97-AF65-F5344CB8AC3E}">
        <p14:creationId xmlns:p14="http://schemas.microsoft.com/office/powerpoint/2010/main" val="4035771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4000" b="1" dirty="0">
                <a:effectLst>
                  <a:outerShdw blurRad="38100" dist="38100" dir="2700000" algn="tl">
                    <a:srgbClr val="000000">
                      <a:alpha val="43137"/>
                    </a:srgbClr>
                  </a:outerShdw>
                </a:effectLst>
              </a:rPr>
              <a:t>19 You will say to me then, “Why does he still find fault? For who can resist his will?” 20 But who are you, O man, to answer back to God? Will what is molded say to its molder, “Why have you made me like this?” 21 Has the potter no right over the clay, to make out of the same lump one vessel for honorable use and another for dishonorable use? 22 What if God, desiring to show his wrath and to make known his power, has endured with much patience vessels of wrath prepared for destruction, 23 in order to make known the riches of his glory for vessels of mercy, which he has prepared beforehand for glory— 24 even us whom he has called, not from the Jews only but also from the Gentiles?”</a:t>
            </a:r>
          </a:p>
          <a:p>
            <a:pPr marL="0" indent="0" algn="ctr">
              <a:buNone/>
            </a:pPr>
            <a:r>
              <a:rPr lang="en-US" sz="4000" b="1" dirty="0">
                <a:effectLst>
                  <a:outerShdw blurRad="38100" dist="38100" dir="2700000" algn="tl">
                    <a:srgbClr val="000000">
                      <a:alpha val="43137"/>
                    </a:srgbClr>
                  </a:outerShdw>
                </a:effectLst>
              </a:rPr>
              <a:t>(Romans 9:14-24, ESV)</a:t>
            </a:r>
          </a:p>
        </p:txBody>
      </p:sp>
    </p:spTree>
    <p:extLst>
      <p:ext uri="{BB962C8B-B14F-4D97-AF65-F5344CB8AC3E}">
        <p14:creationId xmlns:p14="http://schemas.microsoft.com/office/powerpoint/2010/main" val="435446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For God’s Purpose (3)</a:t>
            </a:r>
          </a:p>
          <a:p>
            <a:pPr lvl="1"/>
            <a:r>
              <a:rPr lang="en-US" sz="3200" b="1" dirty="0">
                <a:effectLst>
                  <a:outerShdw blurRad="38100" dist="38100" dir="2700000" algn="tl">
                    <a:srgbClr val="000000">
                      <a:alpha val="43137"/>
                    </a:srgbClr>
                  </a:outerShdw>
                </a:effectLst>
              </a:rPr>
              <a:t> In Romans Paul argued that we are saved by grace through faith in Christ and that it is not our own righteousness but the righteousness of Christ</a:t>
            </a:r>
          </a:p>
          <a:p>
            <a:pPr lvl="1"/>
            <a:r>
              <a:rPr lang="en-US" sz="3200" b="1" dirty="0">
                <a:effectLst>
                  <a:outerShdw blurRad="38100" dist="38100" dir="2700000" algn="tl">
                    <a:srgbClr val="000000">
                      <a:alpha val="43137"/>
                    </a:srgbClr>
                  </a:outerShdw>
                </a:effectLst>
              </a:rPr>
              <a:t> This truth is not only for the Jewish people, but Gentiles as well</a:t>
            </a:r>
          </a:p>
          <a:p>
            <a:pPr lvl="1"/>
            <a:r>
              <a:rPr lang="en-US" sz="3200" b="1" dirty="0">
                <a:effectLst>
                  <a:outerShdw blurRad="38100" dist="38100" dir="2700000" algn="tl">
                    <a:srgbClr val="000000">
                      <a:alpha val="43137"/>
                    </a:srgbClr>
                  </a:outerShdw>
                </a:effectLst>
              </a:rPr>
              <a:t> The Jews could ask, demand, complain, that God would utilize a pagan king for His purposes</a:t>
            </a:r>
          </a:p>
          <a:p>
            <a:pPr lvl="1"/>
            <a:r>
              <a:rPr lang="en-US" sz="3200" b="1" dirty="0">
                <a:effectLst>
                  <a:outerShdw blurRad="38100" dist="38100" dir="2700000" algn="tl">
                    <a:srgbClr val="000000">
                      <a:alpha val="43137"/>
                    </a:srgbClr>
                  </a:outerShdw>
                </a:effectLst>
              </a:rPr>
              <a:t> For Paul the same is true of salvation itself</a:t>
            </a:r>
          </a:p>
          <a:p>
            <a:pPr lvl="1"/>
            <a:r>
              <a:rPr lang="en-US" sz="3200" b="1" dirty="0">
                <a:effectLst>
                  <a:outerShdw blurRad="38100" dist="38100" dir="2700000" algn="tl">
                    <a:srgbClr val="000000">
                      <a:alpha val="43137"/>
                    </a:srgbClr>
                  </a:outerShdw>
                </a:effectLst>
              </a:rPr>
              <a:t> There can be an assumption on our part that nothing good can come from pagans</a:t>
            </a:r>
          </a:p>
          <a:p>
            <a:pPr lvl="1"/>
            <a:r>
              <a:rPr lang="en-US" sz="3200" b="1" dirty="0">
                <a:effectLst>
                  <a:outerShdw blurRad="38100" dist="38100" dir="2700000" algn="tl">
                    <a:srgbClr val="000000">
                      <a:alpha val="43137"/>
                    </a:srgbClr>
                  </a:outerShdw>
                </a:effectLst>
              </a:rPr>
              <a:t> We can even rejoice in the fact that good comes </a:t>
            </a:r>
          </a:p>
          <a:p>
            <a:pPr lvl="1"/>
            <a:r>
              <a:rPr lang="en-US" sz="3200" b="1" dirty="0">
                <a:effectLst>
                  <a:outerShdw blurRad="38100" dist="38100" dir="2700000" algn="tl">
                    <a:srgbClr val="000000">
                      <a:alpha val="43137"/>
                    </a:srgbClr>
                  </a:outerShdw>
                </a:effectLst>
              </a:rPr>
              <a:t> However, this does not mean that because good can come from them they are saved</a:t>
            </a:r>
          </a:p>
          <a:p>
            <a:pPr lvl="1"/>
            <a:r>
              <a:rPr lang="en-US" sz="3200" b="1" dirty="0">
                <a:effectLst>
                  <a:outerShdw blurRad="38100" dist="38100" dir="2700000" algn="tl">
                    <a:srgbClr val="000000">
                      <a:alpha val="43137"/>
                    </a:srgbClr>
                  </a:outerShdw>
                </a:effectLst>
              </a:rPr>
              <a:t> God can utilize any person to bring about His purposes in the world</a:t>
            </a:r>
          </a:p>
          <a:p>
            <a:pPr lvl="1"/>
            <a:r>
              <a:rPr lang="en-US" sz="3200" b="1" dirty="0">
                <a:effectLst>
                  <a:outerShdw blurRad="38100" dist="38100" dir="2700000" algn="tl">
                    <a:srgbClr val="000000">
                      <a:alpha val="43137"/>
                    </a:srgbClr>
                  </a:outerShdw>
                </a:effectLst>
              </a:rPr>
              <a:t> Sometimes those purposes are for good, sometimes for judgment</a:t>
            </a:r>
          </a:p>
        </p:txBody>
      </p:sp>
    </p:spTree>
    <p:extLst>
      <p:ext uri="{BB962C8B-B14F-4D97-AF65-F5344CB8AC3E}">
        <p14:creationId xmlns:p14="http://schemas.microsoft.com/office/powerpoint/2010/main" val="50900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For God’s Purpose (4)</a:t>
            </a:r>
          </a:p>
          <a:p>
            <a:pPr lvl="1"/>
            <a:r>
              <a:rPr lang="en-US" sz="3200" b="1" dirty="0">
                <a:effectLst>
                  <a:outerShdw blurRad="38100" dist="38100" dir="2700000" algn="tl">
                    <a:srgbClr val="000000">
                      <a:alpha val="43137"/>
                    </a:srgbClr>
                  </a:outerShdw>
                </a:effectLst>
              </a:rPr>
              <a:t> In either case God is glorified because He is the One who is in Sovereign control</a:t>
            </a:r>
          </a:p>
          <a:p>
            <a:pPr lvl="1"/>
            <a:r>
              <a:rPr lang="en-US" sz="3200" b="1" dirty="0">
                <a:effectLst>
                  <a:outerShdw blurRad="38100" dist="38100" dir="2700000" algn="tl">
                    <a:srgbClr val="000000">
                      <a:alpha val="43137"/>
                    </a:srgbClr>
                  </a:outerShdw>
                </a:effectLst>
              </a:rPr>
              <a:t> This should cause us to realize just how significant and knowledgeable God is, but also realize how important each of us are for His purpose</a:t>
            </a:r>
          </a:p>
          <a:p>
            <a:pPr lvl="1"/>
            <a:r>
              <a:rPr lang="en-US" sz="3200" b="1" dirty="0">
                <a:effectLst>
                  <a:outerShdw blurRad="38100" dist="38100" dir="2700000" algn="tl">
                    <a:srgbClr val="000000">
                      <a:alpha val="43137"/>
                    </a:srgbClr>
                  </a:outerShdw>
                </a:effectLst>
              </a:rPr>
              <a:t> Because God knows us so perfectly as to know where to place us and when for His purposes</a:t>
            </a:r>
          </a:p>
          <a:p>
            <a:pPr lvl="1"/>
            <a:r>
              <a:rPr lang="en-US" sz="3200" b="1" dirty="0">
                <a:effectLst>
                  <a:outerShdw blurRad="38100" dist="38100" dir="2700000" algn="tl">
                    <a:srgbClr val="000000">
                      <a:alpha val="43137"/>
                    </a:srgbClr>
                  </a:outerShdw>
                </a:effectLst>
              </a:rPr>
              <a:t> It is only concerning if we know nothing about God…and we know He is good, just, righteous, and loving</a:t>
            </a:r>
          </a:p>
          <a:p>
            <a:pPr lvl="1"/>
            <a:r>
              <a:rPr lang="en-US" sz="3200" b="1" dirty="0">
                <a:effectLst>
                  <a:outerShdw blurRad="38100" dist="38100" dir="2700000" algn="tl">
                    <a:srgbClr val="000000">
                      <a:alpha val="43137"/>
                    </a:srgbClr>
                  </a:outerShdw>
                </a:effectLst>
              </a:rPr>
              <a:t> Instead of us fighting against God’s sovereignty…perhaps the better thing to do is be humble before our God</a:t>
            </a:r>
          </a:p>
          <a:p>
            <a:pPr lvl="1"/>
            <a:r>
              <a:rPr lang="en-US" sz="3200" b="1" dirty="0">
                <a:effectLst>
                  <a:outerShdw blurRad="38100" dist="38100" dir="2700000" algn="tl">
                    <a:srgbClr val="000000">
                      <a:alpha val="43137"/>
                    </a:srgbClr>
                  </a:outerShdw>
                </a:effectLst>
              </a:rPr>
              <a:t> He has a design in place for the whole of existence</a:t>
            </a:r>
          </a:p>
          <a:p>
            <a:pPr lvl="1"/>
            <a:r>
              <a:rPr lang="en-US" sz="3200" b="1" dirty="0">
                <a:effectLst>
                  <a:outerShdw blurRad="38100" dist="38100" dir="2700000" algn="tl">
                    <a:srgbClr val="000000">
                      <a:alpha val="43137"/>
                    </a:srgbClr>
                  </a:outerShdw>
                </a:effectLst>
              </a:rPr>
              <a:t> Our responsibility is to be faithful, to be obedient, to what He has called us to be</a:t>
            </a:r>
          </a:p>
        </p:txBody>
      </p:sp>
    </p:spTree>
    <p:extLst>
      <p:ext uri="{BB962C8B-B14F-4D97-AF65-F5344CB8AC3E}">
        <p14:creationId xmlns:p14="http://schemas.microsoft.com/office/powerpoint/2010/main" val="3374104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fade">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fade">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fade">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fade">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fade">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fade">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fade">
                                      <p:cBhvr>
                                        <p:cTn id="3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For God’s Purpose (5)</a:t>
            </a:r>
          </a:p>
          <a:p>
            <a:pPr lvl="1"/>
            <a:r>
              <a:rPr lang="en-US" sz="3200" b="1" dirty="0">
                <a:effectLst>
                  <a:outerShdw blurRad="38100" dist="38100" dir="2700000" algn="tl">
                    <a:srgbClr val="000000">
                      <a:alpha val="43137"/>
                    </a:srgbClr>
                  </a:outerShdw>
                </a:effectLst>
              </a:rPr>
              <a:t> All of this should give us incredible peace</a:t>
            </a:r>
          </a:p>
          <a:p>
            <a:pPr lvl="1"/>
            <a:r>
              <a:rPr lang="en-US" sz="3200" b="1" dirty="0">
                <a:effectLst>
                  <a:outerShdw blurRad="38100" dist="38100" dir="2700000" algn="tl">
                    <a:srgbClr val="000000">
                      <a:alpha val="43137"/>
                    </a:srgbClr>
                  </a:outerShdw>
                </a:effectLst>
              </a:rPr>
              <a:t> If God had no plan, then none of it matters</a:t>
            </a:r>
          </a:p>
          <a:p>
            <a:pPr lvl="1"/>
            <a:r>
              <a:rPr lang="en-US" sz="3200" b="1" dirty="0">
                <a:effectLst>
                  <a:outerShdw blurRad="38100" dist="38100" dir="2700000" algn="tl">
                    <a:srgbClr val="000000">
                      <a:alpha val="43137"/>
                    </a:srgbClr>
                  </a:outerShdw>
                </a:effectLst>
              </a:rPr>
              <a:t> If God does a plan then we can find hope, even joy, knowing that whatever we go through God will utilize it in this world</a:t>
            </a:r>
          </a:p>
          <a:p>
            <a:pPr lvl="1"/>
            <a:r>
              <a:rPr lang="en-US" sz="3200" b="1" dirty="0">
                <a:effectLst>
                  <a:outerShdw blurRad="38100" dist="38100" dir="2700000" algn="tl">
                    <a:srgbClr val="000000">
                      <a:alpha val="43137"/>
                    </a:srgbClr>
                  </a:outerShdw>
                </a:effectLst>
              </a:rPr>
              <a:t> This does not excuse our moral failures, but it does give us courage, strength, and peace for when we struggle</a:t>
            </a:r>
          </a:p>
          <a:p>
            <a:pPr lvl="1"/>
            <a:r>
              <a:rPr lang="en-US" sz="3200" b="1" dirty="0">
                <a:effectLst>
                  <a:outerShdw blurRad="38100" dist="38100" dir="2700000" algn="tl">
                    <a:srgbClr val="000000">
                      <a:alpha val="43137"/>
                    </a:srgbClr>
                  </a:outerShdw>
                </a:effectLst>
              </a:rPr>
              <a:t> Let’s rejoice in the Sovereignty of our God</a:t>
            </a:r>
          </a:p>
          <a:p>
            <a:pPr lvl="1"/>
            <a:r>
              <a:rPr lang="en-US" sz="3200" b="1" dirty="0">
                <a:effectLst>
                  <a:outerShdw blurRad="38100" dist="38100" dir="2700000" algn="tl">
                    <a:srgbClr val="000000">
                      <a:alpha val="43137"/>
                    </a:srgbClr>
                  </a:outerShdw>
                </a:effectLst>
              </a:rPr>
              <a:t> Let’s also recognize our own limitations and finiteness, but rejoice that our God is limitless and infinite</a:t>
            </a:r>
          </a:p>
          <a:p>
            <a:pPr lvl="1"/>
            <a:r>
              <a:rPr lang="en-US" sz="3200" b="1" dirty="0">
                <a:effectLst>
                  <a:outerShdw blurRad="38100" dist="38100" dir="2700000" algn="tl">
                    <a:srgbClr val="000000">
                      <a:alpha val="43137"/>
                    </a:srgbClr>
                  </a:outerShdw>
                </a:effectLst>
              </a:rPr>
              <a:t> Let us be humble before our God…recognizing that though we are not always able to see it, there is a purpose</a:t>
            </a:r>
          </a:p>
          <a:p>
            <a:pPr lvl="1"/>
            <a:r>
              <a:rPr lang="en-US" sz="3200" b="1" dirty="0">
                <a:effectLst>
                  <a:outerShdw blurRad="38100" dist="38100" dir="2700000" algn="tl">
                    <a:srgbClr val="000000">
                      <a:alpha val="43137"/>
                    </a:srgbClr>
                  </a:outerShdw>
                </a:effectLst>
              </a:rPr>
              <a:t> It is God’s purpose</a:t>
            </a:r>
          </a:p>
        </p:txBody>
      </p:sp>
    </p:spTree>
    <p:extLst>
      <p:ext uri="{BB962C8B-B14F-4D97-AF65-F5344CB8AC3E}">
        <p14:creationId xmlns:p14="http://schemas.microsoft.com/office/powerpoint/2010/main" val="9208013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1066522"/>
          </a:xfrm>
        </p:spPr>
        <p:txBody>
          <a:bodyPr>
            <a:normAutofit/>
          </a:bodyPr>
          <a:lstStyle/>
          <a:p>
            <a:pPr algn="ctr"/>
            <a:r>
              <a:rPr lang="en-US" sz="4799" b="1" dirty="0">
                <a:effectLst>
                  <a:outerShdw blurRad="38100" dist="38100" dir="2700000" algn="tl">
                    <a:srgbClr val="000000">
                      <a:alpha val="43137"/>
                    </a:srgbClr>
                  </a:outerShdw>
                </a:effectLst>
              </a:rPr>
              <a:t>Application Points</a:t>
            </a:r>
            <a:endParaRPr sz="4799" b="1" dirty="0">
              <a:effectLst>
                <a:outerShdw blurRad="38100" dist="38100" dir="2700000" algn="tl">
                  <a:srgbClr val="000000">
                    <a:alpha val="43137"/>
                  </a:srgbClr>
                </a:outerShdw>
              </a:effectLst>
            </a:endParaRPr>
          </a:p>
        </p:txBody>
      </p:sp>
      <p:sp>
        <p:nvSpPr>
          <p:cNvPr id="14" name="Content Placeholder 13"/>
          <p:cNvSpPr>
            <a:spLocks noGrp="1"/>
          </p:cNvSpPr>
          <p:nvPr>
            <p:ph idx="1"/>
          </p:nvPr>
        </p:nvSpPr>
        <p:spPr>
          <a:xfrm>
            <a:off x="-1" y="1241542"/>
            <a:ext cx="12188825" cy="5615565"/>
          </a:xfrm>
        </p:spPr>
        <p:txBody>
          <a:bodyPr>
            <a:normAutofit fontScale="47500" lnSpcReduction="20000"/>
          </a:bodyPr>
          <a:lstStyle/>
          <a:p>
            <a:r>
              <a:rPr lang="en-US" sz="11197" b="1" dirty="0">
                <a:effectLst>
                  <a:outerShdw blurRad="38100" dist="38100" dir="2700000" algn="tl">
                    <a:srgbClr val="000000">
                      <a:alpha val="43137"/>
                    </a:srgbClr>
                  </a:outerShdw>
                </a:effectLst>
              </a:rPr>
              <a:t>The Gospel of Christ</a:t>
            </a:r>
          </a:p>
          <a:p>
            <a:pPr lvl="1"/>
            <a:r>
              <a:rPr lang="en-US" sz="10797" b="1" i="1" u="sng" dirty="0">
                <a:effectLst>
                  <a:outerShdw blurRad="38100" dist="38100" dir="2700000" algn="tl">
                    <a:srgbClr val="000000">
                      <a:alpha val="43137"/>
                    </a:srgbClr>
                  </a:outerShdw>
                </a:effectLst>
              </a:rPr>
              <a:t>Origins</a:t>
            </a:r>
          </a:p>
          <a:p>
            <a:pPr lvl="2"/>
            <a:r>
              <a:rPr lang="en-US" sz="10597" b="1" dirty="0">
                <a:effectLst>
                  <a:outerShdw blurRad="38100" dist="38100" dir="2700000" algn="tl">
                    <a:srgbClr val="000000">
                      <a:alpha val="43137"/>
                    </a:srgbClr>
                  </a:outerShdw>
                </a:effectLst>
              </a:rPr>
              <a:t>Where we began</a:t>
            </a:r>
          </a:p>
          <a:p>
            <a:pPr lvl="1"/>
            <a:r>
              <a:rPr lang="en-US" sz="10797" b="1" i="1" u="sng" dirty="0">
                <a:effectLst>
                  <a:outerShdw blurRad="38100" dist="38100" dir="2700000" algn="tl">
                    <a:srgbClr val="000000">
                      <a:alpha val="43137"/>
                    </a:srgbClr>
                  </a:outerShdw>
                </a:effectLst>
              </a:rPr>
              <a:t>Fall</a:t>
            </a:r>
          </a:p>
          <a:p>
            <a:pPr lvl="2"/>
            <a:r>
              <a:rPr lang="en-US" sz="10597" b="1" dirty="0">
                <a:effectLst>
                  <a:outerShdw blurRad="38100" dist="38100" dir="2700000" algn="tl">
                    <a:srgbClr val="000000">
                      <a:alpha val="43137"/>
                    </a:srgbClr>
                  </a:outerShdw>
                </a:effectLst>
              </a:rPr>
              <a:t>What went wrong</a:t>
            </a:r>
          </a:p>
          <a:p>
            <a:pPr lvl="1"/>
            <a:r>
              <a:rPr lang="en-US" sz="10797" b="1" i="1" u="sng" dirty="0">
                <a:effectLst>
                  <a:outerShdw blurRad="38100" dist="38100" dir="2700000" algn="tl">
                    <a:srgbClr val="000000">
                      <a:alpha val="43137"/>
                    </a:srgbClr>
                  </a:outerShdw>
                </a:effectLst>
              </a:rPr>
              <a:t>Redemption</a:t>
            </a:r>
          </a:p>
          <a:p>
            <a:pPr lvl="2"/>
            <a:r>
              <a:rPr lang="en-US" sz="10597" b="1" dirty="0">
                <a:effectLst>
                  <a:outerShdw blurRad="38100" dist="38100" dir="2700000" algn="tl">
                    <a:srgbClr val="000000">
                      <a:alpha val="43137"/>
                    </a:srgbClr>
                  </a:outerShdw>
                </a:effectLst>
              </a:rPr>
              <a:t>How it is fixed</a:t>
            </a:r>
          </a:p>
          <a:p>
            <a:pPr lvl="1"/>
            <a:r>
              <a:rPr lang="en-US" sz="10797" b="1" dirty="0">
                <a:effectLst>
                  <a:outerShdw blurRad="38100" dist="38100" dir="2700000" algn="tl">
                    <a:srgbClr val="000000">
                      <a:alpha val="43137"/>
                    </a:srgbClr>
                  </a:outerShdw>
                </a:effectLst>
              </a:rPr>
              <a:t>Glorification</a:t>
            </a:r>
          </a:p>
          <a:p>
            <a:pPr lvl="2"/>
            <a:r>
              <a:rPr lang="en-US" sz="10597" b="1" dirty="0">
                <a:effectLst>
                  <a:outerShdw blurRad="38100" dist="38100" dir="2700000" algn="tl">
                    <a:srgbClr val="000000">
                      <a:alpha val="43137"/>
                    </a:srgbClr>
                  </a:outerShdw>
                </a:effectLst>
              </a:rPr>
              <a:t>Where it at leads</a:t>
            </a:r>
            <a:endParaRPr lang="en-US" sz="2599"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9275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circle(in)">
                                      <p:cBhvr>
                                        <p:cTn id="7" dur="2000"/>
                                        <p:tgtEl>
                                          <p:spTgt spid="14">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circle(in)">
                                      <p:cBhvr>
                                        <p:cTn id="10" dur="2000"/>
                                        <p:tgtEl>
                                          <p:spTgt spid="14">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circle(in)">
                                      <p:cBhvr>
                                        <p:cTn id="13" dur="2000"/>
                                        <p:tgtEl>
                                          <p:spTgt spid="14">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circle(in)">
                                      <p:cBhvr>
                                        <p:cTn id="16" dur="2000"/>
                                        <p:tgtEl>
                                          <p:spTgt spid="14">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circle(in)">
                                      <p:cBhvr>
                                        <p:cTn id="19" dur="2000"/>
                                        <p:tgtEl>
                                          <p:spTgt spid="14">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circle(in)">
                                      <p:cBhvr>
                                        <p:cTn id="22" dur="2000"/>
                                        <p:tgtEl>
                                          <p:spTgt spid="14">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Effect transition="in" filter="circle(in)">
                                      <p:cBhvr>
                                        <p:cTn id="25" dur="2000"/>
                                        <p:tgtEl>
                                          <p:spTgt spid="14">
                                            <p:txEl>
                                              <p:pRg st="6" end="6"/>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14">
                                            <p:txEl>
                                              <p:pRg st="7" end="7"/>
                                            </p:txEl>
                                          </p:spTgt>
                                        </p:tgtEl>
                                        <p:attrNameLst>
                                          <p:attrName>style.visibility</p:attrName>
                                        </p:attrNameLst>
                                      </p:cBhvr>
                                      <p:to>
                                        <p:strVal val="visible"/>
                                      </p:to>
                                    </p:set>
                                    <p:animEffect transition="in" filter="circle(in)">
                                      <p:cBhvr>
                                        <p:cTn id="28" dur="2000"/>
                                        <p:tgtEl>
                                          <p:spTgt spid="14">
                                            <p:txEl>
                                              <p:pRg st="7" end="7"/>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14">
                                            <p:txEl>
                                              <p:pRg st="8" end="8"/>
                                            </p:txEl>
                                          </p:spTgt>
                                        </p:tgtEl>
                                        <p:attrNameLst>
                                          <p:attrName>style.visibility</p:attrName>
                                        </p:attrNameLst>
                                      </p:cBhvr>
                                      <p:to>
                                        <p:strVal val="visible"/>
                                      </p:to>
                                    </p:set>
                                    <p:animEffect transition="in" filter="circle(in)">
                                      <p:cBhvr>
                                        <p:cTn id="31" dur="20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5467</TotalTime>
  <Words>1764</Words>
  <Application>Microsoft Office PowerPoint</Application>
  <PresentationFormat>Custom</PresentationFormat>
  <Paragraphs>158</Paragraphs>
  <Slides>17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Euphemia</vt:lpstr>
      <vt:lpstr>Times New Roman</vt:lpstr>
      <vt:lpstr>Serenity 16x9</vt:lpstr>
      <vt:lpstr>Isaiah 44:23-45:13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87</cp:revision>
  <dcterms:created xsi:type="dcterms:W3CDTF">2017-08-10T21:04:20Z</dcterms:created>
  <dcterms:modified xsi:type="dcterms:W3CDTF">2021-08-21T13:55:29Z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