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382" r:id="rId5"/>
    <p:sldId id="383" r:id="rId6"/>
    <p:sldId id="384" r:id="rId7"/>
    <p:sldId id="386" r:id="rId8"/>
    <p:sldId id="325" r:id="rId9"/>
    <p:sldId id="321" r:id="rId10"/>
    <p:sldId id="385" r:id="rId11"/>
    <p:sldId id="324" r:id="rId12"/>
    <p:sldId id="322" r:id="rId13"/>
    <p:sldId id="323" r:id="rId14"/>
    <p:sldId id="257" r:id="rId15"/>
    <p:sldId id="387" r:id="rId16"/>
    <p:sldId id="389" r:id="rId17"/>
    <p:sldId id="314" r:id="rId18"/>
    <p:sldId id="390" r:id="rId19"/>
    <p:sldId id="281" r:id="rId20"/>
    <p:sldId id="391" r:id="rId21"/>
    <p:sldId id="392" r:id="rId22"/>
    <p:sldId id="293" r:id="rId23"/>
    <p:sldId id="294" r:id="rId24"/>
    <p:sldId id="393" r:id="rId25"/>
    <p:sldId id="394" r:id="rId26"/>
    <p:sldId id="279" r:id="rId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1" autoAdjust="0"/>
    <p:restoredTop sz="94280" autoAdjust="0"/>
  </p:normalViewPr>
  <p:slideViewPr>
    <p:cSldViewPr>
      <p:cViewPr varScale="1">
        <p:scale>
          <a:sx n="81" d="100"/>
          <a:sy n="81" d="100"/>
        </p:scale>
        <p:origin x="221" y="4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6/26/2021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6/26/2021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2604342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a:t>
            </a:fld>
            <a:endParaRPr lang="en-US"/>
          </a:p>
        </p:txBody>
      </p:sp>
    </p:spTree>
    <p:extLst>
      <p:ext uri="{BB962C8B-B14F-4D97-AF65-F5344CB8AC3E}">
        <p14:creationId xmlns:p14="http://schemas.microsoft.com/office/powerpoint/2010/main" val="792460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3</a:t>
            </a:fld>
            <a:endParaRPr lang="en-US"/>
          </a:p>
        </p:txBody>
      </p:sp>
    </p:spTree>
    <p:extLst>
      <p:ext uri="{BB962C8B-B14F-4D97-AF65-F5344CB8AC3E}">
        <p14:creationId xmlns:p14="http://schemas.microsoft.com/office/powerpoint/2010/main" val="190757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4</a:t>
            </a:fld>
            <a:endParaRPr lang="en-US"/>
          </a:p>
        </p:txBody>
      </p:sp>
    </p:spTree>
    <p:extLst>
      <p:ext uri="{BB962C8B-B14F-4D97-AF65-F5344CB8AC3E}">
        <p14:creationId xmlns:p14="http://schemas.microsoft.com/office/powerpoint/2010/main" val="178077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20</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21</a:t>
            </a:fld>
            <a:endParaRPr lang="en-US"/>
          </a:p>
        </p:txBody>
      </p:sp>
    </p:spTree>
    <p:extLst>
      <p:ext uri="{BB962C8B-B14F-4D97-AF65-F5344CB8AC3E}">
        <p14:creationId xmlns:p14="http://schemas.microsoft.com/office/powerpoint/2010/main" val="462037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22</a:t>
            </a:fld>
            <a:endParaRPr lang="en-US"/>
          </a:p>
        </p:txBody>
      </p:sp>
    </p:spTree>
    <p:extLst>
      <p:ext uri="{BB962C8B-B14F-4D97-AF65-F5344CB8AC3E}">
        <p14:creationId xmlns:p14="http://schemas.microsoft.com/office/powerpoint/2010/main" val="467126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6/26/2021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907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6/26/2021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Opening Thoughts on Isaiah 40-66</a:t>
            </a:r>
          </a:p>
          <a:p>
            <a:r>
              <a:rPr lang="en-US" sz="3200" b="1" dirty="0">
                <a:effectLst>
                  <a:outerShdw blurRad="38100" dist="38100" dir="2700000" algn="tl">
                    <a:srgbClr val="000000">
                      <a:alpha val="43137"/>
                    </a:srgbClr>
                  </a:outerShdw>
                </a:effectLst>
              </a:rPr>
              <a:t>Isaiah changes in both minor and significant ways in chapter 40</a:t>
            </a:r>
          </a:p>
          <a:p>
            <a:pPr lvl="1"/>
            <a:r>
              <a:rPr lang="en-US" sz="2800" b="1" dirty="0">
                <a:effectLst>
                  <a:outerShdw blurRad="38100" dist="38100" dir="2700000" algn="tl">
                    <a:srgbClr val="000000">
                      <a:alpha val="43137"/>
                    </a:srgbClr>
                  </a:outerShdw>
                </a:effectLst>
              </a:rPr>
              <a:t> The text describes the people differently (different experiences with God)</a:t>
            </a:r>
          </a:p>
          <a:p>
            <a:pPr lvl="1"/>
            <a:r>
              <a:rPr lang="en-US" sz="2800" b="1" dirty="0">
                <a:effectLst>
                  <a:outerShdw blurRad="38100" dist="38100" dir="2700000" algn="tl">
                    <a:srgbClr val="000000">
                      <a:alpha val="43137"/>
                    </a:srgbClr>
                  </a:outerShdw>
                </a:effectLst>
              </a:rPr>
              <a:t> During 1-39 the focus was on Assyria (around 700 BC)</a:t>
            </a:r>
          </a:p>
          <a:p>
            <a:pPr lvl="1"/>
            <a:r>
              <a:rPr lang="en-US" sz="2800" b="1" dirty="0">
                <a:effectLst>
                  <a:outerShdw blurRad="38100" dist="38100" dir="2700000" algn="tl">
                    <a:srgbClr val="000000">
                      <a:alpha val="43137"/>
                    </a:srgbClr>
                  </a:outerShdw>
                </a:effectLst>
              </a:rPr>
              <a:t> Now the focus is on the Babylonian exile and Persia (536 BC)</a:t>
            </a:r>
          </a:p>
          <a:p>
            <a:r>
              <a:rPr lang="en-US" sz="3200" b="1" dirty="0">
                <a:effectLst>
                  <a:outerShdw blurRad="38100" dist="38100" dir="2700000" algn="tl">
                    <a:srgbClr val="000000">
                      <a:alpha val="43137"/>
                    </a:srgbClr>
                  </a:outerShdw>
                </a:effectLst>
              </a:rPr>
              <a:t>The Babylonian exile occurred in 586 BC</a:t>
            </a:r>
          </a:p>
          <a:p>
            <a:pPr lvl="1"/>
            <a:r>
              <a:rPr lang="en-US" sz="2800" b="1" dirty="0">
                <a:effectLst>
                  <a:outerShdw blurRad="38100" dist="38100" dir="2700000" algn="tl">
                    <a:srgbClr val="000000">
                      <a:alpha val="43137"/>
                    </a:srgbClr>
                  </a:outerShdw>
                </a:effectLst>
              </a:rPr>
              <a:t> It was not until 536 BC that Cyrus of the Persian empire that the exiles returned</a:t>
            </a:r>
          </a:p>
          <a:p>
            <a:pPr lvl="1"/>
            <a:r>
              <a:rPr lang="en-US" sz="2800" b="1" dirty="0">
                <a:effectLst>
                  <a:outerShdw blurRad="38100" dist="38100" dir="2700000" algn="tl">
                    <a:srgbClr val="000000">
                      <a:alpha val="43137"/>
                    </a:srgbClr>
                  </a:outerShdw>
                </a:effectLst>
              </a:rPr>
              <a:t> Because of this many scholars have broken Isaiah into three parts</a:t>
            </a:r>
          </a:p>
          <a:p>
            <a:pPr lvl="1"/>
            <a:r>
              <a:rPr lang="en-US" sz="2800" b="1" dirty="0">
                <a:effectLst>
                  <a:outerShdw blurRad="38100" dist="38100" dir="2700000" algn="tl">
                    <a:srgbClr val="000000">
                      <a:alpha val="43137"/>
                    </a:srgbClr>
                  </a:outerShdw>
                </a:effectLst>
              </a:rPr>
              <a:t> First Isaiah: 1-39</a:t>
            </a:r>
          </a:p>
          <a:p>
            <a:pPr lvl="1"/>
            <a:r>
              <a:rPr lang="en-US" sz="2800" b="1" dirty="0">
                <a:effectLst>
                  <a:outerShdw blurRad="38100" dist="38100" dir="2700000" algn="tl">
                    <a:srgbClr val="000000">
                      <a:alpha val="43137"/>
                    </a:srgbClr>
                  </a:outerShdw>
                </a:effectLst>
              </a:rPr>
              <a:t> Second Isaiah 40-55</a:t>
            </a:r>
          </a:p>
          <a:p>
            <a:pPr lvl="1"/>
            <a:r>
              <a:rPr lang="en-US" sz="2800" b="1" dirty="0">
                <a:effectLst>
                  <a:outerShdw blurRad="38100" dist="38100" dir="2700000" algn="tl">
                    <a:srgbClr val="000000">
                      <a:alpha val="43137"/>
                    </a:srgbClr>
                  </a:outerShdw>
                </a:effectLst>
              </a:rPr>
              <a:t> Third Isaiah 56-66</a:t>
            </a:r>
          </a:p>
          <a:p>
            <a:r>
              <a:rPr lang="en-US" sz="3200" b="1" dirty="0">
                <a:effectLst>
                  <a:outerShdw blurRad="38100" dist="38100" dir="2700000" algn="tl">
                    <a:srgbClr val="000000">
                      <a:alpha val="43137"/>
                    </a:srgbClr>
                  </a:outerShdw>
                </a:effectLst>
              </a:rPr>
              <a:t>This has caused some scholars to argue second and third Isaiah were not written by the original Isaiah</a:t>
            </a:r>
          </a:p>
          <a:p>
            <a:pPr lvl="1"/>
            <a:r>
              <a:rPr lang="en-US" sz="2800" b="1" dirty="0">
                <a:effectLst>
                  <a:outerShdw blurRad="38100" dist="38100" dir="2700000" algn="tl">
                    <a:srgbClr val="000000">
                      <a:alpha val="43137"/>
                    </a:srgbClr>
                  </a:outerShdw>
                </a:effectLst>
              </a:rPr>
              <a:t>Theories of an “</a:t>
            </a:r>
            <a:r>
              <a:rPr lang="en-US" sz="2800" b="1" dirty="0" err="1">
                <a:effectLst>
                  <a:outerShdw blurRad="38100" dist="38100" dir="2700000" algn="tl">
                    <a:srgbClr val="000000">
                      <a:alpha val="43137"/>
                    </a:srgbClr>
                  </a:outerShdw>
                </a:effectLst>
              </a:rPr>
              <a:t>Isaianic</a:t>
            </a:r>
            <a:r>
              <a:rPr lang="en-US" sz="2800" b="1" dirty="0">
                <a:effectLst>
                  <a:outerShdw blurRad="38100" dist="38100" dir="2700000" algn="tl">
                    <a:srgbClr val="000000">
                      <a:alpha val="43137"/>
                    </a:srgbClr>
                  </a:outerShdw>
                </a:effectLst>
              </a:rPr>
              <a:t>” school of prophets</a:t>
            </a:r>
          </a:p>
          <a:p>
            <a:pPr lvl="1"/>
            <a:r>
              <a:rPr lang="en-US" sz="2800" b="1" dirty="0">
                <a:effectLst>
                  <a:outerShdw blurRad="38100" dist="38100" dir="2700000" algn="tl">
                    <a:srgbClr val="000000">
                      <a:alpha val="43137"/>
                    </a:srgbClr>
                  </a:outerShdw>
                </a:effectLst>
              </a:rPr>
              <a:t>Or a single or handful of followers of Isaiah</a:t>
            </a:r>
          </a:p>
          <a:p>
            <a:pPr lvl="1"/>
            <a:r>
              <a:rPr lang="en-US" sz="2800" b="1" dirty="0">
                <a:effectLst>
                  <a:outerShdw blurRad="38100" dist="38100" dir="2700000" algn="tl">
                    <a:srgbClr val="000000">
                      <a:alpha val="43137"/>
                    </a:srgbClr>
                  </a:outerShdw>
                </a:effectLst>
              </a:rPr>
              <a:t>Or one editor who added these things together under “Isaiah”</a:t>
            </a:r>
          </a:p>
          <a:p>
            <a:pPr lvl="1"/>
            <a:r>
              <a:rPr lang="en-US" sz="2800" b="1" dirty="0">
                <a:effectLst>
                  <a:outerShdw blurRad="38100" dist="38100" dir="2700000" algn="tl">
                    <a:srgbClr val="000000">
                      <a:alpha val="43137"/>
                    </a:srgbClr>
                  </a:outerShdw>
                </a:effectLst>
              </a:rPr>
              <a:t> The dating for these range from the Babylonian exile period to well into the 300’s BC</a:t>
            </a:r>
          </a:p>
          <a:p>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049211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nodeType="clickEffect">
                                  <p:stCondLst>
                                    <p:cond delay="0"/>
                                  </p:stCondLst>
                                  <p:childTnLst>
                                    <p:set>
                                      <p:cBhvr>
                                        <p:cTn id="71" dur="1" fill="hold">
                                          <p:stCondLst>
                                            <p:cond delay="0"/>
                                          </p:stCondLst>
                                        </p:cTn>
                                        <p:tgtEl>
                                          <p:spTgt spid="14">
                                            <p:txEl>
                                              <p:pRg st="14" end="14"/>
                                            </p:txEl>
                                          </p:spTgt>
                                        </p:tgtEl>
                                        <p:attrNameLst>
                                          <p:attrName>style.visibility</p:attrName>
                                        </p:attrNameLst>
                                      </p:cBhvr>
                                      <p:to>
                                        <p:strVal val="visible"/>
                                      </p:to>
                                    </p:set>
                                    <p:animEffect transition="in" filter="randombar(horizontal)">
                                      <p:cBhvr>
                                        <p:cTn id="72" dur="500"/>
                                        <p:tgtEl>
                                          <p:spTgt spid="14">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nodeType="clickEffect">
                                  <p:stCondLst>
                                    <p:cond delay="0"/>
                                  </p:stCondLst>
                                  <p:childTnLst>
                                    <p:set>
                                      <p:cBhvr>
                                        <p:cTn id="76" dur="1" fill="hold">
                                          <p:stCondLst>
                                            <p:cond delay="0"/>
                                          </p:stCondLst>
                                        </p:cTn>
                                        <p:tgtEl>
                                          <p:spTgt spid="14">
                                            <p:txEl>
                                              <p:pRg st="15" end="15"/>
                                            </p:txEl>
                                          </p:spTgt>
                                        </p:tgtEl>
                                        <p:attrNameLst>
                                          <p:attrName>style.visibility</p:attrName>
                                        </p:attrNameLst>
                                      </p:cBhvr>
                                      <p:to>
                                        <p:strVal val="visible"/>
                                      </p:to>
                                    </p:set>
                                    <p:animEffect transition="in" filter="randombar(horizontal)">
                                      <p:cBhvr>
                                        <p:cTn id="77" dur="500"/>
                                        <p:tgtEl>
                                          <p:spTgt spid="1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2800" b="1" dirty="0">
                <a:effectLst>
                  <a:outerShdw blurRad="38100" dist="38100" dir="2700000" algn="tl">
                    <a:srgbClr val="000000">
                      <a:alpha val="43137"/>
                    </a:srgbClr>
                  </a:outerShdw>
                </a:effectLst>
              </a:rPr>
              <a:t>Opening Thoughts on Isaiah 40-66</a:t>
            </a:r>
          </a:p>
          <a:p>
            <a:r>
              <a:rPr lang="en-US" sz="2800" b="1" dirty="0">
                <a:effectLst>
                  <a:outerShdw blurRad="38100" dist="38100" dir="2700000" algn="tl">
                    <a:srgbClr val="000000">
                      <a:alpha val="43137"/>
                    </a:srgbClr>
                  </a:outerShdw>
                </a:effectLst>
              </a:rPr>
              <a:t>One reason for the assumption is because of the time difference</a:t>
            </a:r>
          </a:p>
          <a:p>
            <a:pPr lvl="1"/>
            <a:r>
              <a:rPr lang="en-US" sz="2800" b="1" dirty="0">
                <a:effectLst>
                  <a:outerShdw blurRad="38100" dist="38100" dir="2700000" algn="tl">
                    <a:srgbClr val="000000">
                      <a:alpha val="43137"/>
                    </a:srgbClr>
                  </a:outerShdw>
                </a:effectLst>
              </a:rPr>
              <a:t> Isaiah could not have written about events that far into the future</a:t>
            </a:r>
          </a:p>
          <a:p>
            <a:pPr lvl="1"/>
            <a:r>
              <a:rPr lang="en-US" sz="2800" b="1" dirty="0">
                <a:effectLst>
                  <a:outerShdw blurRad="38100" dist="38100" dir="2700000" algn="tl">
                    <a:srgbClr val="000000">
                      <a:alpha val="43137"/>
                    </a:srgbClr>
                  </a:outerShdw>
                </a:effectLst>
              </a:rPr>
              <a:t> One professor argued this, that the people should have accepted God instead of turned away</a:t>
            </a:r>
          </a:p>
          <a:p>
            <a:r>
              <a:rPr lang="en-US" sz="2800" b="1" dirty="0">
                <a:effectLst>
                  <a:outerShdw blurRad="38100" dist="38100" dir="2700000" algn="tl">
                    <a:srgbClr val="000000">
                      <a:alpha val="43137"/>
                    </a:srgbClr>
                  </a:outerShdw>
                </a:effectLst>
              </a:rPr>
              <a:t>Response 1</a:t>
            </a:r>
          </a:p>
          <a:p>
            <a:pPr lvl="1"/>
            <a:r>
              <a:rPr lang="en-US" sz="2800" b="1" dirty="0">
                <a:effectLst>
                  <a:outerShdw blurRad="38100" dist="38100" dir="2700000" algn="tl">
                    <a:srgbClr val="000000">
                      <a:alpha val="43137"/>
                    </a:srgbClr>
                  </a:outerShdw>
                </a:effectLst>
              </a:rPr>
              <a:t> The first assumption is unwarranted because it was from God the statements were made, as such God could have easily given Isaiah such messages</a:t>
            </a:r>
          </a:p>
          <a:p>
            <a:r>
              <a:rPr lang="en-US" sz="2800" b="1" dirty="0">
                <a:effectLst>
                  <a:outerShdw blurRad="38100" dist="38100" dir="2700000" algn="tl">
                    <a:srgbClr val="000000">
                      <a:alpha val="43137"/>
                    </a:srgbClr>
                  </a:outerShdw>
                </a:effectLst>
              </a:rPr>
              <a:t>Response 2</a:t>
            </a:r>
          </a:p>
          <a:p>
            <a:pPr lvl="1"/>
            <a:r>
              <a:rPr lang="en-US" sz="2800" b="1" dirty="0">
                <a:effectLst>
                  <a:outerShdw blurRad="38100" dist="38100" dir="2700000" algn="tl">
                    <a:srgbClr val="000000">
                      <a:alpha val="43137"/>
                    </a:srgbClr>
                  </a:outerShdw>
                </a:effectLst>
              </a:rPr>
              <a:t> After the Babylonian exile the Jewish people had an incredible change</a:t>
            </a:r>
          </a:p>
          <a:p>
            <a:pPr lvl="1"/>
            <a:r>
              <a:rPr lang="en-US" sz="2800" b="1" dirty="0">
                <a:effectLst>
                  <a:outerShdw blurRad="38100" dist="38100" dir="2700000" algn="tl">
                    <a:srgbClr val="000000">
                      <a:alpha val="43137"/>
                    </a:srgbClr>
                  </a:outerShdw>
                </a:effectLst>
              </a:rPr>
              <a:t> Prior to the exile the people often worshipped pagan gods (See I-II Kings/Chronicles/All the prophets!)</a:t>
            </a:r>
          </a:p>
          <a:p>
            <a:pPr lvl="1"/>
            <a:r>
              <a:rPr lang="en-US" sz="2800" b="1" dirty="0">
                <a:effectLst>
                  <a:outerShdw blurRad="38100" dist="38100" dir="2700000" algn="tl">
                    <a:srgbClr val="000000">
                      <a:alpha val="43137"/>
                    </a:srgbClr>
                  </a:outerShdw>
                </a:effectLst>
              </a:rPr>
              <a:t> After the exile this ceases almost entirely, where by the time of Jesus we find just how disciplined the people were to the Law</a:t>
            </a:r>
          </a:p>
          <a:p>
            <a:pPr lvl="1"/>
            <a:r>
              <a:rPr lang="en-US" sz="2800" b="1" dirty="0">
                <a:effectLst>
                  <a:outerShdw blurRad="38100" dist="38100" dir="2700000" algn="tl">
                    <a:srgbClr val="000000">
                      <a:alpha val="43137"/>
                    </a:srgbClr>
                  </a:outerShdw>
                </a:effectLst>
              </a:rPr>
              <a:t> What would cause the people to turn from their polytheism and idolatry?</a:t>
            </a:r>
          </a:p>
        </p:txBody>
      </p:sp>
    </p:spTree>
    <p:extLst>
      <p:ext uri="{BB962C8B-B14F-4D97-AF65-F5344CB8AC3E}">
        <p14:creationId xmlns:p14="http://schemas.microsoft.com/office/powerpoint/2010/main" val="3636876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500" b="1" dirty="0">
                <a:effectLst>
                  <a:outerShdw blurRad="38100" dist="38100" dir="2700000" algn="tl">
                    <a:srgbClr val="000000">
                      <a:alpha val="43137"/>
                    </a:srgbClr>
                  </a:outerShdw>
                </a:effectLst>
              </a:rPr>
              <a:t>Opening Thoughts on Isaiah 40-66</a:t>
            </a:r>
          </a:p>
          <a:p>
            <a:r>
              <a:rPr lang="en-US" sz="3500" b="1" dirty="0">
                <a:effectLst>
                  <a:outerShdw blurRad="38100" dist="38100" dir="2700000" algn="tl">
                    <a:srgbClr val="000000">
                      <a:alpha val="43137"/>
                    </a:srgbClr>
                  </a:outerShdw>
                </a:effectLst>
              </a:rPr>
              <a:t>Ultimately if it was another hand that wrote second and third Isaiah they did seem to want us to believe it was meant to go with Isaiah</a:t>
            </a:r>
          </a:p>
          <a:p>
            <a:pPr lvl="1"/>
            <a:r>
              <a:rPr lang="en-US" sz="3500" b="1" dirty="0">
                <a:effectLst>
                  <a:outerShdw blurRad="38100" dist="38100" dir="2700000" algn="tl">
                    <a:srgbClr val="000000">
                      <a:alpha val="43137"/>
                    </a:srgbClr>
                  </a:outerShdw>
                </a:effectLst>
              </a:rPr>
              <a:t> Could God have used a later prophet? Sure it’s possible</a:t>
            </a:r>
          </a:p>
          <a:p>
            <a:pPr lvl="1"/>
            <a:r>
              <a:rPr lang="en-US" sz="3500" b="1" dirty="0">
                <a:effectLst>
                  <a:outerShdw blurRad="38100" dist="38100" dir="2700000" algn="tl">
                    <a:srgbClr val="000000">
                      <a:alpha val="43137"/>
                    </a:srgbClr>
                  </a:outerShdw>
                </a:effectLst>
              </a:rPr>
              <a:t>It is also possible God utilized one prophet named Isaiah to give all these messages</a:t>
            </a:r>
          </a:p>
          <a:p>
            <a:pPr lvl="1"/>
            <a:r>
              <a:rPr lang="en-US" sz="3500" b="1" dirty="0">
                <a:effectLst>
                  <a:outerShdw blurRad="38100" dist="38100" dir="2700000" algn="tl">
                    <a:srgbClr val="000000">
                      <a:alpha val="43137"/>
                    </a:srgbClr>
                  </a:outerShdw>
                </a:effectLst>
              </a:rPr>
              <a:t>The full book of Isaiah we have today is what God wants us to have in order for us to know Him, His purposes, His promises, and ultimately what He would do in this world</a:t>
            </a:r>
          </a:p>
        </p:txBody>
      </p:sp>
    </p:spTree>
    <p:extLst>
      <p:ext uri="{BB962C8B-B14F-4D97-AF65-F5344CB8AC3E}">
        <p14:creationId xmlns:p14="http://schemas.microsoft.com/office/powerpoint/2010/main" val="3307585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endParaRPr lang="en-US" sz="7200" b="1" dirty="0">
              <a:effectLst>
                <a:outerShdw blurRad="38100" dist="38100" dir="2700000" algn="tl">
                  <a:srgbClr val="000000">
                    <a:alpha val="43137"/>
                  </a:srgbClr>
                </a:outerShdw>
              </a:effectLst>
            </a:endParaRPr>
          </a:p>
          <a:p>
            <a:pPr marL="0" indent="0" algn="ctr">
              <a:buNone/>
            </a:pPr>
            <a:r>
              <a:rPr lang="en-US" sz="7200" b="1" dirty="0">
                <a:effectLst>
                  <a:outerShdw blurRad="38100" dist="38100" dir="2700000" algn="tl">
                    <a:srgbClr val="000000">
                      <a:alpha val="43137"/>
                    </a:srgbClr>
                  </a:outerShdw>
                </a:effectLst>
              </a:rPr>
              <a:t>Isaiah 40-66 </a:t>
            </a:r>
          </a:p>
          <a:p>
            <a:pPr marL="0" indent="0" algn="ctr">
              <a:buNone/>
            </a:pPr>
            <a:r>
              <a:rPr lang="en-US" sz="7200" b="1" dirty="0">
                <a:effectLst>
                  <a:outerShdw blurRad="38100" dist="38100" dir="2700000" algn="tl">
                    <a:srgbClr val="000000">
                      <a:alpha val="43137"/>
                    </a:srgbClr>
                  </a:outerShdw>
                </a:effectLst>
              </a:rPr>
              <a:t>Bibliography</a:t>
            </a:r>
          </a:p>
        </p:txBody>
      </p:sp>
    </p:spTree>
    <p:extLst>
      <p:ext uri="{BB962C8B-B14F-4D97-AF65-F5344CB8AC3E}">
        <p14:creationId xmlns:p14="http://schemas.microsoft.com/office/powerpoint/2010/main" val="2646070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81600"/>
            <a:ext cx="12188825" cy="1676400"/>
          </a:xfrm>
        </p:spPr>
        <p:txBody>
          <a:bodyPr>
            <a:normAutofit/>
          </a:bodyPr>
          <a:lstStyle/>
          <a:p>
            <a:pPr algn="ctr"/>
            <a:r>
              <a:rPr lang="en-US" sz="3600" dirty="0"/>
              <a:t>Calvin, John. </a:t>
            </a:r>
            <a:r>
              <a:rPr lang="en-US" sz="3600" i="1" dirty="0"/>
              <a:t>Commentary on the Book of the Prophet Isaiah</a:t>
            </a:r>
            <a:r>
              <a:rPr lang="en-US" sz="3600" dirty="0"/>
              <a:t>. Translated by Pringle, William. Baker Books. Reprinted 2009.</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88824" cy="5181600"/>
          </a:xfrm>
          <a:prstGeom prst="rect">
            <a:avLst/>
          </a:prstGeom>
        </p:spPr>
      </p:pic>
    </p:spTree>
    <p:extLst>
      <p:ext uri="{BB962C8B-B14F-4D97-AF65-F5344CB8AC3E}">
        <p14:creationId xmlns:p14="http://schemas.microsoft.com/office/powerpoint/2010/main" val="3930622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81600"/>
            <a:ext cx="12188825" cy="1676400"/>
          </a:xfrm>
        </p:spPr>
        <p:txBody>
          <a:bodyPr>
            <a:normAutofit/>
          </a:bodyPr>
          <a:lstStyle/>
          <a:p>
            <a:pPr algn="ctr"/>
            <a:r>
              <a:rPr lang="en-US" sz="3600" dirty="0"/>
              <a:t>English Standard Version Study Bible. Crossway. 2012</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6126" y="0"/>
            <a:ext cx="4576572" cy="5181600"/>
          </a:xfrm>
          <a:prstGeom prst="rect">
            <a:avLst/>
          </a:prstGeom>
        </p:spPr>
      </p:pic>
    </p:spTree>
    <p:extLst>
      <p:ext uri="{BB962C8B-B14F-4D97-AF65-F5344CB8AC3E}">
        <p14:creationId xmlns:p14="http://schemas.microsoft.com/office/powerpoint/2010/main" val="258792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5638800"/>
            <a:ext cx="12188825" cy="1676400"/>
          </a:xfrm>
        </p:spPr>
        <p:txBody>
          <a:bodyPr>
            <a:normAutofit fontScale="90000"/>
          </a:bodyPr>
          <a:lstStyle/>
          <a:p>
            <a:pPr algn="ctr"/>
            <a:r>
              <a:rPr lang="en-US" sz="3600" dirty="0" err="1"/>
              <a:t>Goldingjay</a:t>
            </a:r>
            <a:r>
              <a:rPr lang="en-US" sz="3600" dirty="0"/>
              <a:t>, John &amp; Payne, David. </a:t>
            </a:r>
            <a:r>
              <a:rPr lang="en-US" sz="3600" i="1" dirty="0"/>
              <a:t>Isaiah 40-55: A Critical and Exegetical Commentary 2 Volumes. International Critical Commentary, </a:t>
            </a:r>
            <a:r>
              <a:rPr lang="en-US" sz="3600" dirty="0"/>
              <a:t>Bloomsbury, 2006.</a:t>
            </a:r>
            <a:br>
              <a:rPr lang="en-US" dirty="0"/>
            </a:br>
            <a:endParaRPr lang="en-US" dirty="0"/>
          </a:p>
        </p:txBody>
      </p:sp>
      <p:pic>
        <p:nvPicPr>
          <p:cNvPr id="5" name="Picture 4" descr="A picture containing text, sign, screenshot&#10;&#10;Description automatically generated">
            <a:extLst>
              <a:ext uri="{FF2B5EF4-FFF2-40B4-BE49-F238E27FC236}">
                <a16:creationId xmlns:a16="http://schemas.microsoft.com/office/drawing/2014/main" id="{ED6B551A-99F9-463D-B4C4-378B686AF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9412" y="0"/>
            <a:ext cx="3581400" cy="5181600"/>
          </a:xfrm>
          <a:prstGeom prst="rect">
            <a:avLst/>
          </a:prstGeom>
        </p:spPr>
      </p:pic>
    </p:spTree>
    <p:extLst>
      <p:ext uri="{BB962C8B-B14F-4D97-AF65-F5344CB8AC3E}">
        <p14:creationId xmlns:p14="http://schemas.microsoft.com/office/powerpoint/2010/main" val="1637243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81600"/>
            <a:ext cx="12188825" cy="1676400"/>
          </a:xfrm>
        </p:spPr>
        <p:txBody>
          <a:bodyPr>
            <a:normAutofit fontScale="90000"/>
          </a:bodyPr>
          <a:lstStyle/>
          <a:p>
            <a:pPr algn="ctr"/>
            <a:r>
              <a:rPr lang="en-US" sz="3600" dirty="0" err="1"/>
              <a:t>Motyer</a:t>
            </a:r>
            <a:r>
              <a:rPr lang="en-US" sz="3600" dirty="0"/>
              <a:t>, J. Alec. </a:t>
            </a:r>
            <a:r>
              <a:rPr lang="en-US" sz="3600" i="1" dirty="0"/>
              <a:t>The Prophecy of Isaiah: An Introduction &amp; Commentary</a:t>
            </a:r>
            <a:r>
              <a:rPr lang="en-US" sz="3600" dirty="0"/>
              <a:t>. </a:t>
            </a:r>
            <a:r>
              <a:rPr lang="en-US" sz="3600" dirty="0" err="1"/>
              <a:t>InterVarsity</a:t>
            </a:r>
            <a:r>
              <a:rPr lang="en-US" sz="3600" dirty="0"/>
              <a:t>, 1993.</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12" y="1"/>
            <a:ext cx="4953000" cy="5181599"/>
          </a:xfrm>
          <a:prstGeom prst="rect">
            <a:avLst/>
          </a:prstGeom>
        </p:spPr>
      </p:pic>
    </p:spTree>
    <p:extLst>
      <p:ext uri="{BB962C8B-B14F-4D97-AF65-F5344CB8AC3E}">
        <p14:creationId xmlns:p14="http://schemas.microsoft.com/office/powerpoint/2010/main" val="3744828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26" y="5867400"/>
            <a:ext cx="12188825" cy="1371600"/>
          </a:xfrm>
        </p:spPr>
        <p:txBody>
          <a:bodyPr>
            <a:normAutofit fontScale="90000"/>
          </a:bodyPr>
          <a:lstStyle/>
          <a:p>
            <a:pPr algn="ctr"/>
            <a:br>
              <a:rPr lang="en-US" sz="3600" dirty="0"/>
            </a:br>
            <a:br>
              <a:rPr lang="en-US" sz="3600" dirty="0"/>
            </a:br>
            <a:br>
              <a:rPr lang="en-US" sz="3600" dirty="0"/>
            </a:br>
            <a:br>
              <a:rPr lang="en-US" sz="3600" dirty="0"/>
            </a:br>
            <a:br>
              <a:rPr lang="en-US" sz="3600" dirty="0"/>
            </a:br>
            <a:r>
              <a:rPr lang="en-US" sz="3600" dirty="0"/>
              <a:t>Oswalt, John N. </a:t>
            </a:r>
            <a:r>
              <a:rPr lang="en-US" sz="3600" i="1" dirty="0"/>
              <a:t>The Book of Isaiah</a:t>
            </a:r>
            <a:r>
              <a:rPr lang="en-US" sz="3600" dirty="0"/>
              <a:t>. 2 volumes. NICOT. Eerdmans, 1986, 1998.</a:t>
            </a:r>
            <a:br>
              <a:rPr lang="en-US" dirty="0"/>
            </a:br>
            <a:endParaRPr lang="en-US" dirty="0"/>
          </a:p>
        </p:txBody>
      </p:sp>
      <p:pic>
        <p:nvPicPr>
          <p:cNvPr id="5" name="Picture 4" descr="Calendar&#10;&#10;Description automatically generated with low confidence">
            <a:extLst>
              <a:ext uri="{FF2B5EF4-FFF2-40B4-BE49-F238E27FC236}">
                <a16:creationId xmlns:a16="http://schemas.microsoft.com/office/drawing/2014/main" id="{7261EB3F-3475-4289-8DF0-7F6D841ACD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3213" y="0"/>
            <a:ext cx="4038600" cy="5334000"/>
          </a:xfrm>
          <a:prstGeom prst="rect">
            <a:avLst/>
          </a:prstGeom>
        </p:spPr>
      </p:pic>
    </p:spTree>
    <p:extLst>
      <p:ext uri="{BB962C8B-B14F-4D97-AF65-F5344CB8AC3E}">
        <p14:creationId xmlns:p14="http://schemas.microsoft.com/office/powerpoint/2010/main" val="135179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81600"/>
            <a:ext cx="12188825" cy="1676400"/>
          </a:xfrm>
        </p:spPr>
        <p:txBody>
          <a:bodyPr>
            <a:normAutofit fontScale="90000"/>
          </a:bodyPr>
          <a:lstStyle/>
          <a:p>
            <a:pPr algn="ctr"/>
            <a:r>
              <a:rPr lang="en-US" sz="4000" dirty="0" err="1"/>
              <a:t>Oswalt</a:t>
            </a:r>
            <a:r>
              <a:rPr lang="en-US" sz="4000" dirty="0"/>
              <a:t>, John N. </a:t>
            </a:r>
            <a:r>
              <a:rPr lang="en-US" sz="4000" i="1" dirty="0"/>
              <a:t>The Book of Isaiah</a:t>
            </a:r>
            <a:r>
              <a:rPr lang="en-US" sz="4000" dirty="0"/>
              <a:t>. NIVAC. Zondervan, 2003.</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5613" y="1"/>
            <a:ext cx="4114800" cy="5181600"/>
          </a:xfrm>
          <a:prstGeom prst="rect">
            <a:avLst/>
          </a:prstGeom>
        </p:spPr>
      </p:pic>
    </p:spTree>
    <p:extLst>
      <p:ext uri="{BB962C8B-B14F-4D97-AF65-F5344CB8AC3E}">
        <p14:creationId xmlns:p14="http://schemas.microsoft.com/office/powerpoint/2010/main" val="3422876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40:1-11</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Unstoppable</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1" y="893"/>
            <a:ext cx="12188825" cy="6856214"/>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a:bodyPr>
          <a:lstStyle/>
          <a:p>
            <a:pPr marL="0" indent="0" algn="ctr">
              <a:lnSpc>
                <a:spcPct val="110000"/>
              </a:lnSpc>
              <a:spcBef>
                <a:spcPts val="0"/>
              </a:spcBef>
              <a:buNone/>
            </a:pPr>
            <a:r>
              <a:rPr lang="en-US" sz="4800" b="1" dirty="0">
                <a:effectLst>
                  <a:outerShdw blurRad="38100" dist="38100" dir="2700000" algn="tl">
                    <a:srgbClr val="000000">
                      <a:alpha val="43137"/>
                    </a:srgbClr>
                  </a:outerShdw>
                </a:effectLst>
              </a:rPr>
              <a:t>1 Comfort, comfort my people, says your God.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2  Speak tenderly to Jerusalem,</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cry to her</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that her warfare is ended,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that her iniquity is pardoned,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that she has received from the LORD’s hand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double for all her sins.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(Isaiah 40:1-2,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lnSpc>
                <a:spcPct val="110000"/>
              </a:lnSpc>
              <a:spcBef>
                <a:spcPts val="0"/>
              </a:spcBef>
              <a:buNone/>
            </a:pPr>
            <a:r>
              <a:rPr lang="en-US" sz="4800" b="1" dirty="0">
                <a:effectLst>
                  <a:outerShdw blurRad="38100" dist="38100" dir="2700000" algn="tl">
                    <a:srgbClr val="000000">
                      <a:alpha val="43137"/>
                    </a:srgbClr>
                  </a:outerShdw>
                </a:effectLst>
              </a:rPr>
              <a:t>3  A voice cries: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“In the wilderness prepare the way of the LORD;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make straight in the desert a highway for our God.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4  Every valley shall be lifted up,</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every mountain and hill be made low;</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the uneven ground shall become level,</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the rough places a plain.</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5  And the glory of the LORD shall be revealed,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all flesh shall see it together,</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for the mouth of the LORD has spoken.”</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(Isaiah 40:3-5, ESV)</a:t>
            </a:r>
          </a:p>
        </p:txBody>
      </p:sp>
    </p:spTree>
    <p:extLst>
      <p:ext uri="{BB962C8B-B14F-4D97-AF65-F5344CB8AC3E}">
        <p14:creationId xmlns:p14="http://schemas.microsoft.com/office/powerpoint/2010/main" val="637871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62500" lnSpcReduction="20000"/>
          </a:bodyPr>
          <a:lstStyle/>
          <a:p>
            <a:pPr marL="0" indent="0" algn="ctr">
              <a:lnSpc>
                <a:spcPct val="110000"/>
              </a:lnSpc>
              <a:spcBef>
                <a:spcPts val="0"/>
              </a:spcBef>
              <a:buNone/>
            </a:pPr>
            <a:r>
              <a:rPr lang="en-US" sz="4800" b="1" dirty="0">
                <a:effectLst>
                  <a:outerShdw blurRad="38100" dist="38100" dir="2700000" algn="tl">
                    <a:srgbClr val="000000">
                      <a:alpha val="43137"/>
                    </a:srgbClr>
                  </a:outerShdw>
                </a:effectLst>
              </a:rPr>
              <a:t>9  Go on up to a high mountain,</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O Zion, herald of good news;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lift up your voice with strength,</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O Jerusalem, herald of good news;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lift it up, fear not;</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say to the cities of Judah,</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“Behold your God!”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10  Behold, the Lord GOD comes with might,</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his arm rules for him;</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behold, his reward is with him,</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his recompense before him.</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11  He will tend his flock like a shepherd;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he will gather the lambs in his arms;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he will carry them in his bosom,</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gently lead those that are with young.</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(Isaiah 40:9-11, ESV)</a:t>
            </a:r>
          </a:p>
        </p:txBody>
      </p:sp>
    </p:spTree>
    <p:extLst>
      <p:ext uri="{BB962C8B-B14F-4D97-AF65-F5344CB8AC3E}">
        <p14:creationId xmlns:p14="http://schemas.microsoft.com/office/powerpoint/2010/main" val="1892335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 main point of these verses are to establish the mercy and grace of God given to His people</a:t>
            </a:r>
          </a:p>
          <a:p>
            <a:r>
              <a:rPr lang="en-US" sz="5400" b="1" dirty="0">
                <a:effectLst>
                  <a:outerShdw blurRad="38100" dist="38100" dir="2700000" algn="tl">
                    <a:srgbClr val="000000">
                      <a:alpha val="43137"/>
                    </a:srgbClr>
                  </a:outerShdw>
                </a:effectLst>
              </a:rPr>
              <a:t> God will defeat their enemies and provide comfort</a:t>
            </a:r>
          </a:p>
          <a:p>
            <a:r>
              <a:rPr lang="en-US" sz="5400" b="1" dirty="0">
                <a:effectLst>
                  <a:outerShdw blurRad="38100" dist="38100" dir="2700000" algn="tl">
                    <a:srgbClr val="000000">
                      <a:alpha val="43137"/>
                    </a:srgbClr>
                  </a:outerShdw>
                </a:effectLst>
              </a:rPr>
              <a:t> He is the mighty warrior, but also the </a:t>
            </a:r>
            <a:r>
              <a:rPr lang="en-US" sz="5400" b="1">
                <a:effectLst>
                  <a:outerShdw blurRad="38100" dist="38100" dir="2700000" algn="tl">
                    <a:srgbClr val="000000">
                      <a:alpha val="43137"/>
                    </a:srgbClr>
                  </a:outerShdw>
                </a:effectLst>
              </a:rPr>
              <a:t>gentle shepherd</a:t>
            </a:r>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Unstoppable</a:t>
            </a:r>
          </a:p>
          <a:p>
            <a:pPr lvl="1"/>
            <a:r>
              <a:rPr lang="en-US" sz="3200" b="1" dirty="0">
                <a:effectLst>
                  <a:outerShdw blurRad="38100" dist="38100" dir="2700000" algn="tl">
                    <a:srgbClr val="000000">
                      <a:alpha val="43137"/>
                    </a:srgbClr>
                  </a:outerShdw>
                </a:effectLst>
              </a:rPr>
              <a:t> God is beyond all others</a:t>
            </a:r>
          </a:p>
          <a:p>
            <a:pPr lvl="1"/>
            <a:r>
              <a:rPr lang="en-US" sz="3200" b="1" dirty="0">
                <a:effectLst>
                  <a:outerShdw blurRad="38100" dist="38100" dir="2700000" algn="tl">
                    <a:srgbClr val="000000">
                      <a:alpha val="43137"/>
                    </a:srgbClr>
                  </a:outerShdw>
                </a:effectLst>
              </a:rPr>
              <a:t> There is none like Him, none that can compare</a:t>
            </a:r>
          </a:p>
          <a:p>
            <a:pPr lvl="1"/>
            <a:r>
              <a:rPr lang="en-US" sz="3200" b="1" dirty="0">
                <a:effectLst>
                  <a:outerShdw blurRad="38100" dist="38100" dir="2700000" algn="tl">
                    <a:srgbClr val="000000">
                      <a:alpha val="43137"/>
                    </a:srgbClr>
                  </a:outerShdw>
                </a:effectLst>
              </a:rPr>
              <a:t> Our God is unstoppable</a:t>
            </a:r>
          </a:p>
          <a:p>
            <a:pPr lvl="1"/>
            <a:r>
              <a:rPr lang="en-US" sz="3200" b="1" dirty="0">
                <a:effectLst>
                  <a:outerShdw blurRad="38100" dist="38100" dir="2700000" algn="tl">
                    <a:srgbClr val="000000">
                      <a:alpha val="43137"/>
                    </a:srgbClr>
                  </a:outerShdw>
                </a:effectLst>
              </a:rPr>
              <a:t> A Word was given to the people which would speak judgment for their wickedness</a:t>
            </a:r>
          </a:p>
          <a:p>
            <a:pPr lvl="1"/>
            <a:r>
              <a:rPr lang="en-US" sz="3200" b="1" dirty="0">
                <a:effectLst>
                  <a:outerShdw blurRad="38100" dist="38100" dir="2700000" algn="tl">
                    <a:srgbClr val="000000">
                      <a:alpha val="43137"/>
                    </a:srgbClr>
                  </a:outerShdw>
                </a:effectLst>
              </a:rPr>
              <a:t> God was unstoppable then</a:t>
            </a:r>
          </a:p>
          <a:p>
            <a:pPr lvl="1"/>
            <a:r>
              <a:rPr lang="en-US" sz="3200" b="1" dirty="0">
                <a:effectLst>
                  <a:outerShdw blurRad="38100" dist="38100" dir="2700000" algn="tl">
                    <a:srgbClr val="000000">
                      <a:alpha val="43137"/>
                    </a:srgbClr>
                  </a:outerShdw>
                </a:effectLst>
              </a:rPr>
              <a:t> The Word was fulfilled according to the righteousness of God Almighty</a:t>
            </a:r>
          </a:p>
          <a:p>
            <a:pPr lvl="1"/>
            <a:r>
              <a:rPr lang="en-US" sz="3200" b="1" dirty="0">
                <a:effectLst>
                  <a:outerShdw blurRad="38100" dist="38100" dir="2700000" algn="tl">
                    <a:srgbClr val="000000">
                      <a:alpha val="43137"/>
                    </a:srgbClr>
                  </a:outerShdw>
                </a:effectLst>
              </a:rPr>
              <a:t> The same is true now</a:t>
            </a:r>
          </a:p>
          <a:p>
            <a:pPr lvl="1"/>
            <a:r>
              <a:rPr lang="en-US" sz="3200" b="1" dirty="0">
                <a:effectLst>
                  <a:outerShdw blurRad="38100" dist="38100" dir="2700000" algn="tl">
                    <a:srgbClr val="000000">
                      <a:alpha val="43137"/>
                    </a:srgbClr>
                  </a:outerShdw>
                </a:effectLst>
              </a:rPr>
              <a:t> God is for His people and will be for them</a:t>
            </a:r>
          </a:p>
          <a:p>
            <a:pPr lvl="1"/>
            <a:r>
              <a:rPr lang="en-US" sz="3200" b="1" dirty="0">
                <a:effectLst>
                  <a:outerShdw blurRad="38100" dist="38100" dir="2700000" algn="tl">
                    <a:srgbClr val="000000">
                      <a:alpha val="43137"/>
                    </a:srgbClr>
                  </a:outerShdw>
                </a:effectLst>
              </a:rPr>
              <a:t> Their enemies, in the end, will not be the ones who conquer</a:t>
            </a:r>
          </a:p>
          <a:p>
            <a:pPr lvl="1"/>
            <a:r>
              <a:rPr lang="en-US" sz="3200" b="1" dirty="0">
                <a:effectLst>
                  <a:outerShdw blurRad="38100" dist="38100" dir="2700000" algn="tl">
                    <a:srgbClr val="000000">
                      <a:alpha val="43137"/>
                    </a:srgbClr>
                  </a:outerShdw>
                </a:effectLst>
              </a:rPr>
              <a:t> All must be held accountable to God</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Unstoppable (2)</a:t>
            </a:r>
          </a:p>
          <a:p>
            <a:pPr lvl="1"/>
            <a:r>
              <a:rPr lang="en-US" sz="3200" b="1" dirty="0">
                <a:effectLst>
                  <a:outerShdw blurRad="38100" dist="38100" dir="2700000" algn="tl">
                    <a:srgbClr val="000000">
                      <a:alpha val="43137"/>
                    </a:srgbClr>
                  </a:outerShdw>
                </a:effectLst>
              </a:rPr>
              <a:t> He will lead His captive people home again</a:t>
            </a:r>
          </a:p>
          <a:p>
            <a:pPr lvl="1"/>
            <a:r>
              <a:rPr lang="en-US" sz="3200" b="1" dirty="0">
                <a:effectLst>
                  <a:outerShdw blurRad="38100" dist="38100" dir="2700000" algn="tl">
                    <a:srgbClr val="000000">
                      <a:alpha val="43137"/>
                    </a:srgbClr>
                  </a:outerShdw>
                </a:effectLst>
              </a:rPr>
              <a:t> His Word…will lead to peace for His people</a:t>
            </a:r>
          </a:p>
          <a:p>
            <a:pPr lvl="1"/>
            <a:r>
              <a:rPr lang="en-US" sz="3200" b="1" dirty="0">
                <a:effectLst>
                  <a:outerShdw blurRad="38100" dist="38100" dir="2700000" algn="tl">
                    <a:srgbClr val="000000">
                      <a:alpha val="43137"/>
                    </a:srgbClr>
                  </a:outerShdw>
                </a:effectLst>
              </a:rPr>
              <a:t> Isaiah has been told to declare a very real Gospel</a:t>
            </a:r>
          </a:p>
          <a:p>
            <a:pPr lvl="1"/>
            <a:r>
              <a:rPr lang="en-US" sz="3200" b="1" dirty="0">
                <a:effectLst>
                  <a:outerShdw blurRad="38100" dist="38100" dir="2700000" algn="tl">
                    <a:srgbClr val="000000">
                      <a:alpha val="43137"/>
                    </a:srgbClr>
                  </a:outerShdw>
                </a:effectLst>
              </a:rPr>
              <a:t> The very reality of God having conquered sin and death through Jesus Christ</a:t>
            </a:r>
          </a:p>
          <a:p>
            <a:pPr lvl="1"/>
            <a:r>
              <a:rPr lang="en-US" sz="3200" b="1" dirty="0">
                <a:effectLst>
                  <a:outerShdw blurRad="38100" dist="38100" dir="2700000" algn="tl">
                    <a:srgbClr val="000000">
                      <a:alpha val="43137"/>
                    </a:srgbClr>
                  </a:outerShdw>
                </a:effectLst>
              </a:rPr>
              <a:t> All flesh is able to see the glory of God, for all people can experience the great redemption</a:t>
            </a:r>
          </a:p>
          <a:p>
            <a:pPr lvl="1"/>
            <a:r>
              <a:rPr lang="en-US" sz="3200" b="1" dirty="0">
                <a:effectLst>
                  <a:outerShdw blurRad="38100" dist="38100" dir="2700000" algn="tl">
                    <a:srgbClr val="000000">
                      <a:alpha val="43137"/>
                    </a:srgbClr>
                  </a:outerShdw>
                </a:effectLst>
              </a:rPr>
              <a:t> We are to see the glory which had been promised of old</a:t>
            </a:r>
          </a:p>
          <a:p>
            <a:pPr lvl="1"/>
            <a:r>
              <a:rPr lang="en-US" sz="3200" b="1" dirty="0">
                <a:effectLst>
                  <a:outerShdw blurRad="38100" dist="38100" dir="2700000" algn="tl">
                    <a:srgbClr val="000000">
                      <a:alpha val="43137"/>
                    </a:srgbClr>
                  </a:outerShdw>
                </a:effectLst>
              </a:rPr>
              <a:t> Through the wilderness would come our redemption</a:t>
            </a:r>
          </a:p>
          <a:p>
            <a:pPr lvl="1"/>
            <a:r>
              <a:rPr lang="en-US" sz="3200" b="1" dirty="0">
                <a:effectLst>
                  <a:outerShdw blurRad="38100" dist="38100" dir="2700000" algn="tl">
                    <a:srgbClr val="000000">
                      <a:alpha val="43137"/>
                    </a:srgbClr>
                  </a:outerShdw>
                </a:effectLst>
              </a:rPr>
              <a:t> Our Savior died</a:t>
            </a:r>
          </a:p>
          <a:p>
            <a:pPr lvl="1"/>
            <a:r>
              <a:rPr lang="en-US" sz="3200" b="1" dirty="0">
                <a:effectLst>
                  <a:outerShdw blurRad="38100" dist="38100" dir="2700000" algn="tl">
                    <a:srgbClr val="000000">
                      <a:alpha val="43137"/>
                    </a:srgbClr>
                  </a:outerShdw>
                </a:effectLst>
              </a:rPr>
              <a:t> He walked the wilderness, yet it was through the wilderness that came life and salvation</a:t>
            </a:r>
          </a:p>
          <a:p>
            <a:pPr lvl="1"/>
            <a:r>
              <a:rPr lang="en-US" sz="3200" b="1" dirty="0">
                <a:effectLst>
                  <a:outerShdw blurRad="38100" dist="38100" dir="2700000" algn="tl">
                    <a:srgbClr val="000000">
                      <a:alpha val="43137"/>
                    </a:srgbClr>
                  </a:outerShdw>
                </a:effectLst>
              </a:rPr>
              <a:t> John the Baptist proclaimed with a loud voice the Lord is coming</a:t>
            </a:r>
          </a:p>
          <a:p>
            <a:pPr lvl="1"/>
            <a:r>
              <a:rPr lang="en-US" sz="3200" b="1" dirty="0">
                <a:effectLst>
                  <a:outerShdw blurRad="38100" dist="38100" dir="2700000" algn="tl">
                    <a:srgbClr val="000000">
                      <a:alpha val="43137"/>
                    </a:srgbClr>
                  </a:outerShdw>
                </a:effectLst>
              </a:rPr>
              <a:t> We are outside of the shadows but still live in the shadow land</a:t>
            </a:r>
          </a:p>
          <a:p>
            <a:pPr lvl="1"/>
            <a:r>
              <a:rPr lang="en-US" sz="3200" b="1" dirty="0">
                <a:effectLst>
                  <a:outerShdw blurRad="38100" dist="38100" dir="2700000" algn="tl">
                    <a:srgbClr val="000000">
                      <a:alpha val="43137"/>
                    </a:srgbClr>
                  </a:outerShdw>
                </a:effectLst>
              </a:rPr>
              <a:t> We see it around us day by day</a:t>
            </a:r>
          </a:p>
          <a:p>
            <a:pPr lvl="1"/>
            <a:r>
              <a:rPr lang="en-US" sz="3200" b="1" dirty="0">
                <a:effectLst>
                  <a:outerShdw blurRad="38100" dist="38100" dir="2700000" algn="tl">
                    <a:srgbClr val="000000">
                      <a:alpha val="43137"/>
                    </a:srgbClr>
                  </a:outerShdw>
                </a:effectLst>
              </a:rPr>
              <a:t> Yet we know the hope, for we have a living hope in Christ</a:t>
            </a:r>
          </a:p>
          <a:p>
            <a:pPr lvl="1"/>
            <a:r>
              <a:rPr lang="en-US" sz="3200" b="1" dirty="0">
                <a:effectLst>
                  <a:outerShdw blurRad="38100" dist="38100" dir="2700000" algn="tl">
                    <a:srgbClr val="000000">
                      <a:alpha val="43137"/>
                    </a:srgbClr>
                  </a:outerShdw>
                </a:effectLst>
              </a:rPr>
              <a:t> We can be like the prophet who is told to proclaim, “Behold God!”</a:t>
            </a:r>
          </a:p>
          <a:p>
            <a:pPr lvl="1"/>
            <a:r>
              <a:rPr lang="en-US" sz="3200" b="1" dirty="0">
                <a:effectLst>
                  <a:outerShdw blurRad="38100" dist="38100" dir="2700000" algn="tl">
                    <a:srgbClr val="000000">
                      <a:alpha val="43137"/>
                    </a:srgbClr>
                  </a:outerShdw>
                </a:effectLst>
              </a:rPr>
              <a:t> We can know that the Word of the Lord is our assurance for it is from the Word life would come, and it has come</a:t>
            </a:r>
          </a:p>
        </p:txBody>
      </p:sp>
    </p:spTree>
    <p:extLst>
      <p:ext uri="{BB962C8B-B14F-4D97-AF65-F5344CB8AC3E}">
        <p14:creationId xmlns:p14="http://schemas.microsoft.com/office/powerpoint/2010/main" val="27280996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barn(inVertical)">
                                      <p:cBhvr>
                                        <p:cTn id="62" dur="500"/>
                                        <p:tgtEl>
                                          <p:spTgt spid="14">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Effect transition="in" filter="barn(inVertical)">
                                      <p:cBhvr>
                                        <p:cTn id="67" dur="500"/>
                                        <p:tgtEl>
                                          <p:spTgt spid="14">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4">
                                            <p:txEl>
                                              <p:pRg st="15" end="15"/>
                                            </p:txEl>
                                          </p:spTgt>
                                        </p:tgtEl>
                                        <p:attrNameLst>
                                          <p:attrName>style.visibility</p:attrName>
                                        </p:attrNameLst>
                                      </p:cBhvr>
                                      <p:to>
                                        <p:strVal val="visible"/>
                                      </p:to>
                                    </p:set>
                                    <p:animEffect transition="in" filter="barn(inVertical)">
                                      <p:cBhvr>
                                        <p:cTn id="72" dur="500"/>
                                        <p:tgtEl>
                                          <p:spTgt spid="14">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4">
                                            <p:txEl>
                                              <p:pRg st="16" end="16"/>
                                            </p:txEl>
                                          </p:spTgt>
                                        </p:tgtEl>
                                        <p:attrNameLst>
                                          <p:attrName>style.visibility</p:attrName>
                                        </p:attrNameLst>
                                      </p:cBhvr>
                                      <p:to>
                                        <p:strVal val="visible"/>
                                      </p:to>
                                    </p:set>
                                    <p:animEffect transition="in" filter="barn(inVertical)">
                                      <p:cBhvr>
                                        <p:cTn id="77" dur="500"/>
                                        <p:tgtEl>
                                          <p:spTgt spid="1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Unstoppable (3)</a:t>
            </a:r>
          </a:p>
          <a:p>
            <a:pPr lvl="1"/>
            <a:r>
              <a:rPr lang="en-US" sz="3200" b="1" dirty="0">
                <a:effectLst>
                  <a:outerShdw blurRad="38100" dist="38100" dir="2700000" algn="tl">
                    <a:srgbClr val="000000">
                      <a:alpha val="43137"/>
                    </a:srgbClr>
                  </a:outerShdw>
                </a:effectLst>
              </a:rPr>
              <a:t> It is only int eh Word we can find truth</a:t>
            </a:r>
          </a:p>
          <a:p>
            <a:pPr lvl="1"/>
            <a:r>
              <a:rPr lang="en-US" sz="3200" b="1" dirty="0">
                <a:effectLst>
                  <a:outerShdw blurRad="38100" dist="38100" dir="2700000" algn="tl">
                    <a:srgbClr val="000000">
                      <a:alpha val="43137"/>
                    </a:srgbClr>
                  </a:outerShdw>
                </a:effectLst>
              </a:rPr>
              <a:t> Let us not be distracted by the world, or even fall into he same patterns and beliefs of the world</a:t>
            </a:r>
          </a:p>
          <a:p>
            <a:pPr lvl="1"/>
            <a:r>
              <a:rPr lang="en-US" sz="3200" b="1" dirty="0">
                <a:effectLst>
                  <a:outerShdw blurRad="38100" dist="38100" dir="2700000" algn="tl">
                    <a:srgbClr val="000000">
                      <a:alpha val="43137"/>
                    </a:srgbClr>
                  </a:outerShdw>
                </a:effectLst>
              </a:rPr>
              <a:t> Instead, believe the truth of the Word given</a:t>
            </a:r>
          </a:p>
          <a:p>
            <a:pPr lvl="1"/>
            <a:r>
              <a:rPr lang="en-US" sz="3200" b="1" dirty="0">
                <a:effectLst>
                  <a:outerShdw blurRad="38100" dist="38100" dir="2700000" algn="tl">
                    <a:srgbClr val="000000">
                      <a:alpha val="43137"/>
                    </a:srgbClr>
                  </a:outerShdw>
                </a:effectLst>
              </a:rPr>
              <a:t> Our God has told us something</a:t>
            </a:r>
          </a:p>
          <a:p>
            <a:pPr lvl="1"/>
            <a:r>
              <a:rPr lang="en-US" sz="3200" b="1" dirty="0">
                <a:effectLst>
                  <a:outerShdw blurRad="38100" dist="38100" dir="2700000" algn="tl">
                    <a:srgbClr val="000000">
                      <a:alpha val="43137"/>
                    </a:srgbClr>
                  </a:outerShdw>
                </a:effectLst>
              </a:rPr>
              <a:t> The world may seek to stop Him, the truth is it cant!</a:t>
            </a:r>
          </a:p>
          <a:p>
            <a:pPr lvl="1"/>
            <a:r>
              <a:rPr lang="en-US" sz="3200" b="1" dirty="0">
                <a:effectLst>
                  <a:outerShdw blurRad="38100" dist="38100" dir="2700000" algn="tl">
                    <a:srgbClr val="000000">
                      <a:alpha val="43137"/>
                    </a:srgbClr>
                  </a:outerShdw>
                </a:effectLst>
              </a:rPr>
              <a:t> We can’t stop Him either</a:t>
            </a:r>
          </a:p>
          <a:p>
            <a:pPr lvl="1"/>
            <a:r>
              <a:rPr lang="en-US" sz="3200" b="1" dirty="0">
                <a:effectLst>
                  <a:outerShdw blurRad="38100" dist="38100" dir="2700000" algn="tl">
                    <a:srgbClr val="000000">
                      <a:alpha val="43137"/>
                    </a:srgbClr>
                  </a:outerShdw>
                </a:effectLst>
              </a:rPr>
              <a:t> Let’s, then, be faithful to join Him</a:t>
            </a:r>
          </a:p>
          <a:p>
            <a:pPr lvl="1"/>
            <a:r>
              <a:rPr lang="en-US" sz="3200" b="1" dirty="0">
                <a:effectLst>
                  <a:outerShdw blurRad="38100" dist="38100" dir="2700000" algn="tl">
                    <a:srgbClr val="000000">
                      <a:alpha val="43137"/>
                    </a:srgbClr>
                  </a:outerShdw>
                </a:effectLst>
              </a:rPr>
              <a:t> Knowing that His Word, His promises, His power, His wisdom, His knowledge, His grace, His mercy, and His love are unstoppable</a:t>
            </a:r>
          </a:p>
          <a:p>
            <a:pPr lvl="1"/>
            <a:r>
              <a:rPr lang="en-US" sz="3200" b="1" dirty="0">
                <a:effectLst>
                  <a:outerShdw blurRad="38100" dist="38100" dir="2700000" algn="tl">
                    <a:srgbClr val="000000">
                      <a:alpha val="43137"/>
                    </a:srgbClr>
                  </a:outerShdw>
                </a:effectLst>
              </a:rPr>
              <a:t> He is unstoppable</a:t>
            </a:r>
          </a:p>
        </p:txBody>
      </p:sp>
    </p:spTree>
    <p:extLst>
      <p:ext uri="{BB962C8B-B14F-4D97-AF65-F5344CB8AC3E}">
        <p14:creationId xmlns:p14="http://schemas.microsoft.com/office/powerpoint/2010/main" val="31077066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542</TotalTime>
  <Words>1319</Words>
  <Application>Microsoft Office PowerPoint</Application>
  <PresentationFormat>Custom</PresentationFormat>
  <Paragraphs>142</Paragraphs>
  <Slides>23</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Euphemia</vt:lpstr>
      <vt:lpstr>Times New Roman</vt:lpstr>
      <vt:lpstr>Serenity 16x9</vt:lpstr>
      <vt:lpstr>PowerPoint Presentation</vt:lpstr>
      <vt:lpstr>PowerPoint Presentation</vt:lpstr>
      <vt:lpstr>PowerPoint Presentation</vt:lpstr>
      <vt:lpstr>PowerPoint Presentation</vt:lpstr>
      <vt:lpstr>Calvin, John. Commentary on the Book of the Prophet Isaiah. Translated by Pringle, William. Baker Books. Reprinted 2009.</vt:lpstr>
      <vt:lpstr>English Standard Version Study Bible. Crossway. 2012</vt:lpstr>
      <vt:lpstr>Goldingjay, John &amp; Payne, David. Isaiah 40-55: A Critical and Exegetical Commentary 2 Volumes. International Critical Commentary, Bloomsbury, 2006. </vt:lpstr>
      <vt:lpstr>Motyer, J. Alec. The Prophecy of Isaiah: An Introduction &amp; Commentary. InterVarsity, 1993. </vt:lpstr>
      <vt:lpstr>     Oswalt, John N. The Book of Isaiah. 2 volumes. NICOT. Eerdmans, 1986, 1998. </vt:lpstr>
      <vt:lpstr>Oswalt, John N. The Book of Isaiah. NIVAC. Zondervan, 2003. </vt:lpstr>
      <vt:lpstr>Isaiah 40:1-11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75</cp:revision>
  <dcterms:created xsi:type="dcterms:W3CDTF">2017-08-10T21:04:20Z</dcterms:created>
  <dcterms:modified xsi:type="dcterms:W3CDTF">2021-06-26T15:57:02Z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