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7" r:id="rId2"/>
    <p:sldId id="342" r:id="rId3"/>
    <p:sldId id="343" r:id="rId4"/>
    <p:sldId id="314" r:id="rId5"/>
    <p:sldId id="263" r:id="rId6"/>
    <p:sldId id="386" r:id="rId7"/>
    <p:sldId id="387" r:id="rId8"/>
    <p:sldId id="389" r:id="rId9"/>
    <p:sldId id="391" r:id="rId10"/>
    <p:sldId id="392" r:id="rId11"/>
    <p:sldId id="393" r:id="rId12"/>
    <p:sldId id="258" r:id="rId13"/>
    <p:sldId id="265" r:id="rId14"/>
    <p:sldId id="394" r:id="rId15"/>
    <p:sldId id="395" r:id="rId16"/>
    <p:sldId id="379" r:id="rId17"/>
    <p:sldId id="396" r:id="rId18"/>
    <p:sldId id="397" r:id="rId19"/>
    <p:sldId id="398" r:id="rId20"/>
    <p:sldId id="399" r:id="rId21"/>
    <p:sldId id="27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5" autoAdjust="0"/>
    <p:restoredTop sz="94660"/>
  </p:normalViewPr>
  <p:slideViewPr>
    <p:cSldViewPr snapToGrid="0">
      <p:cViewPr>
        <p:scale>
          <a:sx n="42" d="100"/>
          <a:sy n="42" d="100"/>
        </p:scale>
        <p:origin x="1694" y="1013"/>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5/22/2021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5/22/2021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5/22/2021</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5/22/2021</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5/22/2021</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5/22/2021</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5/22/2021</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5/22/2021</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5/22/2021</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5/22/2021</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5/22/2021</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5/22/2021</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5/22/2021</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5/22/2021</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700"/>
              </a:lnSpc>
              <a:defRPr sz="4500">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52206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5/22/2021</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b="1" dirty="0">
                <a:effectLst>
                  <a:outerShdw blurRad="38100" dist="38100" dir="2700000" algn="tl">
                    <a:srgbClr val="000000">
                      <a:alpha val="43137"/>
                    </a:srgbClr>
                  </a:outerShdw>
                </a:effectLst>
              </a:rPr>
              <a:t>Isaiah 36:1-37:7</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Overcoming</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6" y="894"/>
            <a:ext cx="12185650" cy="6856215"/>
          </a:xfrm>
          <a:prstGeom prst="rect">
            <a:avLst/>
          </a:prstGeom>
        </p:spPr>
      </p:pic>
    </p:spTree>
    <p:extLst>
      <p:ext uri="{BB962C8B-B14F-4D97-AF65-F5344CB8AC3E}">
        <p14:creationId xmlns:p14="http://schemas.microsoft.com/office/powerpoint/2010/main" val="3840424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6" y="893"/>
            <a:ext cx="12185650" cy="6856214"/>
          </a:xfrm>
          <a:prstGeom prst="rect">
            <a:avLst/>
          </a:prstGeom>
        </p:spPr>
      </p:pic>
    </p:spTree>
    <p:extLst>
      <p:ext uri="{BB962C8B-B14F-4D97-AF65-F5344CB8AC3E}">
        <p14:creationId xmlns:p14="http://schemas.microsoft.com/office/powerpoint/2010/main" val="10866316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Snow mountains from the ground">
            <a:extLst>
              <a:ext uri="{FF2B5EF4-FFF2-40B4-BE49-F238E27FC236}">
                <a16:creationId xmlns:a16="http://schemas.microsoft.com/office/drawing/2014/main" id="{FB6C117D-C3C2-4923-B0BC-DC2F8814D0C1}"/>
              </a:ext>
            </a:extLst>
          </p:cNvPr>
          <p:cNvPicPr>
            <a:picLocks noGrp="1" noChangeAspect="1"/>
          </p:cNvPicPr>
          <p:nvPr>
            <p:ph type="pic" sz="quarter" idx="13"/>
          </p:nvPr>
        </p:nvPicPr>
        <p:blipFill>
          <a:blip r:embed="rId2"/>
          <a:stretch>
            <a:fillRect/>
          </a:stretch>
        </p:blipFill>
        <p:spPr>
          <a:xfrm>
            <a:off x="0" y="0"/>
            <a:ext cx="12192000" cy="6858000"/>
          </a:xfrm>
        </p:spPr>
      </p:pic>
      <p:sp>
        <p:nvSpPr>
          <p:cNvPr id="5" name="Subtitle 4">
            <a:extLst>
              <a:ext uri="{FF2B5EF4-FFF2-40B4-BE49-F238E27FC236}">
                <a16:creationId xmlns:a16="http://schemas.microsoft.com/office/drawing/2014/main" id="{C4468819-85BE-4238-A19B-8AD03905AF87}"/>
              </a:ext>
            </a:extLst>
          </p:cNvPr>
          <p:cNvSpPr>
            <a:spLocks noGrp="1"/>
          </p:cNvSpPr>
          <p:nvPr>
            <p:ph type="subTitle" idx="1"/>
          </p:nvPr>
        </p:nvSpPr>
        <p:spPr>
          <a:xfrm>
            <a:off x="0" y="0"/>
            <a:ext cx="12192000" cy="6858000"/>
          </a:xfrm>
        </p:spPr>
        <p:txBody>
          <a:bodyPr>
            <a:normAutofit/>
          </a:bodyPr>
          <a:lstStyle/>
          <a:p>
            <a:endParaRPr lang="en-US" dirty="0"/>
          </a:p>
        </p:txBody>
      </p:sp>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6047" y="0"/>
            <a:ext cx="9899905" cy="6858000"/>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7999"/>
          </a:xfrm>
        </p:spPr>
        <p:txBody>
          <a:bodyPr numCol="1">
            <a:normAutofit/>
          </a:bodyPr>
          <a:lstStyle/>
          <a:p>
            <a:pPr algn="ctr"/>
            <a:r>
              <a:rPr lang="en-US" sz="3600" b="1" dirty="0">
                <a:effectLst>
                  <a:outerShdw blurRad="38100" dist="38100" dir="2700000" algn="tl">
                    <a:srgbClr val="000000">
                      <a:alpha val="43137"/>
                    </a:srgbClr>
                  </a:outerShdw>
                </a:effectLst>
              </a:rPr>
              <a:t>1 In the fourteenth year of King Hezekiah, Sennacherib king of Assyria came up against all the fortified cities of Judah and took them. 2 And the king of Assyria sent the Rabshakeh from Lachish to King Hezekiah at Jerusalem, with a great army. And he stood by the conduit of the upper pool on the highway to the Washer’s Field. 3 And there came out to him Eliakim the son of Hilkiah, who was over the household, and Shebna the secretary, and </a:t>
            </a:r>
            <a:r>
              <a:rPr lang="en-US" sz="3600" b="1" dirty="0" err="1">
                <a:effectLst>
                  <a:outerShdw blurRad="38100" dist="38100" dir="2700000" algn="tl">
                    <a:srgbClr val="000000">
                      <a:alpha val="43137"/>
                    </a:srgbClr>
                  </a:outerShdw>
                </a:effectLst>
              </a:rPr>
              <a:t>Joah</a:t>
            </a:r>
            <a:r>
              <a:rPr lang="en-US" sz="3600" b="1" dirty="0">
                <a:effectLst>
                  <a:outerShdw blurRad="38100" dist="38100" dir="2700000" algn="tl">
                    <a:srgbClr val="000000">
                      <a:alpha val="43137"/>
                    </a:srgbClr>
                  </a:outerShdw>
                </a:effectLst>
              </a:rPr>
              <a:t> the son of Asaph, the recorder.</a:t>
            </a:r>
            <a:br>
              <a:rPr lang="en-US" sz="3600" b="1" dirty="0">
                <a:effectLst>
                  <a:outerShdw blurRad="38100" dist="38100" dir="2700000" algn="tl">
                    <a:srgbClr val="000000">
                      <a:alpha val="43137"/>
                    </a:srgbClr>
                  </a:outerShdw>
                </a:effectLst>
              </a:rPr>
            </a:br>
            <a:r>
              <a:rPr lang="en-US" sz="3600" b="1" dirty="0">
                <a:effectLst>
                  <a:outerShdw blurRad="38100" dist="38100" dir="2700000" algn="tl">
                    <a:srgbClr val="000000">
                      <a:alpha val="43137"/>
                    </a:srgbClr>
                  </a:outerShdw>
                </a:effectLst>
              </a:rPr>
              <a:t>(Isaiah 36:1-3, ESV)</a:t>
            </a:r>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7999"/>
          </a:xfrm>
        </p:spPr>
        <p:txBody>
          <a:bodyPr numCol="1">
            <a:normAutofit fontScale="77500" lnSpcReduction="20000"/>
          </a:bodyPr>
          <a:lstStyle/>
          <a:p>
            <a:pPr algn="ctr"/>
            <a:r>
              <a:rPr lang="en-US" sz="3600" b="1" dirty="0">
                <a:effectLst>
                  <a:outerShdw blurRad="38100" dist="38100" dir="2700000" algn="tl">
                    <a:srgbClr val="000000">
                      <a:alpha val="43137"/>
                    </a:srgbClr>
                  </a:outerShdw>
                </a:effectLst>
              </a:rPr>
              <a:t>4 And the Rabshakeh said to them, “Say to Hezekiah, ‘Thus says the great king, the king of Assyria: On what do you rest this trust of yours? 5 Do you think that mere words are strategy and power for war? In whom do you now trust, that you have rebelled against me? 6 Behold, you are trusting in Egypt, that broken reed of a staff, which will pierce the hand of any man who leans on it. Such is Pharaoh king of Egypt to all who trust in him. 7 But if you say to me, “We trust in the LORD our God,” is it not he whose high places and altars Hezekiah has removed, saying to Judah and to Jerusalem, “You shall worship before this altar”? 8 Come now, make a wager with my master the king of Assyria: I will give you two thousand horses, if you are able on your part to set riders on them. 9 How then can you repulse a single captain among the least of my master’s servants, when you trust in Egypt for chariots and for horsemen? 10 Moreover, is it without the LORD that I have come up against this land to destroy it? The LORD said to me, “Go up against this land and destroy it.”’</a:t>
            </a:r>
            <a:br>
              <a:rPr lang="en-US" sz="3600" b="1" dirty="0">
                <a:effectLst>
                  <a:outerShdw blurRad="38100" dist="38100" dir="2700000" algn="tl">
                    <a:srgbClr val="000000">
                      <a:alpha val="43137"/>
                    </a:srgbClr>
                  </a:outerShdw>
                </a:effectLst>
              </a:rPr>
            </a:br>
            <a:r>
              <a:rPr lang="en-US" sz="3600" b="1" dirty="0">
                <a:effectLst>
                  <a:outerShdw blurRad="38100" dist="38100" dir="2700000" algn="tl">
                    <a:srgbClr val="000000">
                      <a:alpha val="43137"/>
                    </a:srgbClr>
                  </a:outerShdw>
                </a:effectLst>
              </a:rPr>
              <a:t>(Isaiah 36:4-10, ESV)</a:t>
            </a:r>
          </a:p>
        </p:txBody>
      </p:sp>
    </p:spTree>
    <p:extLst>
      <p:ext uri="{BB962C8B-B14F-4D97-AF65-F5344CB8AC3E}">
        <p14:creationId xmlns:p14="http://schemas.microsoft.com/office/powerpoint/2010/main" val="32447412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7999"/>
          </a:xfrm>
        </p:spPr>
        <p:txBody>
          <a:bodyPr numCol="1">
            <a:normAutofit lnSpcReduction="10000"/>
          </a:bodyPr>
          <a:lstStyle/>
          <a:p>
            <a:pPr algn="ctr"/>
            <a:r>
              <a:rPr lang="en-US" sz="4000" b="1" dirty="0">
                <a:effectLst>
                  <a:outerShdw blurRad="38100" dist="38100" dir="2700000" algn="tl">
                    <a:srgbClr val="000000">
                      <a:alpha val="43137"/>
                    </a:srgbClr>
                  </a:outerShdw>
                </a:effectLst>
              </a:rPr>
              <a:t>11 Then Eliakim, Shebna, and </a:t>
            </a:r>
            <a:r>
              <a:rPr lang="en-US" sz="4000" b="1" dirty="0" err="1">
                <a:effectLst>
                  <a:outerShdw blurRad="38100" dist="38100" dir="2700000" algn="tl">
                    <a:srgbClr val="000000">
                      <a:alpha val="43137"/>
                    </a:srgbClr>
                  </a:outerShdw>
                </a:effectLst>
              </a:rPr>
              <a:t>Joah</a:t>
            </a:r>
            <a:r>
              <a:rPr lang="en-US" sz="4000" b="1" dirty="0">
                <a:effectLst>
                  <a:outerShdw blurRad="38100" dist="38100" dir="2700000" algn="tl">
                    <a:srgbClr val="000000">
                      <a:alpha val="43137"/>
                    </a:srgbClr>
                  </a:outerShdw>
                </a:effectLst>
              </a:rPr>
              <a:t> said to the Rabshakeh, “Please speak to your servants in Aramaic, for we understand it. Do not speak to us in the language of Judah within the hearing of the people who are on the wall.” 12 But the Rabshakeh said, “Has my master sent me to speak these words to your master and to you, and not to the men sitting on the wall, who are doomed with you to eat their own dung and drink their own urine?”</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(Isaiah 36:11-12, ESV)</a:t>
            </a:r>
          </a:p>
        </p:txBody>
      </p:sp>
    </p:spTree>
    <p:extLst>
      <p:ext uri="{BB962C8B-B14F-4D97-AF65-F5344CB8AC3E}">
        <p14:creationId xmlns:p14="http://schemas.microsoft.com/office/powerpoint/2010/main" val="265786245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7999"/>
          </a:xfrm>
        </p:spPr>
        <p:txBody>
          <a:bodyPr numCol="1">
            <a:normAutofit fontScale="92500" lnSpcReduction="20000"/>
          </a:bodyPr>
          <a:lstStyle/>
          <a:p>
            <a:pPr algn="ctr"/>
            <a:r>
              <a:rPr lang="en-US" sz="2800" b="1" dirty="0">
                <a:effectLst>
                  <a:outerShdw blurRad="38100" dist="38100" dir="2700000" algn="tl">
                    <a:srgbClr val="000000">
                      <a:alpha val="43137"/>
                    </a:srgbClr>
                  </a:outerShdw>
                </a:effectLst>
              </a:rPr>
              <a:t>13 Then the Rabshakeh stood and called out in a loud voice in the language of Judah: “Hear the words of the great king, the king of Assyria! 14 Thus says the king: ‘Do not let Hezekiah deceive you, for he will not be able to deliver you. 15 Do not let Hezekiah make you trust in the LORD by saying, “The LORD will surely deliver us. This city will not be given into the hand of the king of Assyria.” 16 Do not listen to Hezekiah. For thus says the king of Assyria: Make your peace with me and come out to me. Then each one of you will eat of his own vine, and each one of his own fig tree, and each one of you will drink the water of his own cistern, 17 until I come and take you away to a land like your own land, a land of grain and wine, a land of bread and vineyards. 18 Beware lest Hezekiah mislead you by saying, “The LORD will deliver us.” Has any of the gods of the nations delivered his land out of the hand of the king of Assyria? 19 Where are the gods of Hamath and Arpad? Where are the gods of Sepharvaim? Have they delivered Samaria out of my hand? 20 Who among all the gods of these lands have delivered their lands out of my hand, that the LORD should deliver Jerusalem out of my hand?’”</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(Isaiah 36:13-20, ESV)</a:t>
            </a:r>
          </a:p>
        </p:txBody>
      </p:sp>
    </p:spTree>
    <p:extLst>
      <p:ext uri="{BB962C8B-B14F-4D97-AF65-F5344CB8AC3E}">
        <p14:creationId xmlns:p14="http://schemas.microsoft.com/office/powerpoint/2010/main" val="9593536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7999"/>
          </a:xfrm>
        </p:spPr>
        <p:txBody>
          <a:bodyPr numCol="1">
            <a:normAutofit/>
          </a:bodyPr>
          <a:lstStyle/>
          <a:p>
            <a:pPr algn="ctr"/>
            <a:r>
              <a:rPr lang="en-US" sz="4400" b="1" dirty="0">
                <a:effectLst>
                  <a:outerShdw blurRad="38100" dist="38100" dir="2700000" algn="tl">
                    <a:srgbClr val="000000">
                      <a:alpha val="43137"/>
                    </a:srgbClr>
                  </a:outerShdw>
                </a:effectLst>
              </a:rPr>
              <a:t>21 But they were silent and answered him not a word, for the king’s command was, “Do not answer him.” 22 Then Eliakim the son of Hilkiah, who was over the household, and Shebna the secretary, and </a:t>
            </a:r>
            <a:r>
              <a:rPr lang="en-US" sz="4400" b="1" dirty="0" err="1">
                <a:effectLst>
                  <a:outerShdw blurRad="38100" dist="38100" dir="2700000" algn="tl">
                    <a:srgbClr val="000000">
                      <a:alpha val="43137"/>
                    </a:srgbClr>
                  </a:outerShdw>
                </a:effectLst>
              </a:rPr>
              <a:t>Joah</a:t>
            </a:r>
            <a:r>
              <a:rPr lang="en-US" sz="4400" b="1" dirty="0">
                <a:effectLst>
                  <a:outerShdw blurRad="38100" dist="38100" dir="2700000" algn="tl">
                    <a:srgbClr val="000000">
                      <a:alpha val="43137"/>
                    </a:srgbClr>
                  </a:outerShdw>
                </a:effectLst>
              </a:rPr>
              <a:t> the son of Asaph, the recorder, came to Hezekiah with their clothes torn, and told him the words of the Rabshakeh.</a:t>
            </a:r>
            <a:br>
              <a:rPr lang="en-US" sz="44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rPr>
              <a:t>(Isaiah 36:21-22, ESV)</a:t>
            </a:r>
          </a:p>
        </p:txBody>
      </p:sp>
    </p:spTree>
    <p:extLst>
      <p:ext uri="{BB962C8B-B14F-4D97-AF65-F5344CB8AC3E}">
        <p14:creationId xmlns:p14="http://schemas.microsoft.com/office/powerpoint/2010/main" val="17487497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7999"/>
          </a:xfrm>
        </p:spPr>
        <p:txBody>
          <a:bodyPr numCol="1">
            <a:normAutofit fontScale="77500" lnSpcReduction="20000"/>
          </a:bodyPr>
          <a:lstStyle/>
          <a:p>
            <a:pPr algn="ctr"/>
            <a:r>
              <a:rPr lang="en-US" sz="4400" b="1" dirty="0">
                <a:effectLst>
                  <a:outerShdw blurRad="38100" dist="38100" dir="2700000" algn="tl">
                    <a:srgbClr val="000000">
                      <a:alpha val="43137"/>
                    </a:srgbClr>
                  </a:outerShdw>
                </a:effectLst>
              </a:rPr>
              <a:t>37:1 As soon as King Hezekiah heard it, he tore his clothes and covered himself with sackcloth and went into the house of the LORD. 2 And he sent Eliakim, who was over the household, and Shebna the secretary, and the senior priests, covered with sackcloth, to the prophet Isaiah the son of </a:t>
            </a:r>
            <a:r>
              <a:rPr lang="en-US" sz="4400" b="1" dirty="0" err="1">
                <a:effectLst>
                  <a:outerShdw blurRad="38100" dist="38100" dir="2700000" algn="tl">
                    <a:srgbClr val="000000">
                      <a:alpha val="43137"/>
                    </a:srgbClr>
                  </a:outerShdw>
                </a:effectLst>
              </a:rPr>
              <a:t>Amoz</a:t>
            </a:r>
            <a:r>
              <a:rPr lang="en-US" sz="4400" b="1" dirty="0">
                <a:effectLst>
                  <a:outerShdw blurRad="38100" dist="38100" dir="2700000" algn="tl">
                    <a:srgbClr val="000000">
                      <a:alpha val="43137"/>
                    </a:srgbClr>
                  </a:outerShdw>
                </a:effectLst>
              </a:rPr>
              <a:t>. 3 They said to him, “Thus says Hezekiah, ‘This day is a day of distress, of rebuke, and of disgrace; children have come to the point of birth, and there is no strength to bring them forth. 4 It may be that the LORD your God will hear the words of the Rabshakeh, whom his master the king of Assyria has sent to mock the living God, and will rebuke the words that the LORD your God has heard; therefore lift up your prayer for the remnant that is left.’”</a:t>
            </a:r>
            <a:br>
              <a:rPr lang="en-US" sz="44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rPr>
              <a:t>(Isaiah 37:1-4, ESV)</a:t>
            </a:r>
          </a:p>
        </p:txBody>
      </p:sp>
    </p:spTree>
    <p:extLst>
      <p:ext uri="{BB962C8B-B14F-4D97-AF65-F5344CB8AC3E}">
        <p14:creationId xmlns:p14="http://schemas.microsoft.com/office/powerpoint/2010/main" val="11147409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7999"/>
          </a:xfrm>
        </p:spPr>
        <p:txBody>
          <a:bodyPr numCol="1">
            <a:normAutofit fontScale="92500" lnSpcReduction="10000"/>
          </a:bodyPr>
          <a:lstStyle/>
          <a:p>
            <a:pPr algn="ctr"/>
            <a:r>
              <a:rPr lang="en-US" sz="4400" b="1" dirty="0">
                <a:effectLst>
                  <a:outerShdw blurRad="38100" dist="38100" dir="2700000" algn="tl">
                    <a:srgbClr val="000000">
                      <a:alpha val="43137"/>
                    </a:srgbClr>
                  </a:outerShdw>
                </a:effectLst>
              </a:rPr>
              <a:t>5 When the servants of King Hezekiah came to Isaiah, 6 Isaiah said to them, “Say to your master, ‘Thus says the LORD: Do not be afraid because of the words that you have heard, with which the young men of the king of Assyria have reviled me. 7 Behold, I will put a spirit in him, so that he shall hear a rumor and return to his own land, and I will make him fall by the sword in his own land.’”</a:t>
            </a:r>
            <a:br>
              <a:rPr lang="en-US" sz="44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rPr>
              <a:t>(Isaiah 37:5-7, ESV)</a:t>
            </a:r>
          </a:p>
        </p:txBody>
      </p:sp>
    </p:spTree>
    <p:extLst>
      <p:ext uri="{BB962C8B-B14F-4D97-AF65-F5344CB8AC3E}">
        <p14:creationId xmlns:p14="http://schemas.microsoft.com/office/powerpoint/2010/main" val="7003033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Main Point</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066800"/>
            <a:ext cx="12192000" cy="5791200"/>
          </a:xfrm>
        </p:spPr>
        <p:txBody>
          <a:bodyPr>
            <a:normAutofit fontScale="92500" lnSpcReduction="20000"/>
          </a:bodyPr>
          <a:lstStyle/>
          <a:p>
            <a:r>
              <a:rPr lang="en-US" sz="4800" b="1" dirty="0">
                <a:effectLst>
                  <a:outerShdw blurRad="38100" dist="38100" dir="2700000" algn="tl">
                    <a:srgbClr val="000000">
                      <a:alpha val="43137"/>
                    </a:srgbClr>
                  </a:outerShdw>
                </a:effectLst>
              </a:rPr>
              <a:t>These show the historical event which occurred with the Assyrians</a:t>
            </a:r>
          </a:p>
          <a:p>
            <a:r>
              <a:rPr lang="en-US" sz="4800" b="1" dirty="0">
                <a:effectLst>
                  <a:outerShdw blurRad="38100" dist="38100" dir="2700000" algn="tl">
                    <a:srgbClr val="000000">
                      <a:alpha val="43137"/>
                    </a:srgbClr>
                  </a:outerShdw>
                </a:effectLst>
              </a:rPr>
              <a:t>The advisor for Sennacherib speaks with honey mixed with acid</a:t>
            </a:r>
          </a:p>
          <a:p>
            <a:r>
              <a:rPr lang="en-US" sz="4800" b="1" dirty="0">
                <a:effectLst>
                  <a:outerShdw blurRad="38100" dist="38100" dir="2700000" algn="tl">
                    <a:srgbClr val="000000">
                      <a:alpha val="43137"/>
                    </a:srgbClr>
                  </a:outerShdw>
                </a:effectLst>
              </a:rPr>
              <a:t>He encourages the people to reject Hezekiah</a:t>
            </a:r>
          </a:p>
          <a:p>
            <a:r>
              <a:rPr lang="en-US" sz="4800" b="1" dirty="0">
                <a:effectLst>
                  <a:outerShdw blurRad="38100" dist="38100" dir="2700000" algn="tl">
                    <a:srgbClr val="000000">
                      <a:alpha val="43137"/>
                    </a:srgbClr>
                  </a:outerShdw>
                </a:effectLst>
              </a:rPr>
              <a:t>A fearful and mourning Hezekiah asks Isaiah to intercede, while God gives a word declaring the victory already won</a:t>
            </a:r>
          </a:p>
          <a:p>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144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14400"/>
            <a:ext cx="12192000" cy="5943600"/>
          </a:xfrm>
        </p:spPr>
        <p:txBody>
          <a:bodyPr>
            <a:normAutofit fontScale="40000" lnSpcReduction="20000"/>
          </a:bodyPr>
          <a:lstStyle/>
          <a:p>
            <a:r>
              <a:rPr lang="en-US" sz="8000" b="1" dirty="0">
                <a:effectLst>
                  <a:outerShdw blurRad="38100" dist="38100" dir="2700000" algn="tl">
                    <a:srgbClr val="000000">
                      <a:alpha val="43137"/>
                    </a:srgbClr>
                  </a:outerShdw>
                </a:effectLst>
              </a:rPr>
              <a:t>Prescription and Description</a:t>
            </a:r>
          </a:p>
          <a:p>
            <a:pPr lvl="1"/>
            <a:r>
              <a:rPr lang="en-US" sz="8000" b="1" dirty="0">
                <a:effectLst>
                  <a:outerShdw blurRad="38100" dist="38100" dir="2700000" algn="tl">
                    <a:srgbClr val="000000">
                      <a:alpha val="43137"/>
                    </a:srgbClr>
                  </a:outerShdw>
                </a:effectLst>
              </a:rPr>
              <a:t> It seems a good idea to talk about the difference between prescriptive texts and descriptive texts</a:t>
            </a:r>
          </a:p>
          <a:p>
            <a:pPr lvl="1"/>
            <a:r>
              <a:rPr lang="en-US" sz="8000" b="1" dirty="0">
                <a:effectLst>
                  <a:outerShdw blurRad="38100" dist="38100" dir="2700000" algn="tl">
                    <a:srgbClr val="000000">
                      <a:alpha val="43137"/>
                    </a:srgbClr>
                  </a:outerShdw>
                </a:effectLst>
              </a:rPr>
              <a:t> Oftentimes, individual try to justify actions because they occurred in the Bible</a:t>
            </a:r>
          </a:p>
          <a:p>
            <a:pPr lvl="1"/>
            <a:r>
              <a:rPr lang="en-US" sz="8000" b="1" dirty="0">
                <a:effectLst>
                  <a:outerShdw blurRad="38100" dist="38100" dir="2700000" algn="tl">
                    <a:srgbClr val="000000">
                      <a:alpha val="43137"/>
                    </a:srgbClr>
                  </a:outerShdw>
                </a:effectLst>
              </a:rPr>
              <a:t> All because something happens in the Bible doesn’t mean that what they did is warranted, or good</a:t>
            </a:r>
          </a:p>
          <a:p>
            <a:pPr lvl="1"/>
            <a:r>
              <a:rPr lang="en-US" sz="8000" b="1" dirty="0">
                <a:effectLst>
                  <a:outerShdw blurRad="38100" dist="38100" dir="2700000" algn="tl">
                    <a:srgbClr val="000000">
                      <a:alpha val="43137"/>
                    </a:srgbClr>
                  </a:outerShdw>
                </a:effectLst>
              </a:rPr>
              <a:t> The Bible has different genres</a:t>
            </a:r>
          </a:p>
          <a:p>
            <a:pPr lvl="1"/>
            <a:r>
              <a:rPr lang="en-US" sz="8000" b="1" dirty="0">
                <a:effectLst>
                  <a:outerShdw blurRad="38100" dist="38100" dir="2700000" algn="tl">
                    <a:srgbClr val="000000">
                      <a:alpha val="43137"/>
                    </a:srgbClr>
                  </a:outerShdw>
                </a:effectLst>
              </a:rPr>
              <a:t> Sometimes the Scriptures give us an account of what happened</a:t>
            </a:r>
          </a:p>
          <a:p>
            <a:pPr lvl="1"/>
            <a:r>
              <a:rPr lang="en-US" sz="8000" b="1" dirty="0">
                <a:effectLst>
                  <a:outerShdw blurRad="38100" dist="38100" dir="2700000" algn="tl">
                    <a:srgbClr val="000000">
                      <a:alpha val="43137"/>
                    </a:srgbClr>
                  </a:outerShdw>
                </a:effectLst>
              </a:rPr>
              <a:t> It is </a:t>
            </a:r>
            <a:r>
              <a:rPr lang="en-US" sz="8000" b="1" i="1" u="sng" dirty="0">
                <a:effectLst>
                  <a:outerShdw blurRad="38100" dist="38100" dir="2700000" algn="tl">
                    <a:srgbClr val="000000">
                      <a:alpha val="43137"/>
                    </a:srgbClr>
                  </a:outerShdw>
                </a:effectLst>
              </a:rPr>
              <a:t>Describing</a:t>
            </a:r>
            <a:r>
              <a:rPr lang="en-US" sz="8000" b="1" dirty="0">
                <a:effectLst>
                  <a:outerShdw blurRad="38100" dist="38100" dir="2700000" algn="tl">
                    <a:srgbClr val="000000">
                      <a:alpha val="43137"/>
                    </a:srgbClr>
                  </a:outerShdw>
                </a:effectLst>
              </a:rPr>
              <a:t> the events that took place…it is a </a:t>
            </a:r>
            <a:r>
              <a:rPr lang="en-US" sz="8000" b="1" i="1" u="sng" dirty="0">
                <a:effectLst>
                  <a:outerShdw blurRad="38100" dist="38100" dir="2700000" algn="tl">
                    <a:srgbClr val="000000">
                      <a:alpha val="43137"/>
                    </a:srgbClr>
                  </a:outerShdw>
                </a:effectLst>
              </a:rPr>
              <a:t>Descriptive</a:t>
            </a:r>
            <a:r>
              <a:rPr lang="en-US" sz="8000" b="1" dirty="0">
                <a:effectLst>
                  <a:outerShdw blurRad="38100" dist="38100" dir="2700000" algn="tl">
                    <a:srgbClr val="000000">
                      <a:alpha val="43137"/>
                    </a:srgbClr>
                  </a:outerShdw>
                </a:effectLst>
              </a:rPr>
              <a:t> text</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95308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144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14400"/>
            <a:ext cx="12192000" cy="5943600"/>
          </a:xfrm>
        </p:spPr>
        <p:txBody>
          <a:bodyPr>
            <a:normAutofit fontScale="47500" lnSpcReduction="20000"/>
          </a:bodyPr>
          <a:lstStyle/>
          <a:p>
            <a:r>
              <a:rPr lang="en-US" sz="8000" b="1" dirty="0">
                <a:effectLst>
                  <a:outerShdw blurRad="38100" dist="38100" dir="2700000" algn="tl">
                    <a:srgbClr val="000000">
                      <a:alpha val="43137"/>
                    </a:srgbClr>
                  </a:outerShdw>
                </a:effectLst>
              </a:rPr>
              <a:t>Prescription and Description (2)</a:t>
            </a:r>
          </a:p>
          <a:p>
            <a:pPr lvl="1"/>
            <a:r>
              <a:rPr lang="en-US" sz="8000" b="1" dirty="0">
                <a:effectLst>
                  <a:outerShdw blurRad="38100" dist="38100" dir="2700000" algn="tl">
                    <a:srgbClr val="000000">
                      <a:alpha val="43137"/>
                    </a:srgbClr>
                  </a:outerShdw>
                </a:effectLst>
              </a:rPr>
              <a:t> Other times there are </a:t>
            </a:r>
            <a:r>
              <a:rPr lang="en-US" sz="8000" b="1" i="1" u="sng" dirty="0">
                <a:effectLst>
                  <a:outerShdw blurRad="38100" dist="38100" dir="2700000" algn="tl">
                    <a:srgbClr val="000000">
                      <a:alpha val="43137"/>
                    </a:srgbClr>
                  </a:outerShdw>
                </a:effectLst>
              </a:rPr>
              <a:t>prescriptive</a:t>
            </a:r>
            <a:r>
              <a:rPr lang="en-US" sz="8000" b="1" dirty="0">
                <a:effectLst>
                  <a:outerShdw blurRad="38100" dist="38100" dir="2700000" algn="tl">
                    <a:srgbClr val="000000">
                      <a:alpha val="43137"/>
                    </a:srgbClr>
                  </a:outerShdw>
                </a:effectLst>
              </a:rPr>
              <a:t> texts</a:t>
            </a:r>
          </a:p>
          <a:p>
            <a:pPr lvl="1"/>
            <a:r>
              <a:rPr lang="en-US" sz="8000" b="1" dirty="0">
                <a:effectLst>
                  <a:outerShdw blurRad="38100" dist="38100" dir="2700000" algn="tl">
                    <a:srgbClr val="000000">
                      <a:alpha val="43137"/>
                    </a:srgbClr>
                  </a:outerShdw>
                </a:effectLst>
              </a:rPr>
              <a:t> Jesus says, “Love the Lord your God with all of you heart, mind, soul, and Strength” and “Love your neighbor as yourself”</a:t>
            </a:r>
          </a:p>
          <a:p>
            <a:pPr lvl="1"/>
            <a:r>
              <a:rPr lang="en-US" sz="8000" b="1" dirty="0">
                <a:effectLst>
                  <a:outerShdw blurRad="38100" dist="38100" dir="2700000" algn="tl">
                    <a:srgbClr val="000000">
                      <a:alpha val="43137"/>
                    </a:srgbClr>
                  </a:outerShdw>
                </a:effectLst>
              </a:rPr>
              <a:t> These are </a:t>
            </a:r>
            <a:r>
              <a:rPr lang="en-US" sz="8000" b="1" i="1" u="sng" dirty="0">
                <a:effectLst>
                  <a:outerShdw blurRad="38100" dist="38100" dir="2700000" algn="tl">
                    <a:srgbClr val="000000">
                      <a:alpha val="43137"/>
                    </a:srgbClr>
                  </a:outerShdw>
                </a:effectLst>
              </a:rPr>
              <a:t>prescriptive</a:t>
            </a:r>
            <a:r>
              <a:rPr lang="en-US" sz="8000" b="1" dirty="0">
                <a:effectLst>
                  <a:outerShdw blurRad="38100" dist="38100" dir="2700000" algn="tl">
                    <a:srgbClr val="000000">
                      <a:alpha val="43137"/>
                    </a:srgbClr>
                  </a:outerShdw>
                </a:effectLst>
              </a:rPr>
              <a:t> in that they should be followed</a:t>
            </a:r>
          </a:p>
          <a:p>
            <a:pPr lvl="1"/>
            <a:r>
              <a:rPr lang="en-US" sz="8000" b="1" dirty="0">
                <a:effectLst>
                  <a:outerShdw blurRad="38100" dist="38100" dir="2700000" algn="tl">
                    <a:srgbClr val="000000">
                      <a:alpha val="43137"/>
                    </a:srgbClr>
                  </a:outerShdw>
                </a:effectLst>
              </a:rPr>
              <a:t> Much of the Law, the prophets, the New Testament writings are of this sort</a:t>
            </a:r>
          </a:p>
          <a:p>
            <a:pPr lvl="1"/>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28843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144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14400"/>
            <a:ext cx="12192000" cy="5943600"/>
          </a:xfrm>
        </p:spPr>
        <p:txBody>
          <a:bodyPr>
            <a:normAutofit lnSpcReduction="10000"/>
          </a:bodyPr>
          <a:lstStyle/>
          <a:p>
            <a:r>
              <a:rPr lang="en-US" sz="2800" b="1" dirty="0">
                <a:effectLst>
                  <a:outerShdw blurRad="38100" dist="38100" dir="2700000" algn="tl">
                    <a:srgbClr val="000000">
                      <a:alpha val="43137"/>
                    </a:srgbClr>
                  </a:outerShdw>
                </a:effectLst>
              </a:rPr>
              <a:t>Prescription and Description (3)</a:t>
            </a:r>
          </a:p>
          <a:p>
            <a:pPr lvl="1"/>
            <a:r>
              <a:rPr lang="en-US" sz="2800" b="1" dirty="0">
                <a:effectLst>
                  <a:outerShdw blurRad="38100" dist="38100" dir="2700000" algn="tl">
                    <a:srgbClr val="000000">
                      <a:alpha val="43137"/>
                    </a:srgbClr>
                  </a:outerShdw>
                </a:effectLst>
              </a:rPr>
              <a:t> This does not mean that there is no purpose to descriptive texts</a:t>
            </a:r>
          </a:p>
          <a:p>
            <a:pPr lvl="1"/>
            <a:r>
              <a:rPr lang="en-US" sz="2800" b="1" dirty="0">
                <a:effectLst>
                  <a:outerShdw blurRad="38100" dist="38100" dir="2700000" algn="tl">
                    <a:srgbClr val="000000">
                      <a:alpha val="43137"/>
                    </a:srgbClr>
                  </a:outerShdw>
                </a:effectLst>
              </a:rPr>
              <a:t> We learn what they did wrong and seek to not do the same</a:t>
            </a:r>
          </a:p>
          <a:p>
            <a:pPr lvl="1"/>
            <a:r>
              <a:rPr lang="en-US" sz="2800" b="1" dirty="0">
                <a:effectLst>
                  <a:outerShdw blurRad="38100" dist="38100" dir="2700000" algn="tl">
                    <a:srgbClr val="000000">
                      <a:alpha val="43137"/>
                    </a:srgbClr>
                  </a:outerShdw>
                </a:effectLst>
              </a:rPr>
              <a:t> We learn what they did right and seek to emulate the good</a:t>
            </a:r>
          </a:p>
          <a:p>
            <a:pPr lvl="1"/>
            <a:r>
              <a:rPr lang="en-US" sz="2800" b="1" dirty="0">
                <a:effectLst>
                  <a:outerShdw blurRad="38100" dist="38100" dir="2700000" algn="tl">
                    <a:srgbClr val="000000">
                      <a:alpha val="43137"/>
                    </a:srgbClr>
                  </a:outerShdw>
                </a:effectLst>
              </a:rPr>
              <a:t> It is in knowing </a:t>
            </a:r>
            <a:r>
              <a:rPr lang="en-US" sz="2800" b="1" i="1" u="sng" dirty="0">
                <a:effectLst>
                  <a:outerShdw blurRad="38100" dist="38100" dir="2700000" algn="tl">
                    <a:srgbClr val="000000">
                      <a:alpha val="43137"/>
                    </a:srgbClr>
                  </a:outerShdw>
                </a:effectLst>
              </a:rPr>
              <a:t>all</a:t>
            </a:r>
            <a:r>
              <a:rPr lang="en-US" sz="2800" b="1" dirty="0">
                <a:effectLst>
                  <a:outerShdw blurRad="38100" dist="38100" dir="2700000" algn="tl">
                    <a:srgbClr val="000000">
                      <a:alpha val="43137"/>
                    </a:srgbClr>
                  </a:outerShdw>
                </a:effectLst>
              </a:rPr>
              <a:t> the Scriptures, however, that helps us determine what we are to learn from the descriptive texts</a:t>
            </a:r>
          </a:p>
          <a:p>
            <a:pPr lvl="1"/>
            <a:r>
              <a:rPr lang="en-US" sz="2800" b="1" dirty="0">
                <a:effectLst>
                  <a:outerShdw blurRad="38100" dist="38100" dir="2700000" algn="tl">
                    <a:srgbClr val="000000">
                      <a:alpha val="43137"/>
                    </a:srgbClr>
                  </a:outerShdw>
                </a:effectLst>
              </a:rPr>
              <a:t>When someone tells you someone did something in the Bible therefore it is justified…remember that is not necessarily the case</a:t>
            </a:r>
          </a:p>
          <a:p>
            <a:pPr lvl="1"/>
            <a:r>
              <a:rPr lang="en-US" sz="2800" b="1" dirty="0">
                <a:effectLst>
                  <a:outerShdw blurRad="38100" dist="38100" dir="2700000" algn="tl">
                    <a:srgbClr val="000000">
                      <a:alpha val="43137"/>
                    </a:srgbClr>
                  </a:outerShdw>
                </a:effectLst>
              </a:rPr>
              <a:t> The Bible has descriptions of events which we can learn from and understand considering the prescriptive texts</a:t>
            </a:r>
          </a:p>
        </p:txBody>
      </p:sp>
    </p:spTree>
    <p:extLst>
      <p:ext uri="{BB962C8B-B14F-4D97-AF65-F5344CB8AC3E}">
        <p14:creationId xmlns:p14="http://schemas.microsoft.com/office/powerpoint/2010/main" val="38738818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144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14400"/>
            <a:ext cx="12192000" cy="5943600"/>
          </a:xfrm>
        </p:spPr>
        <p:txBody>
          <a:bodyPr>
            <a:normAutofit lnSpcReduction="10000"/>
          </a:bodyPr>
          <a:lstStyle/>
          <a:p>
            <a:r>
              <a:rPr lang="en-US" sz="3200" b="1" dirty="0">
                <a:effectLst>
                  <a:outerShdw blurRad="38100" dist="38100" dir="2700000" algn="tl">
                    <a:srgbClr val="000000">
                      <a:alpha val="43137"/>
                    </a:srgbClr>
                  </a:outerShdw>
                </a:effectLst>
              </a:rPr>
              <a:t>How to Overcome</a:t>
            </a:r>
          </a:p>
          <a:p>
            <a:pPr lvl="1"/>
            <a:r>
              <a:rPr lang="en-US" sz="3200" b="1" dirty="0">
                <a:effectLst>
                  <a:outerShdw blurRad="38100" dist="38100" dir="2700000" algn="tl">
                    <a:srgbClr val="000000">
                      <a:alpha val="43137"/>
                    </a:srgbClr>
                  </a:outerShdw>
                </a:effectLst>
              </a:rPr>
              <a:t> Today we see an event that took place in the past</a:t>
            </a:r>
          </a:p>
          <a:p>
            <a:pPr lvl="1"/>
            <a:r>
              <a:rPr lang="en-US" sz="3200" b="1" dirty="0">
                <a:effectLst>
                  <a:outerShdw blurRad="38100" dist="38100" dir="2700000" algn="tl">
                    <a:srgbClr val="000000">
                      <a:alpha val="43137"/>
                    </a:srgbClr>
                  </a:outerShdw>
                </a:effectLst>
              </a:rPr>
              <a:t> Assyria has conquered the majority of the region</a:t>
            </a:r>
          </a:p>
          <a:p>
            <a:pPr lvl="1"/>
            <a:r>
              <a:rPr lang="en-US" sz="3200" b="1" dirty="0">
                <a:effectLst>
                  <a:outerShdw blurRad="38100" dist="38100" dir="2700000" algn="tl">
                    <a:srgbClr val="000000">
                      <a:alpha val="43137"/>
                    </a:srgbClr>
                  </a:outerShdw>
                </a:effectLst>
              </a:rPr>
              <a:t> Sieges were/are horrific</a:t>
            </a:r>
          </a:p>
          <a:p>
            <a:pPr lvl="1"/>
            <a:r>
              <a:rPr lang="en-US" sz="3200" b="1" dirty="0">
                <a:effectLst>
                  <a:outerShdw blurRad="38100" dist="38100" dir="2700000" algn="tl">
                    <a:srgbClr val="000000">
                      <a:alpha val="43137"/>
                    </a:srgbClr>
                  </a:outerShdw>
                </a:effectLst>
              </a:rPr>
              <a:t> As the onslaught continues there becomes an increased recognition hat death is imminent</a:t>
            </a:r>
          </a:p>
          <a:p>
            <a:pPr lvl="1"/>
            <a:r>
              <a:rPr lang="en-US" sz="3200" b="1" dirty="0">
                <a:effectLst>
                  <a:outerShdw blurRad="38100" dist="38100" dir="2700000" algn="tl">
                    <a:srgbClr val="000000">
                      <a:alpha val="43137"/>
                    </a:srgbClr>
                  </a:outerShdw>
                </a:effectLst>
              </a:rPr>
              <a:t> This is what the people were facing</a:t>
            </a:r>
          </a:p>
          <a:p>
            <a:pPr lvl="1"/>
            <a:r>
              <a:rPr lang="en-US" sz="3200" b="1" dirty="0">
                <a:effectLst>
                  <a:outerShdw blurRad="38100" dist="38100" dir="2700000" algn="tl">
                    <a:srgbClr val="000000">
                      <a:alpha val="43137"/>
                    </a:srgbClr>
                  </a:outerShdw>
                </a:effectLst>
              </a:rPr>
              <a:t> Do they take the Assyrians at their word?</a:t>
            </a:r>
          </a:p>
          <a:p>
            <a:pPr lvl="1"/>
            <a:r>
              <a:rPr lang="en-US" sz="3200" b="1" dirty="0">
                <a:effectLst>
                  <a:outerShdw blurRad="38100" dist="38100" dir="2700000" algn="tl">
                    <a:srgbClr val="000000">
                      <a:alpha val="43137"/>
                    </a:srgbClr>
                  </a:outerShdw>
                </a:effectLst>
              </a:rPr>
              <a:t> They are mocked, God is mocked, and there seems little hope</a:t>
            </a:r>
          </a:p>
        </p:txBody>
      </p:sp>
    </p:spTree>
    <p:extLst>
      <p:ext uri="{BB962C8B-B14F-4D97-AF65-F5344CB8AC3E}">
        <p14:creationId xmlns:p14="http://schemas.microsoft.com/office/powerpoint/2010/main" val="3070374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144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14400"/>
            <a:ext cx="12192000" cy="5943600"/>
          </a:xfrm>
        </p:spPr>
        <p:txBody>
          <a:bodyPr>
            <a:normAutofit fontScale="92500" lnSpcReduction="20000"/>
          </a:bodyPr>
          <a:lstStyle/>
          <a:p>
            <a:r>
              <a:rPr lang="en-US" sz="3200" b="1" dirty="0">
                <a:effectLst>
                  <a:outerShdw blurRad="38100" dist="38100" dir="2700000" algn="tl">
                    <a:srgbClr val="000000">
                      <a:alpha val="43137"/>
                    </a:srgbClr>
                  </a:outerShdw>
                </a:effectLst>
              </a:rPr>
              <a:t>How to Overcome (2)</a:t>
            </a:r>
          </a:p>
          <a:p>
            <a:pPr lvl="1"/>
            <a:r>
              <a:rPr lang="en-US" sz="3200" b="1" dirty="0">
                <a:effectLst>
                  <a:outerShdw blurRad="38100" dist="38100" dir="2700000" algn="tl">
                    <a:srgbClr val="000000">
                      <a:alpha val="43137"/>
                    </a:srgbClr>
                  </a:outerShdw>
                </a:effectLst>
              </a:rPr>
              <a:t> In our times we can often feel as though we are under siege</a:t>
            </a:r>
          </a:p>
          <a:p>
            <a:pPr lvl="1"/>
            <a:r>
              <a:rPr lang="en-US" sz="3200" b="1" dirty="0">
                <a:effectLst>
                  <a:outerShdw blurRad="38100" dist="38100" dir="2700000" algn="tl">
                    <a:srgbClr val="000000">
                      <a:alpha val="43137"/>
                    </a:srgbClr>
                  </a:outerShdw>
                </a:effectLst>
              </a:rPr>
              <a:t> The Biblical doctrines we hold dear, that God exists, He created humanity as male and female to bear His image, we are guilty because of our sins, we attain salvation by grace through faith in Christ, that this causes a transformation, that we will attain eternal life…are all being discarded</a:t>
            </a:r>
          </a:p>
          <a:p>
            <a:pPr lvl="1"/>
            <a:r>
              <a:rPr lang="en-US" sz="3200" b="1" dirty="0">
                <a:effectLst>
                  <a:outerShdw blurRad="38100" dist="38100" dir="2700000" algn="tl">
                    <a:srgbClr val="000000">
                      <a:alpha val="43137"/>
                    </a:srgbClr>
                  </a:outerShdw>
                </a:effectLst>
              </a:rPr>
              <a:t> The world is becoming increasingly hostile to the Christian faith because it is particular</a:t>
            </a:r>
          </a:p>
          <a:p>
            <a:pPr lvl="1"/>
            <a:r>
              <a:rPr lang="en-US" sz="3200" b="1" dirty="0">
                <a:effectLst>
                  <a:outerShdw blurRad="38100" dist="38100" dir="2700000" algn="tl">
                    <a:srgbClr val="000000">
                      <a:alpha val="43137"/>
                    </a:srgbClr>
                  </a:outerShdw>
                </a:effectLst>
              </a:rPr>
              <a:t> This will not do in a world of pluralism in which all beliefs are equally true</a:t>
            </a:r>
          </a:p>
        </p:txBody>
      </p:sp>
    </p:spTree>
    <p:extLst>
      <p:ext uri="{BB962C8B-B14F-4D97-AF65-F5344CB8AC3E}">
        <p14:creationId xmlns:p14="http://schemas.microsoft.com/office/powerpoint/2010/main" val="2818724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144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14400"/>
            <a:ext cx="12192000" cy="5943600"/>
          </a:xfrm>
        </p:spPr>
        <p:txBody>
          <a:bodyPr>
            <a:normAutofit/>
          </a:bodyPr>
          <a:lstStyle/>
          <a:p>
            <a:r>
              <a:rPr lang="en-US" sz="3600" b="1" dirty="0">
                <a:effectLst>
                  <a:outerShdw blurRad="38100" dist="38100" dir="2700000" algn="tl">
                    <a:srgbClr val="000000">
                      <a:alpha val="43137"/>
                    </a:srgbClr>
                  </a:outerShdw>
                </a:effectLst>
              </a:rPr>
              <a:t>How to Overcome (3)</a:t>
            </a:r>
          </a:p>
          <a:p>
            <a:pPr lvl="1"/>
            <a:r>
              <a:rPr lang="en-US" sz="3600" b="1" dirty="0">
                <a:effectLst>
                  <a:outerShdw blurRad="38100" dist="38100" dir="2700000" algn="tl">
                    <a:srgbClr val="000000">
                      <a:alpha val="43137"/>
                    </a:srgbClr>
                  </a:outerShdw>
                </a:effectLst>
              </a:rPr>
              <a:t> If we proclaim the truth as we know it, we are branded</a:t>
            </a:r>
          </a:p>
          <a:p>
            <a:pPr lvl="1"/>
            <a:r>
              <a:rPr lang="en-US" sz="3600" b="1" dirty="0">
                <a:effectLst>
                  <a:outerShdw blurRad="38100" dist="38100" dir="2700000" algn="tl">
                    <a:srgbClr val="000000">
                      <a:alpha val="43137"/>
                    </a:srgbClr>
                  </a:outerShdw>
                </a:effectLst>
              </a:rPr>
              <a:t> We this occurring in Canada right now</a:t>
            </a:r>
          </a:p>
          <a:p>
            <a:pPr lvl="1"/>
            <a:r>
              <a:rPr lang="en-US" sz="3600" b="1" dirty="0">
                <a:effectLst>
                  <a:outerShdw blurRad="38100" dist="38100" dir="2700000" algn="tl">
                    <a:srgbClr val="000000">
                      <a:alpha val="43137"/>
                    </a:srgbClr>
                  </a:outerShdw>
                </a:effectLst>
              </a:rPr>
              <a:t> Never mind that the pluralists are oppressing other for not holding </a:t>
            </a:r>
            <a:r>
              <a:rPr lang="en-US" sz="3600" b="1" i="1" u="sng" dirty="0">
                <a:effectLst>
                  <a:outerShdw blurRad="38100" dist="38100" dir="2700000" algn="tl">
                    <a:srgbClr val="000000">
                      <a:alpha val="43137"/>
                    </a:srgbClr>
                  </a:outerShdw>
                </a:effectLst>
              </a:rPr>
              <a:t>their</a:t>
            </a:r>
            <a:r>
              <a:rPr lang="en-US" sz="3600" b="1" dirty="0">
                <a:effectLst>
                  <a:outerShdw blurRad="38100" dist="38100" dir="2700000" algn="tl">
                    <a:srgbClr val="000000">
                      <a:alpha val="43137"/>
                    </a:srgbClr>
                  </a:outerShdw>
                </a:effectLst>
              </a:rPr>
              <a:t> </a:t>
            </a:r>
            <a:r>
              <a:rPr lang="en-US" sz="3600" b="1" i="1" u="sng" dirty="0">
                <a:effectLst>
                  <a:outerShdw blurRad="38100" dist="38100" dir="2700000" algn="tl">
                    <a:srgbClr val="000000">
                      <a:alpha val="43137"/>
                    </a:srgbClr>
                  </a:outerShdw>
                </a:effectLst>
              </a:rPr>
              <a:t>particular</a:t>
            </a:r>
            <a:r>
              <a:rPr lang="en-US" sz="3600" b="1" dirty="0">
                <a:effectLst>
                  <a:outerShdw blurRad="38100" dist="38100" dir="2700000" algn="tl">
                    <a:srgbClr val="000000">
                      <a:alpha val="43137"/>
                    </a:srgbClr>
                  </a:outerShdw>
                </a:effectLst>
              </a:rPr>
              <a:t> </a:t>
            </a:r>
            <a:r>
              <a:rPr lang="en-US" sz="3600" b="1" i="1" u="sng" dirty="0">
                <a:effectLst>
                  <a:outerShdw blurRad="38100" dist="38100" dir="2700000" algn="tl">
                    <a:srgbClr val="000000">
                      <a:alpha val="43137"/>
                    </a:srgbClr>
                  </a:outerShdw>
                </a:effectLst>
              </a:rPr>
              <a:t>view</a:t>
            </a:r>
          </a:p>
          <a:p>
            <a:pPr lvl="1"/>
            <a:r>
              <a:rPr lang="en-US" sz="3600" b="1" dirty="0">
                <a:effectLst>
                  <a:outerShdw blurRad="38100" dist="38100" dir="2700000" algn="tl">
                    <a:srgbClr val="000000">
                      <a:alpha val="43137"/>
                    </a:srgbClr>
                  </a:outerShdw>
                </a:effectLst>
              </a:rPr>
              <a:t> Never mind that to be logically consistent each worldview and each faith by definition will have contradictions with each other</a:t>
            </a:r>
          </a:p>
        </p:txBody>
      </p:sp>
    </p:spTree>
    <p:extLst>
      <p:ext uri="{BB962C8B-B14F-4D97-AF65-F5344CB8AC3E}">
        <p14:creationId xmlns:p14="http://schemas.microsoft.com/office/powerpoint/2010/main" val="32535413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144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14400"/>
            <a:ext cx="12192000" cy="5943600"/>
          </a:xfrm>
        </p:spPr>
        <p:txBody>
          <a:bodyPr>
            <a:normAutofit fontScale="92500" lnSpcReduction="10000"/>
          </a:bodyPr>
          <a:lstStyle/>
          <a:p>
            <a:r>
              <a:rPr lang="en-US" sz="3600" b="1" dirty="0">
                <a:effectLst>
                  <a:outerShdw blurRad="38100" dist="38100" dir="2700000" algn="tl">
                    <a:srgbClr val="000000">
                      <a:alpha val="43137"/>
                    </a:srgbClr>
                  </a:outerShdw>
                </a:effectLst>
              </a:rPr>
              <a:t>How to Overcome (4)</a:t>
            </a:r>
          </a:p>
          <a:p>
            <a:pPr lvl="1"/>
            <a:r>
              <a:rPr lang="en-US" sz="3600" b="1" dirty="0">
                <a:effectLst>
                  <a:outerShdw blurRad="38100" dist="38100" dir="2700000" algn="tl">
                    <a:srgbClr val="000000">
                      <a:alpha val="43137"/>
                    </a:srgbClr>
                  </a:outerShdw>
                </a:effectLst>
              </a:rPr>
              <a:t> In the end, it doesn’t change the fact that though we have our own weapons of reason and truth…we still find ourselves in a hostile environment</a:t>
            </a:r>
          </a:p>
          <a:p>
            <a:pPr lvl="1"/>
            <a:r>
              <a:rPr lang="en-US" sz="3600" b="1" dirty="0">
                <a:effectLst>
                  <a:outerShdw blurRad="38100" dist="38100" dir="2700000" algn="tl">
                    <a:srgbClr val="000000">
                      <a:alpha val="43137"/>
                    </a:srgbClr>
                  </a:outerShdw>
                </a:effectLst>
              </a:rPr>
              <a:t> We aren't barricading our Churches…but we are engaged in warfare</a:t>
            </a:r>
          </a:p>
          <a:p>
            <a:pPr lvl="1"/>
            <a:r>
              <a:rPr lang="en-US" sz="3600" b="1" dirty="0">
                <a:effectLst>
                  <a:outerShdw blurRad="38100" dist="38100" dir="2700000" algn="tl">
                    <a:srgbClr val="000000">
                      <a:alpha val="43137"/>
                    </a:srgbClr>
                  </a:outerShdw>
                </a:effectLst>
              </a:rPr>
              <a:t> How do we stand against such power?</a:t>
            </a:r>
          </a:p>
          <a:p>
            <a:pPr lvl="1"/>
            <a:r>
              <a:rPr lang="en-US" sz="3600" b="1" dirty="0">
                <a:effectLst>
                  <a:outerShdw blurRad="38100" dist="38100" dir="2700000" algn="tl">
                    <a:srgbClr val="000000">
                      <a:alpha val="43137"/>
                    </a:srgbClr>
                  </a:outerShdw>
                </a:effectLst>
              </a:rPr>
              <a:t> For though we may tear our clothes and mourn what is happening…we can also withstand the onslaught by remembering there is only One God</a:t>
            </a:r>
          </a:p>
          <a:p>
            <a:pPr lvl="1"/>
            <a:r>
              <a:rPr lang="en-US" sz="3600" b="1" dirty="0">
                <a:effectLst>
                  <a:outerShdw blurRad="38100" dist="38100" dir="2700000" algn="tl">
                    <a:srgbClr val="000000">
                      <a:alpha val="43137"/>
                    </a:srgbClr>
                  </a:outerShdw>
                </a:effectLst>
              </a:rPr>
              <a:t> Our hope is not in ourselves, our power, but in Him</a:t>
            </a:r>
          </a:p>
        </p:txBody>
      </p:sp>
    </p:spTree>
    <p:extLst>
      <p:ext uri="{BB962C8B-B14F-4D97-AF65-F5344CB8AC3E}">
        <p14:creationId xmlns:p14="http://schemas.microsoft.com/office/powerpoint/2010/main" val="302109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charRg st="20" end="165"/>
                                            </p:txEl>
                                          </p:spTgt>
                                        </p:tgtEl>
                                        <p:attrNameLst>
                                          <p:attrName>style.visibility</p:attrName>
                                        </p:attrNameLst>
                                      </p:cBhvr>
                                      <p:to>
                                        <p:strVal val="visible"/>
                                      </p:to>
                                    </p:set>
                                    <p:animEffect transition="in" filter="fade">
                                      <p:cBhvr>
                                        <p:cTn id="7" dur="500"/>
                                        <p:tgtEl>
                                          <p:spTgt spid="14">
                                            <p:txEl>
                                              <p:charRg st="20" end="16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charRg st="165" end="231"/>
                                            </p:txEl>
                                          </p:spTgt>
                                        </p:tgtEl>
                                        <p:attrNameLst>
                                          <p:attrName>style.visibility</p:attrName>
                                        </p:attrNameLst>
                                      </p:cBhvr>
                                      <p:to>
                                        <p:strVal val="visible"/>
                                      </p:to>
                                    </p:set>
                                    <p:animEffect transition="in" filter="fade">
                                      <p:cBhvr>
                                        <p:cTn id="12" dur="500"/>
                                        <p:tgtEl>
                                          <p:spTgt spid="14">
                                            <p:txEl>
                                              <p:charRg st="165" end="23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charRg st="231" end="268"/>
                                            </p:txEl>
                                          </p:spTgt>
                                        </p:tgtEl>
                                        <p:attrNameLst>
                                          <p:attrName>style.visibility</p:attrName>
                                        </p:attrNameLst>
                                      </p:cBhvr>
                                      <p:to>
                                        <p:strVal val="visible"/>
                                      </p:to>
                                    </p:set>
                                    <p:animEffect transition="in" filter="fade">
                                      <p:cBhvr>
                                        <p:cTn id="17" dur="500"/>
                                        <p:tgtEl>
                                          <p:spTgt spid="14">
                                            <p:txEl>
                                              <p:charRg st="231" end="26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charRg st="268" end="405"/>
                                            </p:txEl>
                                          </p:spTgt>
                                        </p:tgtEl>
                                        <p:attrNameLst>
                                          <p:attrName>style.visibility</p:attrName>
                                        </p:attrNameLst>
                                      </p:cBhvr>
                                      <p:to>
                                        <p:strVal val="visible"/>
                                      </p:to>
                                    </p:set>
                                    <p:animEffect transition="in" filter="fade">
                                      <p:cBhvr>
                                        <p:cTn id="22" dur="500"/>
                                        <p:tgtEl>
                                          <p:spTgt spid="14">
                                            <p:txEl>
                                              <p:charRg st="268" end="40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charRg st="405" end="458"/>
                                            </p:txEl>
                                          </p:spTgt>
                                        </p:tgtEl>
                                        <p:attrNameLst>
                                          <p:attrName>style.visibility</p:attrName>
                                        </p:attrNameLst>
                                      </p:cBhvr>
                                      <p:to>
                                        <p:strVal val="visible"/>
                                      </p:to>
                                    </p:set>
                                    <p:animEffect transition="in" filter="fade">
                                      <p:cBhvr>
                                        <p:cTn id="27" dur="500"/>
                                        <p:tgtEl>
                                          <p:spTgt spid="14">
                                            <p:txEl>
                                              <p:charRg st="405" end="45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144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14400"/>
            <a:ext cx="12192000" cy="5943600"/>
          </a:xfrm>
        </p:spPr>
        <p:txBody>
          <a:bodyPr>
            <a:normAutofit fontScale="77500" lnSpcReduction="20000"/>
          </a:bodyPr>
          <a:lstStyle/>
          <a:p>
            <a:r>
              <a:rPr lang="en-US" sz="3600" b="1" dirty="0">
                <a:effectLst>
                  <a:outerShdw blurRad="38100" dist="38100" dir="2700000" algn="tl">
                    <a:srgbClr val="000000">
                      <a:alpha val="43137"/>
                    </a:srgbClr>
                  </a:outerShdw>
                </a:effectLst>
              </a:rPr>
              <a:t>How to Overcome (5)</a:t>
            </a:r>
          </a:p>
          <a:p>
            <a:pPr lvl="1"/>
            <a:r>
              <a:rPr lang="en-US" sz="3600" b="1" dirty="0">
                <a:effectLst>
                  <a:outerShdw blurRad="38100" dist="38100" dir="2700000" algn="tl">
                    <a:srgbClr val="000000">
                      <a:alpha val="43137"/>
                    </a:srgbClr>
                  </a:outerShdw>
                </a:effectLst>
              </a:rPr>
              <a:t> Isaiah was sure that God would do all He set out to do</a:t>
            </a:r>
          </a:p>
          <a:p>
            <a:pPr lvl="1"/>
            <a:r>
              <a:rPr lang="en-US" sz="3600" b="1" dirty="0">
                <a:effectLst>
                  <a:outerShdw blurRad="38100" dist="38100" dir="2700000" algn="tl">
                    <a:srgbClr val="000000">
                      <a:alpha val="43137"/>
                    </a:srgbClr>
                  </a:outerShdw>
                </a:effectLst>
              </a:rPr>
              <a:t> God is capable of bringing good out of evil, and that He has conquered evil, conquered death, through His Son Jesus Christ</a:t>
            </a:r>
          </a:p>
          <a:p>
            <a:pPr lvl="1"/>
            <a:r>
              <a:rPr lang="en-US" sz="3600" b="1" dirty="0">
                <a:effectLst>
                  <a:outerShdw blurRad="38100" dist="38100" dir="2700000" algn="tl">
                    <a:srgbClr val="000000">
                      <a:alpha val="43137"/>
                    </a:srgbClr>
                  </a:outerShdw>
                </a:effectLst>
              </a:rPr>
              <a:t> Though this world seems to be falling apart, and though we may have fearful moments…let us not lose hope</a:t>
            </a:r>
          </a:p>
          <a:p>
            <a:pPr lvl="1"/>
            <a:r>
              <a:rPr lang="en-US" sz="3600" b="1" dirty="0">
                <a:effectLst>
                  <a:outerShdw blurRad="38100" dist="38100" dir="2700000" algn="tl">
                    <a:srgbClr val="000000">
                      <a:alpha val="43137"/>
                    </a:srgbClr>
                  </a:outerShdw>
                </a:effectLst>
              </a:rPr>
              <a:t> The onslaught is for a while</a:t>
            </a:r>
          </a:p>
          <a:p>
            <a:pPr lvl="1"/>
            <a:r>
              <a:rPr lang="en-US" sz="3600" b="1" dirty="0">
                <a:effectLst>
                  <a:outerShdw blurRad="38100" dist="38100" dir="2700000" algn="tl">
                    <a:srgbClr val="000000">
                      <a:alpha val="43137"/>
                    </a:srgbClr>
                  </a:outerShdw>
                </a:effectLst>
              </a:rPr>
              <a:t> Even if we should suffer persecutions, spiritual or physical, we believe, we know, God will one day rise up</a:t>
            </a:r>
          </a:p>
          <a:p>
            <a:pPr lvl="1"/>
            <a:r>
              <a:rPr lang="en-US" sz="3600" b="1" dirty="0">
                <a:effectLst>
                  <a:outerShdw blurRad="38100" dist="38100" dir="2700000" algn="tl">
                    <a:srgbClr val="000000">
                      <a:alpha val="43137"/>
                    </a:srgbClr>
                  </a:outerShdw>
                </a:effectLst>
              </a:rPr>
              <a:t> How do we survive the onslaught? By seeking God as our shelter</a:t>
            </a:r>
          </a:p>
          <a:p>
            <a:pPr lvl="1"/>
            <a:r>
              <a:rPr lang="en-US" sz="3600" b="1" dirty="0">
                <a:effectLst>
                  <a:outerShdw blurRad="38100" dist="38100" dir="2700000" algn="tl">
                    <a:srgbClr val="000000">
                      <a:alpha val="43137"/>
                    </a:srgbClr>
                  </a:outerShdw>
                </a:effectLst>
              </a:rPr>
              <a:t> How do we overcome?</a:t>
            </a:r>
          </a:p>
          <a:p>
            <a:pPr lvl="1"/>
            <a:r>
              <a:rPr lang="en-US" sz="3600" b="1" dirty="0">
                <a:effectLst>
                  <a:outerShdw blurRad="38100" dist="38100" dir="2700000" algn="tl">
                    <a:srgbClr val="000000">
                      <a:alpha val="43137"/>
                    </a:srgbClr>
                  </a:outerShdw>
                </a:effectLst>
              </a:rPr>
              <a:t> By remembering God is our strength</a:t>
            </a:r>
          </a:p>
        </p:txBody>
      </p:sp>
    </p:spTree>
    <p:extLst>
      <p:ext uri="{BB962C8B-B14F-4D97-AF65-F5344CB8AC3E}">
        <p14:creationId xmlns:p14="http://schemas.microsoft.com/office/powerpoint/2010/main" val="13713457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240972"/>
            <a:ext cx="12192000" cy="5617028"/>
          </a:xfrm>
        </p:spPr>
        <p:txBody>
          <a:bodyPr>
            <a:normAutofit fontScale="32500" lnSpcReduction="20000"/>
          </a:bodyPr>
          <a:lstStyle/>
          <a:p>
            <a:r>
              <a:rPr lang="en-US" sz="11200" b="1" dirty="0">
                <a:effectLst>
                  <a:outerShdw blurRad="38100" dist="38100" dir="2700000" algn="tl">
                    <a:srgbClr val="000000">
                      <a:alpha val="43137"/>
                    </a:srgbClr>
                  </a:outerShdw>
                </a:effectLst>
              </a:rPr>
              <a:t>The Gospel of Christ</a:t>
            </a:r>
          </a:p>
          <a:p>
            <a:pPr lvl="1"/>
            <a:r>
              <a:rPr lang="en-US" sz="10800" b="1" dirty="0">
                <a:effectLst>
                  <a:outerShdw blurRad="38100" dist="38100" dir="2700000" algn="tl">
                    <a:srgbClr val="000000">
                      <a:alpha val="43137"/>
                    </a:srgbClr>
                  </a:outerShdw>
                </a:effectLst>
              </a:rPr>
              <a:t>Origins</a:t>
            </a:r>
          </a:p>
          <a:p>
            <a:pPr lvl="2"/>
            <a:r>
              <a:rPr lang="en-US" sz="10600" b="1" dirty="0">
                <a:effectLst>
                  <a:outerShdw blurRad="38100" dist="38100" dir="2700000" algn="tl">
                    <a:srgbClr val="000000">
                      <a:alpha val="43137"/>
                    </a:srgbClr>
                  </a:outerShdw>
                </a:effectLst>
              </a:rPr>
              <a:t>Where we began</a:t>
            </a:r>
          </a:p>
          <a:p>
            <a:pPr lvl="1"/>
            <a:r>
              <a:rPr lang="en-US" sz="10800" b="1" i="1" u="sng" dirty="0">
                <a:effectLst>
                  <a:outerShdw blurRad="38100" dist="38100" dir="2700000" algn="tl">
                    <a:srgbClr val="000000">
                      <a:alpha val="43137"/>
                    </a:srgbClr>
                  </a:outerShdw>
                </a:effectLst>
              </a:rPr>
              <a:t>Fall</a:t>
            </a:r>
          </a:p>
          <a:p>
            <a:pPr lvl="2"/>
            <a:r>
              <a:rPr lang="en-US" sz="10600" b="1" dirty="0">
                <a:effectLst>
                  <a:outerShdw blurRad="38100" dist="38100" dir="2700000" algn="tl">
                    <a:srgbClr val="000000">
                      <a:alpha val="43137"/>
                    </a:srgbClr>
                  </a:outerShdw>
                </a:effectLst>
              </a:rPr>
              <a:t>What went wrong</a:t>
            </a:r>
          </a:p>
          <a:p>
            <a:pPr lvl="1"/>
            <a:r>
              <a:rPr lang="en-US" sz="10800" b="1" i="1" u="sng" dirty="0">
                <a:effectLst>
                  <a:outerShdw blurRad="38100" dist="38100" dir="2700000" algn="tl">
                    <a:srgbClr val="000000">
                      <a:alpha val="43137"/>
                    </a:srgbClr>
                  </a:outerShdw>
                </a:effectLst>
              </a:rPr>
              <a:t>Redemption</a:t>
            </a:r>
          </a:p>
          <a:p>
            <a:pPr lvl="2"/>
            <a:r>
              <a:rPr lang="en-US" sz="10600" b="1" dirty="0">
                <a:effectLst>
                  <a:outerShdw blurRad="38100" dist="38100" dir="2700000" algn="tl">
                    <a:srgbClr val="000000">
                      <a:alpha val="43137"/>
                    </a:srgbClr>
                  </a:outerShdw>
                </a:effectLst>
              </a:rPr>
              <a:t>How it is fixed</a:t>
            </a:r>
          </a:p>
          <a:p>
            <a:pPr lvl="1"/>
            <a:r>
              <a:rPr lang="en-US" sz="10800" b="1" dirty="0">
                <a:effectLst>
                  <a:outerShdw blurRad="38100" dist="38100" dir="2700000" algn="tl">
                    <a:srgbClr val="000000">
                      <a:alpha val="43137"/>
                    </a:srgbClr>
                  </a:outerShdw>
                </a:effectLst>
              </a:rPr>
              <a:t>Glorification</a:t>
            </a:r>
          </a:p>
          <a:p>
            <a:pPr lvl="2"/>
            <a:r>
              <a:rPr lang="en-US" sz="10600" b="1" dirty="0">
                <a:effectLst>
                  <a:outerShdw blurRad="38100" dist="38100" dir="2700000" algn="tl">
                    <a:srgbClr val="000000">
                      <a:alpha val="43137"/>
                    </a:srgbClr>
                  </a:outerShdw>
                </a:effectLst>
              </a:rPr>
              <a:t>Where it at leads</a:t>
            </a:r>
            <a:endParaRPr lang="en-US" sz="2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276</TotalTime>
  <Words>1938</Words>
  <Application>Microsoft Office PowerPoint</Application>
  <PresentationFormat>Widescreen</PresentationFormat>
  <Paragraphs>84</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Segoe Print</vt:lpstr>
      <vt:lpstr>Times New Roman</vt:lpstr>
      <vt:lpstr>Nature Illustration 16x9</vt:lpstr>
      <vt:lpstr>Isaiah 36:1-37:7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Application Points</vt:lpstr>
      <vt:lpstr>Application Points</vt:lpstr>
      <vt:lpstr>Application Points</vt:lpstr>
      <vt:lpstr>Application Points</vt:lpstr>
      <vt:lpstr>Application Points</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Sean Grossman</dc:creator>
  <cp:lastModifiedBy>Sean Grossman</cp:lastModifiedBy>
  <cp:revision>80</cp:revision>
  <dcterms:created xsi:type="dcterms:W3CDTF">2021-03-19T19:48:33Z</dcterms:created>
  <dcterms:modified xsi:type="dcterms:W3CDTF">2021-05-22T16:20:27Z</dcterms:modified>
</cp:coreProperties>
</file>