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7" r:id="rId5"/>
    <p:sldId id="387" r:id="rId6"/>
    <p:sldId id="389" r:id="rId7"/>
    <p:sldId id="314" r:id="rId8"/>
    <p:sldId id="390" r:id="rId9"/>
    <p:sldId id="281" r:id="rId10"/>
    <p:sldId id="395" r:id="rId11"/>
    <p:sldId id="396" r:id="rId12"/>
    <p:sldId id="293" r:id="rId13"/>
    <p:sldId id="294" r:id="rId14"/>
    <p:sldId id="397" r:id="rId15"/>
    <p:sldId id="398" r:id="rId16"/>
    <p:sldId id="399" r:id="rId17"/>
    <p:sldId id="400" r:id="rId18"/>
    <p:sldId id="279" r:id="rId1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1" autoAdjust="0"/>
    <p:restoredTop sz="94280" autoAdjust="0"/>
  </p:normalViewPr>
  <p:slideViewPr>
    <p:cSldViewPr>
      <p:cViewPr>
        <p:scale>
          <a:sx n="41" d="100"/>
          <a:sy n="41" d="100"/>
        </p:scale>
        <p:origin x="1675" y="917"/>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6/30/2021</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6/30/2021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3882037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4249351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3918401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14</a:t>
            </a:fld>
            <a:endParaRPr lang="en-US"/>
          </a:p>
        </p:txBody>
      </p:sp>
    </p:spTree>
    <p:extLst>
      <p:ext uri="{BB962C8B-B14F-4D97-AF65-F5344CB8AC3E}">
        <p14:creationId xmlns:p14="http://schemas.microsoft.com/office/powerpoint/2010/main" val="42697810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6/30/2021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6/30/2021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6/30/2021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6/30/2021</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6/30/2021</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6/30/2021</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6/30/2021</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6/30/2021</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6/30/2021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6/30/2021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1"/>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7" y="4623213"/>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89070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6/30/2021</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a:t>Isaiah 40:12-31</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Maximally Great</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5964" y="0"/>
            <a:ext cx="8276897" cy="6858000"/>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8" y="0"/>
            <a:ext cx="12061809" cy="6858000"/>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Snow mountains from the ground">
            <a:extLst>
              <a:ext uri="{FF2B5EF4-FFF2-40B4-BE49-F238E27FC236}">
                <a16:creationId xmlns:a16="http://schemas.microsoft.com/office/drawing/2014/main" id="{FB6C117D-C3C2-4923-B0BC-DC2F8814D0C1}"/>
              </a:ext>
            </a:extLst>
          </p:cNvPr>
          <p:cNvPicPr>
            <a:picLocks noGrp="1" noChangeAspect="1"/>
          </p:cNvPicPr>
          <p:nvPr>
            <p:ph type="pic" sz="quarter" idx="13"/>
          </p:nvPr>
        </p:nvPicPr>
        <p:blipFill>
          <a:blip r:embed="rId2"/>
          <a:stretch>
            <a:fillRect/>
          </a:stretch>
        </p:blipFill>
        <p:spPr>
          <a:xfrm>
            <a:off x="-1" y="893"/>
            <a:ext cx="12188825" cy="6856214"/>
          </a:xfrm>
        </p:spPr>
      </p:pic>
      <p:sp>
        <p:nvSpPr>
          <p:cNvPr id="5" name="Subtitle 4">
            <a:extLst>
              <a:ext uri="{FF2B5EF4-FFF2-40B4-BE49-F238E27FC236}">
                <a16:creationId xmlns:a16="http://schemas.microsoft.com/office/drawing/2014/main" id="{C4468819-85BE-4238-A19B-8AD03905AF87}"/>
              </a:ext>
            </a:extLst>
          </p:cNvPr>
          <p:cNvSpPr>
            <a:spLocks noGrp="1"/>
          </p:cNvSpPr>
          <p:nvPr>
            <p:ph type="subTitle" idx="1"/>
          </p:nvPr>
        </p:nvSpPr>
        <p:spPr>
          <a:xfrm>
            <a:off x="-1" y="893"/>
            <a:ext cx="12188825" cy="6856214"/>
          </a:xfrm>
        </p:spPr>
        <p:txBody>
          <a:bodyPr>
            <a:normAutofit/>
          </a:bodyPr>
          <a:lstStyle/>
          <a:p>
            <a:endParaRPr lang="en-US" dirty="0"/>
          </a:p>
        </p:txBody>
      </p:sp>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5749" y="893"/>
            <a:ext cx="9897327" cy="6856214"/>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4229" y="0"/>
            <a:ext cx="8800367" cy="6858000"/>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fontScale="92500" lnSpcReduction="20000"/>
          </a:bodyPr>
          <a:lstStyle/>
          <a:p>
            <a:pPr marL="0" indent="0" algn="ctr">
              <a:lnSpc>
                <a:spcPct val="110000"/>
              </a:lnSpc>
              <a:spcBef>
                <a:spcPts val="0"/>
              </a:spcBef>
              <a:buNone/>
            </a:pPr>
            <a:r>
              <a:rPr lang="en-US" sz="2500" b="1" dirty="0">
                <a:effectLst>
                  <a:outerShdw blurRad="38100" dist="38100" dir="2700000" algn="tl">
                    <a:srgbClr val="000000">
                      <a:alpha val="43137"/>
                    </a:srgbClr>
                  </a:outerShdw>
                </a:effectLst>
              </a:rPr>
              <a:t>12  Who has measured the waters in the hollow of his hand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marked off the heavens with a span,</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enclosed the dust of the earth in a measure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weighed the mountains in scales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the hills in a balance?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13  Who has measured the Spirit of the LORD,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or what man shows him his counsel?</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14  Whom did he consult,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who made him understand?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Who taught him the path of justice,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taught him knowledge,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showed him the way of understanding?</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15  Behold, the nations are like a drop from a bucket,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are accounted as the dust on the scales;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behold, he takes up the coastlands like fine dust.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16  Lebanon would not suffice for fuel,</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nor are its beasts enough for a burnt offering.</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17  All the nations are as nothing before him,</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they are accounted by him as less than nothing and emptiness.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18  To whom then will you liken God,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or what likeness compare with him?</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19  An idol! A craftsman casts it,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a goldsmith overlays it with gold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casts for it silver chains.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20  He who is too impoverished for an offering</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chooses wood that will not rot;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he seeks out a skillful craftsman</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to set up an idol that will not move.</a:t>
            </a:r>
          </a:p>
          <a:p>
            <a:pPr marL="0" indent="0" algn="ctr">
              <a:lnSpc>
                <a:spcPct val="110000"/>
              </a:lnSpc>
              <a:spcBef>
                <a:spcPts val="0"/>
              </a:spcBef>
              <a:buNone/>
            </a:pPr>
            <a:endParaRPr lang="en-US" sz="25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(Isaiah 40:12-20,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lnSpcReduction="10000"/>
          </a:bodyPr>
          <a:lstStyle/>
          <a:p>
            <a:pPr marL="0" indent="0" algn="ctr">
              <a:lnSpc>
                <a:spcPct val="110000"/>
              </a:lnSpc>
              <a:spcBef>
                <a:spcPts val="0"/>
              </a:spcBef>
              <a:buNone/>
            </a:pPr>
            <a:r>
              <a:rPr lang="en-US" sz="2500" b="1" dirty="0">
                <a:effectLst>
                  <a:outerShdw blurRad="38100" dist="38100" dir="2700000" algn="tl">
                    <a:srgbClr val="000000">
                      <a:alpha val="43137"/>
                    </a:srgbClr>
                  </a:outerShdw>
                </a:effectLst>
              </a:rPr>
              <a:t>21  Do you not know? Do you not hear?</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Has it not been told you from the beginning?</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Have you not understood from the foundations of the earth?</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22  It is he who sits above the circle of the earth,</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its inhabitants are like grasshoppers;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who stretches out the heavens like a curtain,</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spreads them like a tent to dwell in;</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23  who brings princes to nothing,</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makes the rulers of the earth as emptiness.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24  Scarcely are they planted, scarcely sown,</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scarcely has their stem taken root in the earth,</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when he blows on them, and they wither,</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the tempest carries them off like stubble.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25  To whom then will you compare me,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that I should be like him? says the Holy One.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26  Lift up your eyes on high and see: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who created these?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He who brings out their host by number,</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calling them all by name;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by the greatness of his might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because he is strong in power,</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not one is missing.</a:t>
            </a:r>
          </a:p>
          <a:p>
            <a:pPr marL="0" indent="0" algn="ctr">
              <a:lnSpc>
                <a:spcPct val="110000"/>
              </a:lnSpc>
              <a:spcBef>
                <a:spcPts val="0"/>
              </a:spcBef>
              <a:buNone/>
            </a:pPr>
            <a:endParaRPr lang="en-US" sz="25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(Isaiah 40:21-26, ESV)</a:t>
            </a:r>
          </a:p>
        </p:txBody>
      </p:sp>
    </p:spTree>
    <p:extLst>
      <p:ext uri="{BB962C8B-B14F-4D97-AF65-F5344CB8AC3E}">
        <p14:creationId xmlns:p14="http://schemas.microsoft.com/office/powerpoint/2010/main" val="8098855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fontScale="92500" lnSpcReduction="10000"/>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27  Why do you say, O Jacob,</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speak, O Israel,</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“My way is hidden from the LORD,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my right is disregarded by my God”?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28  Have you not known? Have you not heard?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 LORD is the everlasting God,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 Creator of the ends of the earth.</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He does not faint or grow weary;</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his understanding is unsearchable.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29  He gives power to the faint,</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to him who has no might he increases strength.</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30  Even youths shall faint and be weary,</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and young men shall fall exhausted;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31  but they who wait for the LORD shall renew their strength;</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they shall mount up with wings like eagles;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they shall run and not be weary;</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they shall walk and not faint.</a:t>
            </a:r>
          </a:p>
          <a:p>
            <a:pPr marL="0" indent="0" algn="ctr">
              <a:lnSpc>
                <a:spcPct val="110000"/>
              </a:lnSpc>
              <a:spcBef>
                <a:spcPts val="0"/>
              </a:spcBef>
              <a:buNone/>
            </a:pPr>
            <a:endParaRPr lang="en-US" sz="32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(Isaiah 40:27-31, ESV)</a:t>
            </a:r>
          </a:p>
        </p:txBody>
      </p:sp>
    </p:spTree>
    <p:extLst>
      <p:ext uri="{BB962C8B-B14F-4D97-AF65-F5344CB8AC3E}">
        <p14:creationId xmlns:p14="http://schemas.microsoft.com/office/powerpoint/2010/main" val="46993122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5400" b="1" dirty="0">
                <a:effectLst>
                  <a:outerShdw blurRad="38100" dist="38100" dir="2700000" algn="tl">
                    <a:srgbClr val="000000">
                      <a:alpha val="43137"/>
                    </a:srgbClr>
                  </a:outerShdw>
                </a:effectLst>
              </a:rPr>
              <a:t>Main Point</a:t>
            </a:r>
          </a:p>
          <a:p>
            <a:r>
              <a:rPr lang="en-US" sz="5400" b="1" dirty="0">
                <a:effectLst>
                  <a:outerShdw blurRad="38100" dist="38100" dir="2700000" algn="tl">
                    <a:srgbClr val="000000">
                      <a:alpha val="43137"/>
                    </a:srgbClr>
                  </a:outerShdw>
                </a:effectLst>
              </a:rPr>
              <a:t> These verses reflect on the reality of God</a:t>
            </a:r>
          </a:p>
          <a:p>
            <a:r>
              <a:rPr lang="en-US" sz="5400" b="1" dirty="0">
                <a:effectLst>
                  <a:outerShdw blurRad="38100" dist="38100" dir="2700000" algn="tl">
                    <a:srgbClr val="000000">
                      <a:alpha val="43137"/>
                    </a:srgbClr>
                  </a:outerShdw>
                </a:effectLst>
              </a:rPr>
              <a:t> He is superior to all others</a:t>
            </a:r>
          </a:p>
          <a:p>
            <a:r>
              <a:rPr lang="en-US" sz="5400" b="1" dirty="0">
                <a:effectLst>
                  <a:outerShdw blurRad="38100" dist="38100" dir="2700000" algn="tl">
                    <a:srgbClr val="000000">
                      <a:alpha val="43137"/>
                    </a:srgbClr>
                  </a:outerShdw>
                </a:effectLst>
              </a:rPr>
              <a:t> Isaiah calls to the people and reminds them that the God who set the foundations of the world is their God</a:t>
            </a:r>
          </a:p>
          <a:p>
            <a:r>
              <a:rPr lang="en-US" sz="5400" b="1" dirty="0">
                <a:effectLst>
                  <a:outerShdw blurRad="38100" dist="38100" dir="2700000" algn="tl">
                    <a:srgbClr val="000000">
                      <a:alpha val="43137"/>
                    </a:srgbClr>
                  </a:outerShdw>
                </a:effectLst>
              </a:rPr>
              <a:t> He is capable of providing and sustaining them no matter the circumstances</a:t>
            </a:r>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Maximally Great</a:t>
            </a:r>
          </a:p>
          <a:p>
            <a:pPr lvl="1"/>
            <a:r>
              <a:rPr lang="en-US" sz="3200" b="1" dirty="0">
                <a:effectLst>
                  <a:outerShdw blurRad="38100" dist="38100" dir="2700000" algn="tl">
                    <a:srgbClr val="000000">
                      <a:alpha val="43137"/>
                    </a:srgbClr>
                  </a:outerShdw>
                </a:effectLst>
              </a:rPr>
              <a:t> If God does exist, then Isaiah is sure that He is the greatest conceivable being</a:t>
            </a:r>
          </a:p>
          <a:p>
            <a:pPr lvl="1"/>
            <a:r>
              <a:rPr lang="en-US" sz="3200" b="1" dirty="0">
                <a:effectLst>
                  <a:outerShdw blurRad="38100" dist="38100" dir="2700000" algn="tl">
                    <a:srgbClr val="000000">
                      <a:alpha val="43137"/>
                    </a:srgbClr>
                  </a:outerShdw>
                </a:effectLst>
              </a:rPr>
              <a:t> We see what that means for the people in Isaiah’s time as well as for ourselves</a:t>
            </a:r>
          </a:p>
          <a:p>
            <a:pPr lvl="1"/>
            <a:r>
              <a:rPr lang="en-US" sz="3200" b="1" dirty="0">
                <a:effectLst>
                  <a:outerShdw blurRad="38100" dist="38100" dir="2700000" algn="tl">
                    <a:srgbClr val="000000">
                      <a:alpha val="43137"/>
                    </a:srgbClr>
                  </a:outerShdw>
                </a:effectLst>
              </a:rPr>
              <a:t> We can be limited in our understanding of who God is</a:t>
            </a:r>
          </a:p>
          <a:p>
            <a:pPr lvl="1"/>
            <a:r>
              <a:rPr lang="en-US" sz="3200" b="1" dirty="0">
                <a:effectLst>
                  <a:outerShdw blurRad="38100" dist="38100" dir="2700000" algn="tl">
                    <a:srgbClr val="000000">
                      <a:alpha val="43137"/>
                    </a:srgbClr>
                  </a:outerShdw>
                </a:effectLst>
              </a:rPr>
              <a:t> The gods often reflected the people who worshipped them</a:t>
            </a:r>
          </a:p>
          <a:p>
            <a:pPr lvl="1"/>
            <a:r>
              <a:rPr lang="en-US" sz="3200" b="1" dirty="0">
                <a:effectLst>
                  <a:outerShdw blurRad="38100" dist="38100" dir="2700000" algn="tl">
                    <a:srgbClr val="000000">
                      <a:alpha val="43137"/>
                    </a:srgbClr>
                  </a:outerShdw>
                </a:effectLst>
              </a:rPr>
              <a:t> They were great with their perceived power</a:t>
            </a:r>
          </a:p>
          <a:p>
            <a:pPr lvl="1"/>
            <a:r>
              <a:rPr lang="en-US" sz="3200" b="1" dirty="0">
                <a:effectLst>
                  <a:outerShdw blurRad="38100" dist="38100" dir="2700000" algn="tl">
                    <a:srgbClr val="000000">
                      <a:alpha val="43137"/>
                    </a:srgbClr>
                  </a:outerShdw>
                </a:effectLst>
              </a:rPr>
              <a:t> We often find they were not the greatest conceivable beings</a:t>
            </a:r>
          </a:p>
          <a:p>
            <a:pPr lvl="1"/>
            <a:r>
              <a:rPr lang="en-US" sz="3200" b="1" dirty="0">
                <a:effectLst>
                  <a:outerShdw blurRad="38100" dist="38100" dir="2700000" algn="tl">
                    <a:srgbClr val="000000">
                      <a:alpha val="43137"/>
                    </a:srgbClr>
                  </a:outerShdw>
                </a:effectLst>
              </a:rPr>
              <a:t> They were often morally suspect, they were only powerful insofar as each other</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Maximally Great (2)</a:t>
            </a:r>
          </a:p>
          <a:p>
            <a:pPr lvl="1"/>
            <a:r>
              <a:rPr lang="en-US" sz="3200" b="1" dirty="0">
                <a:effectLst>
                  <a:outerShdw blurRad="38100" dist="38100" dir="2700000" algn="tl">
                    <a:srgbClr val="000000">
                      <a:alpha val="43137"/>
                    </a:srgbClr>
                  </a:outerShdw>
                </a:effectLst>
              </a:rPr>
              <a:t> It is no surprise that the Greek philosophers (Plato and Aristotle) were critical of the gods</a:t>
            </a:r>
          </a:p>
          <a:p>
            <a:pPr lvl="1"/>
            <a:r>
              <a:rPr lang="en-US" sz="3200" b="1" dirty="0">
                <a:effectLst>
                  <a:outerShdw blurRad="38100" dist="38100" dir="2700000" algn="tl">
                    <a:srgbClr val="000000">
                      <a:alpha val="43137"/>
                    </a:srgbClr>
                  </a:outerShdw>
                </a:effectLst>
              </a:rPr>
              <a:t> There must be something greater than the gods</a:t>
            </a:r>
          </a:p>
          <a:p>
            <a:pPr lvl="1"/>
            <a:r>
              <a:rPr lang="en-US" sz="3200" b="1" dirty="0">
                <a:effectLst>
                  <a:outerShdw blurRad="38100" dist="38100" dir="2700000" algn="tl">
                    <a:srgbClr val="000000">
                      <a:alpha val="43137"/>
                    </a:srgbClr>
                  </a:outerShdw>
                </a:effectLst>
              </a:rPr>
              <a:t> Aristotle was close, as was Plato</a:t>
            </a:r>
          </a:p>
          <a:p>
            <a:pPr lvl="1"/>
            <a:r>
              <a:rPr lang="en-US" sz="3200" b="1" dirty="0">
                <a:effectLst>
                  <a:outerShdw blurRad="38100" dist="38100" dir="2700000" algn="tl">
                    <a:srgbClr val="000000">
                      <a:alpha val="43137"/>
                    </a:srgbClr>
                  </a:outerShdw>
                </a:effectLst>
              </a:rPr>
              <a:t> Yet they were not able to come to the knowledge given to the prophets</a:t>
            </a:r>
          </a:p>
          <a:p>
            <a:pPr lvl="1"/>
            <a:r>
              <a:rPr lang="en-US" sz="3200" b="1" dirty="0">
                <a:effectLst>
                  <a:outerShdw blurRad="38100" dist="38100" dir="2700000" algn="tl">
                    <a:srgbClr val="000000">
                      <a:alpha val="43137"/>
                    </a:srgbClr>
                  </a:outerShdw>
                </a:effectLst>
              </a:rPr>
              <a:t> The prophets give us both reason and experience</a:t>
            </a:r>
          </a:p>
          <a:p>
            <a:pPr lvl="1"/>
            <a:r>
              <a:rPr lang="en-US" sz="3200" b="1" dirty="0">
                <a:effectLst>
                  <a:outerShdw blurRad="38100" dist="38100" dir="2700000" algn="tl">
                    <a:srgbClr val="000000">
                      <a:alpha val="43137"/>
                    </a:srgbClr>
                  </a:outerShdw>
                </a:effectLst>
              </a:rPr>
              <a:t> Isaiah has proclaimed this very thing</a:t>
            </a:r>
          </a:p>
          <a:p>
            <a:pPr lvl="1"/>
            <a:r>
              <a:rPr lang="en-US" sz="3200" b="1" dirty="0">
                <a:effectLst>
                  <a:outerShdw blurRad="38100" dist="38100" dir="2700000" algn="tl">
                    <a:srgbClr val="000000">
                      <a:alpha val="43137"/>
                    </a:srgbClr>
                  </a:outerShdw>
                </a:effectLst>
              </a:rPr>
              <a:t> He described a Being who was the first Cause and brought all things into existence</a:t>
            </a:r>
          </a:p>
          <a:p>
            <a:pPr lvl="1"/>
            <a:r>
              <a:rPr lang="en-US" sz="3200" b="1" dirty="0">
                <a:effectLst>
                  <a:outerShdw blurRad="38100" dist="38100" dir="2700000" algn="tl">
                    <a:srgbClr val="000000">
                      <a:alpha val="43137"/>
                    </a:srgbClr>
                  </a:outerShdw>
                </a:effectLst>
              </a:rPr>
              <a:t> It was from this Being that all else came into being</a:t>
            </a:r>
          </a:p>
          <a:p>
            <a:pPr lvl="1"/>
            <a:r>
              <a:rPr lang="en-US" sz="3200" b="1" dirty="0">
                <a:effectLst>
                  <a:outerShdw blurRad="38100" dist="38100" dir="2700000" algn="tl">
                    <a:srgbClr val="000000">
                      <a:alpha val="43137"/>
                    </a:srgbClr>
                  </a:outerShdw>
                </a:effectLst>
              </a:rPr>
              <a:t> He knows all the stars by name…He knows all things</a:t>
            </a:r>
          </a:p>
        </p:txBody>
      </p:sp>
    </p:spTree>
    <p:extLst>
      <p:ext uri="{BB962C8B-B14F-4D97-AF65-F5344CB8AC3E}">
        <p14:creationId xmlns:p14="http://schemas.microsoft.com/office/powerpoint/2010/main" val="34066916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Maximally Great (3)</a:t>
            </a:r>
          </a:p>
          <a:p>
            <a:pPr lvl="1"/>
            <a:r>
              <a:rPr lang="en-US" sz="3200" b="1" dirty="0">
                <a:effectLst>
                  <a:outerShdw blurRad="38100" dist="38100" dir="2700000" algn="tl">
                    <a:srgbClr val="000000">
                      <a:alpha val="43137"/>
                    </a:srgbClr>
                  </a:outerShdw>
                </a:effectLst>
              </a:rPr>
              <a:t> There is a such a Being as this</a:t>
            </a:r>
          </a:p>
          <a:p>
            <a:pPr lvl="1"/>
            <a:r>
              <a:rPr lang="en-US" sz="3200" b="1" dirty="0">
                <a:effectLst>
                  <a:outerShdw blurRad="38100" dist="38100" dir="2700000" algn="tl">
                    <a:srgbClr val="000000">
                      <a:alpha val="43137"/>
                    </a:srgbClr>
                  </a:outerShdw>
                </a:effectLst>
              </a:rPr>
              <a:t> Whatever idols we make with our hands will be insufficient for His majesty</a:t>
            </a:r>
          </a:p>
          <a:p>
            <a:pPr lvl="1"/>
            <a:r>
              <a:rPr lang="en-US" sz="3200" b="1" dirty="0">
                <a:effectLst>
                  <a:outerShdw blurRad="38100" dist="38100" dir="2700000" algn="tl">
                    <a:srgbClr val="000000">
                      <a:alpha val="43137"/>
                    </a:srgbClr>
                  </a:outerShdw>
                </a:effectLst>
              </a:rPr>
              <a:t> Not only is it absurd to attempt to create such an image</a:t>
            </a:r>
          </a:p>
          <a:p>
            <a:pPr lvl="1"/>
            <a:r>
              <a:rPr lang="en-US" sz="3200" b="1" dirty="0">
                <a:effectLst>
                  <a:outerShdw blurRad="38100" dist="38100" dir="2700000" algn="tl">
                    <a:srgbClr val="000000">
                      <a:alpha val="43137"/>
                    </a:srgbClr>
                  </a:outerShdw>
                </a:effectLst>
              </a:rPr>
              <a:t> He has already created such an image to show His existence</a:t>
            </a:r>
          </a:p>
          <a:p>
            <a:pPr lvl="1"/>
            <a:r>
              <a:rPr lang="en-US" sz="3200" b="1" dirty="0">
                <a:effectLst>
                  <a:outerShdw blurRad="38100" dist="38100" dir="2700000" algn="tl">
                    <a:srgbClr val="000000">
                      <a:alpha val="43137"/>
                    </a:srgbClr>
                  </a:outerShdw>
                </a:effectLst>
              </a:rPr>
              <a:t> The word for “likeness” is the same as Genesis 1:26, “Then God said, “Let us make man in our image, after our likeness. And let them have dominion over the fish of the sea over the birds of the heavens and over the livestock and over all the earth and over every creeping thing that creeps on the earth.”</a:t>
            </a:r>
          </a:p>
        </p:txBody>
      </p:sp>
    </p:spTree>
    <p:extLst>
      <p:ext uri="{BB962C8B-B14F-4D97-AF65-F5344CB8AC3E}">
        <p14:creationId xmlns:p14="http://schemas.microsoft.com/office/powerpoint/2010/main" val="13454254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Maximally Great (4)</a:t>
            </a:r>
          </a:p>
          <a:p>
            <a:pPr lvl="1"/>
            <a:r>
              <a:rPr lang="en-US" sz="3200" b="1" dirty="0">
                <a:effectLst>
                  <a:outerShdw blurRad="38100" dist="38100" dir="2700000" algn="tl">
                    <a:srgbClr val="000000">
                      <a:alpha val="43137"/>
                    </a:srgbClr>
                  </a:outerShdw>
                </a:effectLst>
              </a:rPr>
              <a:t> To make idols is an abomination for two reasons</a:t>
            </a:r>
          </a:p>
          <a:p>
            <a:pPr lvl="1"/>
            <a:r>
              <a:rPr lang="en-US" sz="3200" b="1" dirty="0">
                <a:effectLst>
                  <a:outerShdw blurRad="38100" dist="38100" dir="2700000" algn="tl">
                    <a:srgbClr val="000000">
                      <a:alpha val="43137"/>
                    </a:srgbClr>
                  </a:outerShdw>
                </a:effectLst>
              </a:rPr>
              <a:t> The first is the idols are dead and have no life</a:t>
            </a:r>
          </a:p>
          <a:p>
            <a:pPr lvl="1"/>
            <a:r>
              <a:rPr lang="en-US" sz="3200" b="1" dirty="0">
                <a:effectLst>
                  <a:outerShdw blurRad="38100" dist="38100" dir="2700000" algn="tl">
                    <a:srgbClr val="000000">
                      <a:alpha val="43137"/>
                    </a:srgbClr>
                  </a:outerShdw>
                </a:effectLst>
              </a:rPr>
              <a:t> The second is God has already made His likeness…in humanity</a:t>
            </a:r>
          </a:p>
          <a:p>
            <a:pPr lvl="1"/>
            <a:r>
              <a:rPr lang="en-US" sz="3200" b="1" dirty="0">
                <a:effectLst>
                  <a:outerShdw blurRad="38100" dist="38100" dir="2700000" algn="tl">
                    <a:srgbClr val="000000">
                      <a:alpha val="43137"/>
                    </a:srgbClr>
                  </a:outerShdw>
                </a:effectLst>
              </a:rPr>
              <a:t> Who could create such persons as we are?</a:t>
            </a:r>
          </a:p>
          <a:p>
            <a:pPr lvl="1"/>
            <a:r>
              <a:rPr lang="en-US" sz="3200" b="1" dirty="0">
                <a:effectLst>
                  <a:outerShdw blurRad="38100" dist="38100" dir="2700000" algn="tl">
                    <a:srgbClr val="000000">
                      <a:alpha val="43137"/>
                    </a:srgbClr>
                  </a:outerShdw>
                </a:effectLst>
              </a:rPr>
              <a:t> Would not the greatest conceivable Being, this being who is maximally great, need to be a Being who had personhood?</a:t>
            </a:r>
          </a:p>
          <a:p>
            <a:pPr lvl="1"/>
            <a:r>
              <a:rPr lang="en-US" sz="3200" b="1" dirty="0">
                <a:effectLst>
                  <a:outerShdw blurRad="38100" dist="38100" dir="2700000" algn="tl">
                    <a:srgbClr val="000000">
                      <a:alpha val="43137"/>
                    </a:srgbClr>
                  </a:outerShdw>
                </a:effectLst>
              </a:rPr>
              <a:t> Such a Being exists, such a Being with personhood exists…our God</a:t>
            </a:r>
          </a:p>
          <a:p>
            <a:pPr lvl="1"/>
            <a:r>
              <a:rPr lang="en-US" sz="3200" b="1" dirty="0">
                <a:effectLst>
                  <a:outerShdw blurRad="38100" dist="38100" dir="2700000" algn="tl">
                    <a:srgbClr val="000000">
                      <a:alpha val="43137"/>
                    </a:srgbClr>
                  </a:outerShdw>
                </a:effectLst>
              </a:rPr>
              <a:t> He is the One whom we can compare to, and find ourselves terribly lacking when His majesty and might is revealed against our stains and weakness</a:t>
            </a:r>
          </a:p>
        </p:txBody>
      </p:sp>
    </p:spTree>
    <p:extLst>
      <p:ext uri="{BB962C8B-B14F-4D97-AF65-F5344CB8AC3E}">
        <p14:creationId xmlns:p14="http://schemas.microsoft.com/office/powerpoint/2010/main" val="27815619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Maximally Great (5)</a:t>
            </a:r>
          </a:p>
          <a:p>
            <a:pPr lvl="1"/>
            <a:r>
              <a:rPr lang="en-US" sz="3200" b="1" dirty="0">
                <a:effectLst>
                  <a:outerShdw blurRad="38100" dist="38100" dir="2700000" algn="tl">
                    <a:srgbClr val="000000">
                      <a:alpha val="43137"/>
                    </a:srgbClr>
                  </a:outerShdw>
                </a:effectLst>
              </a:rPr>
              <a:t> This is the very God who has revealed Himself to us</a:t>
            </a:r>
          </a:p>
          <a:p>
            <a:pPr lvl="1"/>
            <a:r>
              <a:rPr lang="en-US" sz="3200" b="1" dirty="0">
                <a:effectLst>
                  <a:outerShdw blurRad="38100" dist="38100" dir="2700000" algn="tl">
                    <a:srgbClr val="000000">
                      <a:alpha val="43137"/>
                    </a:srgbClr>
                  </a:outerShdw>
                </a:effectLst>
              </a:rPr>
              <a:t> He has promised to give us His strength and power so that we can overcome and find peace</a:t>
            </a:r>
          </a:p>
          <a:p>
            <a:pPr lvl="1"/>
            <a:r>
              <a:rPr lang="en-US" sz="3200" b="1" dirty="0">
                <a:effectLst>
                  <a:outerShdw blurRad="38100" dist="38100" dir="2700000" algn="tl">
                    <a:srgbClr val="000000">
                      <a:alpha val="43137"/>
                    </a:srgbClr>
                  </a:outerShdw>
                </a:effectLst>
              </a:rPr>
              <a:t> It is possible for us to reach it, not because we are so powerful and great, but because He is</a:t>
            </a:r>
          </a:p>
          <a:p>
            <a:pPr lvl="1"/>
            <a:r>
              <a:rPr lang="en-US" sz="3200" b="1" dirty="0">
                <a:effectLst>
                  <a:outerShdw blurRad="38100" dist="38100" dir="2700000" algn="tl">
                    <a:srgbClr val="000000">
                      <a:alpha val="43137"/>
                    </a:srgbClr>
                  </a:outerShdw>
                </a:effectLst>
              </a:rPr>
              <a:t> He has accomplished giving us strength and power and knowledge and wisdom through Christ and His Spirit</a:t>
            </a:r>
          </a:p>
          <a:p>
            <a:pPr lvl="1"/>
            <a:r>
              <a:rPr lang="en-US" sz="3200" b="1" dirty="0">
                <a:effectLst>
                  <a:outerShdw blurRad="38100" dist="38100" dir="2700000" algn="tl">
                    <a:srgbClr val="000000">
                      <a:alpha val="43137"/>
                    </a:srgbClr>
                  </a:outerShdw>
                </a:effectLst>
              </a:rPr>
              <a:t> The God of the Bible is not some petty deity</a:t>
            </a:r>
          </a:p>
          <a:p>
            <a:pPr lvl="1"/>
            <a:r>
              <a:rPr lang="en-US" sz="3200" b="1" dirty="0">
                <a:effectLst>
                  <a:outerShdw blurRad="38100" dist="38100" dir="2700000" algn="tl">
                    <a:srgbClr val="000000">
                      <a:alpha val="43137"/>
                    </a:srgbClr>
                  </a:outerShdw>
                </a:effectLst>
              </a:rPr>
              <a:t> He is a God unlike any other</a:t>
            </a:r>
          </a:p>
          <a:p>
            <a:pPr lvl="1"/>
            <a:r>
              <a:rPr lang="en-US" sz="3200" b="1" dirty="0">
                <a:effectLst>
                  <a:outerShdw blurRad="38100" dist="38100" dir="2700000" algn="tl">
                    <a:srgbClr val="000000">
                      <a:alpha val="43137"/>
                    </a:srgbClr>
                  </a:outerShdw>
                </a:effectLst>
              </a:rPr>
              <a:t> He is worthy of all praise</a:t>
            </a:r>
          </a:p>
          <a:p>
            <a:pPr lvl="1"/>
            <a:r>
              <a:rPr lang="en-US" sz="3200" b="1" dirty="0">
                <a:effectLst>
                  <a:outerShdw blurRad="38100" dist="38100" dir="2700000" algn="tl">
                    <a:srgbClr val="000000">
                      <a:alpha val="43137"/>
                    </a:srgbClr>
                  </a:outerShdw>
                </a:effectLst>
              </a:rPr>
              <a:t> Let us join with Isaiah in recognizing the greatness of our God</a:t>
            </a:r>
          </a:p>
          <a:p>
            <a:pPr lvl="1"/>
            <a:r>
              <a:rPr lang="en-US" sz="3200" b="1" dirty="0">
                <a:effectLst>
                  <a:outerShdw blurRad="38100" dist="38100" dir="2700000" algn="tl">
                    <a:srgbClr val="000000">
                      <a:alpha val="43137"/>
                    </a:srgbClr>
                  </a:outerShdw>
                </a:effectLst>
              </a:rPr>
              <a:t> He is the personal and living God who is the greatest of all beings</a:t>
            </a:r>
          </a:p>
          <a:p>
            <a:pPr lvl="1"/>
            <a:r>
              <a:rPr lang="en-US" sz="3200" b="1" dirty="0">
                <a:effectLst>
                  <a:outerShdw blurRad="38100" dist="38100" dir="2700000" algn="tl">
                    <a:srgbClr val="000000">
                      <a:alpha val="43137"/>
                    </a:srgbClr>
                  </a:outerShdw>
                </a:effectLst>
              </a:rPr>
              <a:t> None can compare with our maximally great God</a:t>
            </a:r>
          </a:p>
        </p:txBody>
      </p:sp>
    </p:spTree>
    <p:extLst>
      <p:ext uri="{BB962C8B-B14F-4D97-AF65-F5344CB8AC3E}">
        <p14:creationId xmlns:p14="http://schemas.microsoft.com/office/powerpoint/2010/main" val="21733435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i="1" u="sng"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5267</TotalTime>
  <Words>1277</Words>
  <Application>Microsoft Office PowerPoint</Application>
  <PresentationFormat>Custom</PresentationFormat>
  <Paragraphs>146</Paragraphs>
  <Slides>15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Euphemia</vt:lpstr>
      <vt:lpstr>Times New Roman</vt:lpstr>
      <vt:lpstr>Serenity 16x9</vt:lpstr>
      <vt:lpstr>Isaiah 40:12-31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79</cp:revision>
  <dcterms:created xsi:type="dcterms:W3CDTF">2017-08-10T21:04:20Z</dcterms:created>
  <dcterms:modified xsi:type="dcterms:W3CDTF">2021-07-04T02:18:37Z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