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78" r:id="rId3"/>
    <p:sldId id="277" r:id="rId4"/>
    <p:sldId id="279" r:id="rId5"/>
    <p:sldId id="280" r:id="rId6"/>
    <p:sldId id="281" r:id="rId7"/>
    <p:sldId id="289" r:id="rId8"/>
    <p:sldId id="282" r:id="rId9"/>
    <p:sldId id="290" r:id="rId10"/>
    <p:sldId id="283" r:id="rId11"/>
    <p:sldId id="291" r:id="rId12"/>
    <p:sldId id="284" r:id="rId13"/>
    <p:sldId id="292" r:id="rId14"/>
    <p:sldId id="285" r:id="rId15"/>
    <p:sldId id="293" r:id="rId16"/>
    <p:sldId id="276" r:id="rId17"/>
    <p:sldId id="294" r:id="rId18"/>
    <p:sldId id="286" r:id="rId19"/>
    <p:sldId id="288" r:id="rId20"/>
    <p:sldId id="287" r:id="rId21"/>
    <p:sldId id="29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0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9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02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6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8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77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59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7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2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8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859DB7-DDC3-4778-843C-47B081CA95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09" r="-1" b="-1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097FCB-7B93-41D1-B891-6A52ADFEF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Snapshots of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22A73-5635-48A6-82B3-596FCEFB1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On a forgiving cross.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5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02A63-781F-4AEF-9331-ED913A1D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/>
              <a:t>Martin Luther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EC7B22-D92F-4D1B-AD1E-2F8C1D68B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3831" y="4636008"/>
            <a:ext cx="419863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800" dirty="0"/>
          </a:p>
        </p:txBody>
      </p:sp>
      <p:pic>
        <p:nvPicPr>
          <p:cNvPr id="3074" name="Picture 2" descr="Dayhoff: Martin Luther started the Protestant Reformation 500 years ago on  Oct. 31 - Carroll County Times">
            <a:extLst>
              <a:ext uri="{FF2B5EF4-FFF2-40B4-BE49-F238E27FC236}">
                <a16:creationId xmlns:a16="http://schemas.microsoft.com/office/drawing/2014/main" id="{655011AA-5ECC-444C-B111-77086331D51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31304" b="1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4326382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6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02A63-781F-4AEF-9331-ED913A1D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/>
              <a:t>Martin Luther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EC7B22-D92F-4D1B-AD1E-2F8C1D68B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3831" y="4636008"/>
            <a:ext cx="419863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800" dirty="0">
                <a:effectLst/>
              </a:rPr>
              <a:t>“I did not love, yes, I hated the righteous God who punishes sinners…”</a:t>
            </a:r>
            <a:endParaRPr lang="en-US" sz="2800" dirty="0"/>
          </a:p>
        </p:txBody>
      </p:sp>
      <p:pic>
        <p:nvPicPr>
          <p:cNvPr id="3074" name="Picture 2" descr="Dayhoff: Martin Luther started the Protestant Reformation 500 years ago on  Oct. 31 - Carroll County Times">
            <a:extLst>
              <a:ext uri="{FF2B5EF4-FFF2-40B4-BE49-F238E27FC236}">
                <a16:creationId xmlns:a16="http://schemas.microsoft.com/office/drawing/2014/main" id="{655011AA-5ECC-444C-B111-77086331D51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31304" b="1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4326382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84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101" name="Rectangle 7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4DF307-1CBC-4523-9F7E-F7737756B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/>
              <a:t>John Newton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E187D-7618-4693-AF39-662DFB715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3831" y="4636008"/>
            <a:ext cx="419863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800" dirty="0"/>
          </a:p>
        </p:txBody>
      </p:sp>
      <p:pic>
        <p:nvPicPr>
          <p:cNvPr id="4098" name="Picture 2" descr="John Newton Biography, Life, Interesting Facts">
            <a:extLst>
              <a:ext uri="{FF2B5EF4-FFF2-40B4-BE49-F238E27FC236}">
                <a16:creationId xmlns:a16="http://schemas.microsoft.com/office/drawing/2014/main" id="{09158477-C578-4E58-B8FF-26F62629209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2" r="1" b="29628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4326382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101" name="Rectangle 7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4DF307-1CBC-4523-9F7E-F7737756B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/>
              <a:t>John Newton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E187D-7618-4693-AF39-662DFB715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3831" y="4636008"/>
            <a:ext cx="419863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800" dirty="0">
                <a:effectLst/>
              </a:rPr>
              <a:t>"I sinned with a high hand and I made it my study to tempt and seduce others."</a:t>
            </a:r>
            <a:endParaRPr lang="en-US" sz="2800" dirty="0"/>
          </a:p>
        </p:txBody>
      </p:sp>
      <p:pic>
        <p:nvPicPr>
          <p:cNvPr id="4098" name="Picture 2" descr="John Newton Biography, Life, Interesting Facts">
            <a:extLst>
              <a:ext uri="{FF2B5EF4-FFF2-40B4-BE49-F238E27FC236}">
                <a16:creationId xmlns:a16="http://schemas.microsoft.com/office/drawing/2014/main" id="{09158477-C578-4E58-B8FF-26F62629209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2" r="1" b="29628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4326382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85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13140-72DD-4746-AB35-24B9F9544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Anne Lamott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7780B1-7FD8-46D7-B9DD-B3D22DF85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Anne Lamott (Author of Bird by Bird)">
            <a:extLst>
              <a:ext uri="{FF2B5EF4-FFF2-40B4-BE49-F238E27FC236}">
                <a16:creationId xmlns:a16="http://schemas.microsoft.com/office/drawing/2014/main" id="{D15B970A-A974-422C-A317-9A511B9C3F1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170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99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13140-72DD-4746-AB35-24B9F9544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Anne Lamott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7780B1-7FD8-46D7-B9DD-B3D22DF85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“Sitting there, standing with them to sing, sometimes so shaky and sick that I felt like I might tip over, I felt bigger than myself, like I was being taken care of, tricked into coming back to life."</a:t>
            </a:r>
            <a:endParaRPr lang="en-US" dirty="0"/>
          </a:p>
        </p:txBody>
      </p:sp>
      <p:pic>
        <p:nvPicPr>
          <p:cNvPr id="5122" name="Picture 2" descr="Anne Lamott (Author of Bird by Bird)">
            <a:extLst>
              <a:ext uri="{FF2B5EF4-FFF2-40B4-BE49-F238E27FC236}">
                <a16:creationId xmlns:a16="http://schemas.microsoft.com/office/drawing/2014/main" id="{D15B970A-A974-422C-A317-9A511B9C3F1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170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820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51">
            <a:extLst>
              <a:ext uri="{FF2B5EF4-FFF2-40B4-BE49-F238E27FC236}">
                <a16:creationId xmlns:a16="http://schemas.microsoft.com/office/drawing/2014/main" id="{5E0D0E5A-6E97-46A9-AF74-EAEA1E044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9417" y="6756322"/>
            <a:ext cx="5657849" cy="101678"/>
          </a:xfrm>
          <a:custGeom>
            <a:avLst/>
            <a:gdLst>
              <a:gd name="connsiteX0" fmla="*/ 0 w 2374107"/>
              <a:gd name="connsiteY0" fmla="*/ 0 h 45719"/>
              <a:gd name="connsiteX1" fmla="*/ 2374107 w 2374107"/>
              <a:gd name="connsiteY1" fmla="*/ 0 h 45719"/>
              <a:gd name="connsiteX2" fmla="*/ 2374107 w 2374107"/>
              <a:gd name="connsiteY2" fmla="*/ 45719 h 45719"/>
              <a:gd name="connsiteX3" fmla="*/ 0 w 2374107"/>
              <a:gd name="connsiteY3" fmla="*/ 45719 h 45719"/>
              <a:gd name="connsiteX4" fmla="*/ 0 w 2374107"/>
              <a:gd name="connsiteY4" fmla="*/ 0 h 45719"/>
              <a:gd name="connsiteX0" fmla="*/ 0 w 2430067"/>
              <a:gd name="connsiteY0" fmla="*/ 0 h 64769"/>
              <a:gd name="connsiteX1" fmla="*/ 2430067 w 2430067"/>
              <a:gd name="connsiteY1" fmla="*/ 19050 h 64769"/>
              <a:gd name="connsiteX2" fmla="*/ 2430067 w 2430067"/>
              <a:gd name="connsiteY2" fmla="*/ 64769 h 64769"/>
              <a:gd name="connsiteX3" fmla="*/ 55960 w 2430067"/>
              <a:gd name="connsiteY3" fmla="*/ 64769 h 64769"/>
              <a:gd name="connsiteX4" fmla="*/ 0 w 2430067"/>
              <a:gd name="connsiteY4" fmla="*/ 0 h 64769"/>
              <a:gd name="connsiteX0" fmla="*/ 0 w 2431088"/>
              <a:gd name="connsiteY0" fmla="*/ 0 h 94534"/>
              <a:gd name="connsiteX1" fmla="*/ 2431088 w 2431088"/>
              <a:gd name="connsiteY1" fmla="*/ 48815 h 94534"/>
              <a:gd name="connsiteX2" fmla="*/ 2431088 w 2431088"/>
              <a:gd name="connsiteY2" fmla="*/ 94534 h 94534"/>
              <a:gd name="connsiteX3" fmla="*/ 56981 w 2431088"/>
              <a:gd name="connsiteY3" fmla="*/ 94534 h 94534"/>
              <a:gd name="connsiteX4" fmla="*/ 0 w 2431088"/>
              <a:gd name="connsiteY4" fmla="*/ 0 h 94534"/>
              <a:gd name="connsiteX0" fmla="*/ 0 w 2425473"/>
              <a:gd name="connsiteY0" fmla="*/ 0 h 101678"/>
              <a:gd name="connsiteX1" fmla="*/ 2425473 w 2425473"/>
              <a:gd name="connsiteY1" fmla="*/ 55959 h 101678"/>
              <a:gd name="connsiteX2" fmla="*/ 2425473 w 2425473"/>
              <a:gd name="connsiteY2" fmla="*/ 101678 h 101678"/>
              <a:gd name="connsiteX3" fmla="*/ 51366 w 2425473"/>
              <a:gd name="connsiteY3" fmla="*/ 101678 h 101678"/>
              <a:gd name="connsiteX4" fmla="*/ 0 w 2425473"/>
              <a:gd name="connsiteY4" fmla="*/ 0 h 10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473" h="101678">
                <a:moveTo>
                  <a:pt x="0" y="0"/>
                </a:moveTo>
                <a:lnTo>
                  <a:pt x="2425473" y="55959"/>
                </a:lnTo>
                <a:lnTo>
                  <a:pt x="2425473" y="101678"/>
                </a:lnTo>
                <a:lnTo>
                  <a:pt x="51366" y="1016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52">
            <a:extLst>
              <a:ext uri="{FF2B5EF4-FFF2-40B4-BE49-F238E27FC236}">
                <a16:creationId xmlns:a16="http://schemas.microsoft.com/office/drawing/2014/main" id="{E197A7FD-CD8D-4609-AE35-64C89063E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8697" y="6809135"/>
            <a:ext cx="160496" cy="48864"/>
          </a:xfrm>
          <a:custGeom>
            <a:avLst/>
            <a:gdLst>
              <a:gd name="connsiteX0" fmla="*/ 0 w 91440"/>
              <a:gd name="connsiteY0" fmla="*/ 0 h 27432"/>
              <a:gd name="connsiteX1" fmla="*/ 91440 w 91440"/>
              <a:gd name="connsiteY1" fmla="*/ 0 h 27432"/>
              <a:gd name="connsiteX2" fmla="*/ 91440 w 91440"/>
              <a:gd name="connsiteY2" fmla="*/ 27432 h 27432"/>
              <a:gd name="connsiteX3" fmla="*/ 0 w 91440"/>
              <a:gd name="connsiteY3" fmla="*/ 27432 h 27432"/>
              <a:gd name="connsiteX4" fmla="*/ 0 w 91440"/>
              <a:gd name="connsiteY4" fmla="*/ 0 h 27432"/>
              <a:gd name="connsiteX0" fmla="*/ 0 w 128350"/>
              <a:gd name="connsiteY0" fmla="*/ 0 h 36957"/>
              <a:gd name="connsiteX1" fmla="*/ 128350 w 128350"/>
              <a:gd name="connsiteY1" fmla="*/ 9525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28350"/>
              <a:gd name="connsiteY0" fmla="*/ 0 h 36957"/>
              <a:gd name="connsiteX1" fmla="*/ 83106 w 128350"/>
              <a:gd name="connsiteY1" fmla="*/ 11906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62878"/>
              <a:gd name="connsiteY0" fmla="*/ 0 h 44101"/>
              <a:gd name="connsiteX1" fmla="*/ 117634 w 162878"/>
              <a:gd name="connsiteY1" fmla="*/ 19050 h 44101"/>
              <a:gd name="connsiteX2" fmla="*/ 162878 w 162878"/>
              <a:gd name="connsiteY2" fmla="*/ 44101 h 44101"/>
              <a:gd name="connsiteX3" fmla="*/ 71438 w 162878"/>
              <a:gd name="connsiteY3" fmla="*/ 44101 h 44101"/>
              <a:gd name="connsiteX4" fmla="*/ 0 w 162878"/>
              <a:gd name="connsiteY4" fmla="*/ 0 h 44101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9056 w 160496"/>
              <a:gd name="connsiteY3" fmla="*/ 48864 h 48864"/>
              <a:gd name="connsiteX4" fmla="*/ 0 w 160496"/>
              <a:gd name="connsiteY4" fmla="*/ 0 h 48864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1912 w 160496"/>
              <a:gd name="connsiteY3" fmla="*/ 48864 h 48864"/>
              <a:gd name="connsiteX4" fmla="*/ 0 w 160496"/>
              <a:gd name="connsiteY4" fmla="*/ 0 h 48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96" h="48864">
                <a:moveTo>
                  <a:pt x="0" y="0"/>
                </a:moveTo>
                <a:lnTo>
                  <a:pt x="115252" y="23813"/>
                </a:lnTo>
                <a:lnTo>
                  <a:pt x="160496" y="48864"/>
                </a:lnTo>
                <a:lnTo>
                  <a:pt x="61912" y="488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rgbClr val="8EA6C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107ACE-8F8D-4CF1-859D-D1623F50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716" y="955309"/>
            <a:ext cx="7074568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3500" dirty="0">
                <a:solidFill>
                  <a:srgbClr val="FFFFFF"/>
                </a:solidFill>
              </a:rPr>
            </a:br>
            <a:r>
              <a:rPr lang="en-US" sz="3500" dirty="0">
                <a:solidFill>
                  <a:srgbClr val="FFFFFF"/>
                </a:solidFill>
              </a:rPr>
              <a:t>Jesus once and for all reveals the most accurate picture of God’s heart for broken and wounded humanity.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C0B64B74-19BE-47D9-8BB8-7081BF0E0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7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51">
            <a:extLst>
              <a:ext uri="{FF2B5EF4-FFF2-40B4-BE49-F238E27FC236}">
                <a16:creationId xmlns:a16="http://schemas.microsoft.com/office/drawing/2014/main" id="{5E0D0E5A-6E97-46A9-AF74-EAEA1E044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9417" y="6756322"/>
            <a:ext cx="5657849" cy="101678"/>
          </a:xfrm>
          <a:custGeom>
            <a:avLst/>
            <a:gdLst>
              <a:gd name="connsiteX0" fmla="*/ 0 w 2374107"/>
              <a:gd name="connsiteY0" fmla="*/ 0 h 45719"/>
              <a:gd name="connsiteX1" fmla="*/ 2374107 w 2374107"/>
              <a:gd name="connsiteY1" fmla="*/ 0 h 45719"/>
              <a:gd name="connsiteX2" fmla="*/ 2374107 w 2374107"/>
              <a:gd name="connsiteY2" fmla="*/ 45719 h 45719"/>
              <a:gd name="connsiteX3" fmla="*/ 0 w 2374107"/>
              <a:gd name="connsiteY3" fmla="*/ 45719 h 45719"/>
              <a:gd name="connsiteX4" fmla="*/ 0 w 2374107"/>
              <a:gd name="connsiteY4" fmla="*/ 0 h 45719"/>
              <a:gd name="connsiteX0" fmla="*/ 0 w 2430067"/>
              <a:gd name="connsiteY0" fmla="*/ 0 h 64769"/>
              <a:gd name="connsiteX1" fmla="*/ 2430067 w 2430067"/>
              <a:gd name="connsiteY1" fmla="*/ 19050 h 64769"/>
              <a:gd name="connsiteX2" fmla="*/ 2430067 w 2430067"/>
              <a:gd name="connsiteY2" fmla="*/ 64769 h 64769"/>
              <a:gd name="connsiteX3" fmla="*/ 55960 w 2430067"/>
              <a:gd name="connsiteY3" fmla="*/ 64769 h 64769"/>
              <a:gd name="connsiteX4" fmla="*/ 0 w 2430067"/>
              <a:gd name="connsiteY4" fmla="*/ 0 h 64769"/>
              <a:gd name="connsiteX0" fmla="*/ 0 w 2431088"/>
              <a:gd name="connsiteY0" fmla="*/ 0 h 94534"/>
              <a:gd name="connsiteX1" fmla="*/ 2431088 w 2431088"/>
              <a:gd name="connsiteY1" fmla="*/ 48815 h 94534"/>
              <a:gd name="connsiteX2" fmla="*/ 2431088 w 2431088"/>
              <a:gd name="connsiteY2" fmla="*/ 94534 h 94534"/>
              <a:gd name="connsiteX3" fmla="*/ 56981 w 2431088"/>
              <a:gd name="connsiteY3" fmla="*/ 94534 h 94534"/>
              <a:gd name="connsiteX4" fmla="*/ 0 w 2431088"/>
              <a:gd name="connsiteY4" fmla="*/ 0 h 94534"/>
              <a:gd name="connsiteX0" fmla="*/ 0 w 2425473"/>
              <a:gd name="connsiteY0" fmla="*/ 0 h 101678"/>
              <a:gd name="connsiteX1" fmla="*/ 2425473 w 2425473"/>
              <a:gd name="connsiteY1" fmla="*/ 55959 h 101678"/>
              <a:gd name="connsiteX2" fmla="*/ 2425473 w 2425473"/>
              <a:gd name="connsiteY2" fmla="*/ 101678 h 101678"/>
              <a:gd name="connsiteX3" fmla="*/ 51366 w 2425473"/>
              <a:gd name="connsiteY3" fmla="*/ 101678 h 101678"/>
              <a:gd name="connsiteX4" fmla="*/ 0 w 2425473"/>
              <a:gd name="connsiteY4" fmla="*/ 0 h 10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473" h="101678">
                <a:moveTo>
                  <a:pt x="0" y="0"/>
                </a:moveTo>
                <a:lnTo>
                  <a:pt x="2425473" y="55959"/>
                </a:lnTo>
                <a:lnTo>
                  <a:pt x="2425473" y="101678"/>
                </a:lnTo>
                <a:lnTo>
                  <a:pt x="51366" y="1016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52">
            <a:extLst>
              <a:ext uri="{FF2B5EF4-FFF2-40B4-BE49-F238E27FC236}">
                <a16:creationId xmlns:a16="http://schemas.microsoft.com/office/drawing/2014/main" id="{E197A7FD-CD8D-4609-AE35-64C89063E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8697" y="6809135"/>
            <a:ext cx="160496" cy="48864"/>
          </a:xfrm>
          <a:custGeom>
            <a:avLst/>
            <a:gdLst>
              <a:gd name="connsiteX0" fmla="*/ 0 w 91440"/>
              <a:gd name="connsiteY0" fmla="*/ 0 h 27432"/>
              <a:gd name="connsiteX1" fmla="*/ 91440 w 91440"/>
              <a:gd name="connsiteY1" fmla="*/ 0 h 27432"/>
              <a:gd name="connsiteX2" fmla="*/ 91440 w 91440"/>
              <a:gd name="connsiteY2" fmla="*/ 27432 h 27432"/>
              <a:gd name="connsiteX3" fmla="*/ 0 w 91440"/>
              <a:gd name="connsiteY3" fmla="*/ 27432 h 27432"/>
              <a:gd name="connsiteX4" fmla="*/ 0 w 91440"/>
              <a:gd name="connsiteY4" fmla="*/ 0 h 27432"/>
              <a:gd name="connsiteX0" fmla="*/ 0 w 128350"/>
              <a:gd name="connsiteY0" fmla="*/ 0 h 36957"/>
              <a:gd name="connsiteX1" fmla="*/ 128350 w 128350"/>
              <a:gd name="connsiteY1" fmla="*/ 9525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28350"/>
              <a:gd name="connsiteY0" fmla="*/ 0 h 36957"/>
              <a:gd name="connsiteX1" fmla="*/ 83106 w 128350"/>
              <a:gd name="connsiteY1" fmla="*/ 11906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62878"/>
              <a:gd name="connsiteY0" fmla="*/ 0 h 44101"/>
              <a:gd name="connsiteX1" fmla="*/ 117634 w 162878"/>
              <a:gd name="connsiteY1" fmla="*/ 19050 h 44101"/>
              <a:gd name="connsiteX2" fmla="*/ 162878 w 162878"/>
              <a:gd name="connsiteY2" fmla="*/ 44101 h 44101"/>
              <a:gd name="connsiteX3" fmla="*/ 71438 w 162878"/>
              <a:gd name="connsiteY3" fmla="*/ 44101 h 44101"/>
              <a:gd name="connsiteX4" fmla="*/ 0 w 162878"/>
              <a:gd name="connsiteY4" fmla="*/ 0 h 44101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9056 w 160496"/>
              <a:gd name="connsiteY3" fmla="*/ 48864 h 48864"/>
              <a:gd name="connsiteX4" fmla="*/ 0 w 160496"/>
              <a:gd name="connsiteY4" fmla="*/ 0 h 48864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1912 w 160496"/>
              <a:gd name="connsiteY3" fmla="*/ 48864 h 48864"/>
              <a:gd name="connsiteX4" fmla="*/ 0 w 160496"/>
              <a:gd name="connsiteY4" fmla="*/ 0 h 48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96" h="48864">
                <a:moveTo>
                  <a:pt x="0" y="0"/>
                </a:moveTo>
                <a:lnTo>
                  <a:pt x="115252" y="23813"/>
                </a:lnTo>
                <a:lnTo>
                  <a:pt x="160496" y="48864"/>
                </a:lnTo>
                <a:lnTo>
                  <a:pt x="61912" y="488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rgbClr val="8EA6C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107ACE-8F8D-4CF1-859D-D1623F50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716" y="955309"/>
            <a:ext cx="7074568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3500" dirty="0">
                <a:solidFill>
                  <a:srgbClr val="FFFFFF"/>
                </a:solidFill>
              </a:rPr>
            </a:br>
            <a:r>
              <a:rPr lang="en-US" sz="3500" dirty="0">
                <a:solidFill>
                  <a:srgbClr val="FFFFFF"/>
                </a:solidFill>
              </a:rPr>
              <a:t>Hebrews 1:</a:t>
            </a:r>
            <a:r>
              <a:rPr lang="en-CA" sz="3500" b="0" i="0" dirty="0">
                <a:solidFill>
                  <a:srgbClr val="FFFFFF"/>
                </a:solidFill>
                <a:effectLst/>
              </a:rPr>
              <a:t>3 (NLT) </a:t>
            </a:r>
            <a:br>
              <a:rPr lang="en-CA" sz="3500" b="0" i="0" dirty="0">
                <a:solidFill>
                  <a:srgbClr val="FFFFFF"/>
                </a:solidFill>
                <a:effectLst/>
              </a:rPr>
            </a:br>
            <a:r>
              <a:rPr lang="en-CA" sz="3500" b="0" i="0" dirty="0">
                <a:solidFill>
                  <a:srgbClr val="FFFFFF"/>
                </a:solidFill>
                <a:effectLst/>
              </a:rPr>
              <a:t>The Son radiates God’s own glory and expresses the very character of God</a:t>
            </a:r>
            <a:endParaRPr lang="en-US" sz="3500" dirty="0">
              <a:solidFill>
                <a:srgbClr val="FFFFFF"/>
              </a:solidFill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C0B64B74-19BE-47D9-8BB8-7081BF0E0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52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8EA6C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93016-32CE-4C1B-AE49-A1C7E4B2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3182112" cy="55686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>
                <a:solidFill>
                  <a:srgbClr val="FFFFFF"/>
                </a:solidFill>
              </a:rPr>
              <a:t>Jesus’s forgiveness on the cross reveals…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ABC4-01B5-48D2-8893-257EB6B33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0" y="644652"/>
            <a:ext cx="5856401" cy="5568696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That forgiveness is not and cannot be earned.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83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8EA6C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93016-32CE-4C1B-AE49-A1C7E4B2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3182112" cy="55686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>
                <a:solidFill>
                  <a:srgbClr val="FFFFFF"/>
                </a:solidFill>
              </a:rPr>
              <a:t>Jesus’s forgiveness on the cross reveals…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ABC4-01B5-48D2-8893-257EB6B33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0" y="644652"/>
            <a:ext cx="5856401" cy="5568696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That forgiveness is not and cannot be earned.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That no one is beyond the love of God.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0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C967B0-8AC3-4A08-9B3F-6A27635B2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500"/>
              <a:t>Rembrandt, 1653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hrist Crucified between the Two Thieves: The Three Crosses, Rembrandt (Rembrandt van Rijn) (Dutch, Leiden 1606–1669 Amsterdam), Drypoint printed on vellum ">
            <a:extLst>
              <a:ext uri="{FF2B5EF4-FFF2-40B4-BE49-F238E27FC236}">
                <a16:creationId xmlns:a16="http://schemas.microsoft.com/office/drawing/2014/main" id="{7E16FEC0-F848-4452-BBCA-E9ED22CED0D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1714" y="640080"/>
            <a:ext cx="6379779" cy="555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22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8EA6C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93016-32CE-4C1B-AE49-A1C7E4B2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3182112" cy="55686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>
                <a:solidFill>
                  <a:srgbClr val="FFFFFF"/>
                </a:solidFill>
              </a:rPr>
              <a:t>Jesus’s forgiveness on the cross reveals…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ABC4-01B5-48D2-8893-257EB6B33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0" y="644652"/>
            <a:ext cx="5856401" cy="5568696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That forgiveness is not and cannot be earned.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That no one is beyond the love of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What exactly is the heart of God for broken humans.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7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859DB7-DDC3-4778-843C-47B081CA95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09" r="-1" b="-1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097FCB-7B93-41D1-B891-6A52ADFEF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Snapshots of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22A73-5635-48A6-82B3-596FCEFB1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On a forgiving cross.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2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8EA6C2"/>
          </a:solidFill>
          <a:ln w="25400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7576A-6665-48ED-A5DB-BABDB048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Luke 23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30F0-8E9C-4B1F-B4FD-33624E19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bg1"/>
                </a:solidFill>
                <a:effectLst/>
                <a:latin typeface="system-ui"/>
              </a:rPr>
              <a:t>32 </a:t>
            </a:r>
            <a:r>
              <a:rPr lang="en-US" dirty="0">
                <a:solidFill>
                  <a:schemeClr val="bg1"/>
                </a:solidFill>
                <a:effectLst/>
                <a:latin typeface="system-ui"/>
              </a:rPr>
              <a:t>Two others, who were criminals, were led away to be put to death with him. </a:t>
            </a:r>
            <a:r>
              <a:rPr lang="en-US" b="1" dirty="0">
                <a:solidFill>
                  <a:schemeClr val="bg1"/>
                </a:solidFill>
                <a:effectLst/>
                <a:latin typeface="system-ui"/>
              </a:rPr>
              <a:t>33 </a:t>
            </a:r>
            <a:r>
              <a:rPr lang="en-US" dirty="0">
                <a:solidFill>
                  <a:schemeClr val="bg1"/>
                </a:solidFill>
                <a:effectLst/>
                <a:latin typeface="system-ui"/>
              </a:rPr>
              <a:t>And when they came to the place that is called The Skull, there they crucified him, and the criminals, one on his right and one on his left. Some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2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8EA6C2"/>
          </a:solidFill>
          <a:ln w="25400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7576A-6665-48ED-A5DB-BABDB048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Luke 23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30F0-8E9C-4B1F-B4FD-33624E19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bg1"/>
                </a:solidFill>
                <a:effectLst/>
                <a:latin typeface="system-ui"/>
              </a:rPr>
              <a:t>34 </a:t>
            </a:r>
            <a:r>
              <a:rPr lang="en-US" sz="3200" dirty="0">
                <a:solidFill>
                  <a:schemeClr val="bg1"/>
                </a:solidFill>
                <a:effectLst/>
                <a:latin typeface="system-ui"/>
              </a:rPr>
              <a:t>And Jesus said, “Father, forgive them, for they know not what they do.” 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5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8EA6C2"/>
          </a:solidFill>
          <a:ln w="25400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7576A-6665-48ED-A5DB-BABDB048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Luke 23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30F0-8E9C-4B1F-B4FD-33624E19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And they cast lots to divide his garments. 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35 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And the people stood by, watching, but the rulers 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scoffed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 at him, saying, “He saved others; let him 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save himself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, if he is the Christ of God, his Chosen One!” 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36 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The soldiers also 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mocked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 him, coming up and offering him sour wine </a:t>
            </a: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37 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and saying, “If you are the King of the Jews, 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save yourself!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” </a:t>
            </a: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38 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There was also an inscription over him, “This is the King of the Jews.”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39 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One of the criminals who were hanged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railed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at him, saying, “Are you not the Christ? 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Save yourself</a:t>
            </a:r>
            <a:r>
              <a:rPr lang="en-US" sz="2000" b="1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2000" dirty="0">
                <a:solidFill>
                  <a:schemeClr val="bg1"/>
                </a:solidFill>
                <a:effectLst/>
                <a:latin typeface="system-ui"/>
              </a:rPr>
              <a:t>and us!” 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FE66974-C4F9-4363-BDD5-85FAD453BB28}"/>
              </a:ext>
            </a:extLst>
          </p:cNvPr>
          <p:cNvCxnSpPr/>
          <p:nvPr/>
        </p:nvCxnSpPr>
        <p:spPr>
          <a:xfrm>
            <a:off x="1266738" y="3699545"/>
            <a:ext cx="14429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9C6A45-D44E-4FF4-AE03-5CDD15DB6450}"/>
              </a:ext>
            </a:extLst>
          </p:cNvPr>
          <p:cNvCxnSpPr/>
          <p:nvPr/>
        </p:nvCxnSpPr>
        <p:spPr>
          <a:xfrm>
            <a:off x="1266738" y="4749567"/>
            <a:ext cx="14429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27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8EA6C2"/>
          </a:solidFill>
          <a:ln w="25400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7576A-6665-48ED-A5DB-BABDB048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Luke 23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30F0-8E9C-4B1F-B4FD-33624E19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40 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But the other rebuked him, saying, “Do you not fear God, since you are under the same sentence of condemnation? 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41 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And we indeed justly, for we are receiving the due reward of our deeds; but this man has done nothing wrong.” 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42 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And he said, “Jesus, remember me when you come into your kingdom.” </a:t>
            </a:r>
            <a:r>
              <a:rPr lang="en-US" sz="2400" b="1" dirty="0">
                <a:solidFill>
                  <a:schemeClr val="bg1"/>
                </a:solidFill>
                <a:effectLst/>
                <a:latin typeface="system-ui"/>
              </a:rPr>
              <a:t>43 </a:t>
            </a:r>
            <a:r>
              <a:rPr lang="en-US" sz="2400" dirty="0">
                <a:solidFill>
                  <a:schemeClr val="bg1"/>
                </a:solidFill>
                <a:effectLst/>
                <a:latin typeface="system-ui"/>
              </a:rPr>
              <a:t>And he said to him, “Truly, I say to you, today you will be with me in paradise.”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39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51">
            <a:extLst>
              <a:ext uri="{FF2B5EF4-FFF2-40B4-BE49-F238E27FC236}">
                <a16:creationId xmlns:a16="http://schemas.microsoft.com/office/drawing/2014/main" id="{5E0D0E5A-6E97-46A9-AF74-EAEA1E044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9417" y="6756322"/>
            <a:ext cx="5657849" cy="101678"/>
          </a:xfrm>
          <a:custGeom>
            <a:avLst/>
            <a:gdLst>
              <a:gd name="connsiteX0" fmla="*/ 0 w 2374107"/>
              <a:gd name="connsiteY0" fmla="*/ 0 h 45719"/>
              <a:gd name="connsiteX1" fmla="*/ 2374107 w 2374107"/>
              <a:gd name="connsiteY1" fmla="*/ 0 h 45719"/>
              <a:gd name="connsiteX2" fmla="*/ 2374107 w 2374107"/>
              <a:gd name="connsiteY2" fmla="*/ 45719 h 45719"/>
              <a:gd name="connsiteX3" fmla="*/ 0 w 2374107"/>
              <a:gd name="connsiteY3" fmla="*/ 45719 h 45719"/>
              <a:gd name="connsiteX4" fmla="*/ 0 w 2374107"/>
              <a:gd name="connsiteY4" fmla="*/ 0 h 45719"/>
              <a:gd name="connsiteX0" fmla="*/ 0 w 2430067"/>
              <a:gd name="connsiteY0" fmla="*/ 0 h 64769"/>
              <a:gd name="connsiteX1" fmla="*/ 2430067 w 2430067"/>
              <a:gd name="connsiteY1" fmla="*/ 19050 h 64769"/>
              <a:gd name="connsiteX2" fmla="*/ 2430067 w 2430067"/>
              <a:gd name="connsiteY2" fmla="*/ 64769 h 64769"/>
              <a:gd name="connsiteX3" fmla="*/ 55960 w 2430067"/>
              <a:gd name="connsiteY3" fmla="*/ 64769 h 64769"/>
              <a:gd name="connsiteX4" fmla="*/ 0 w 2430067"/>
              <a:gd name="connsiteY4" fmla="*/ 0 h 64769"/>
              <a:gd name="connsiteX0" fmla="*/ 0 w 2431088"/>
              <a:gd name="connsiteY0" fmla="*/ 0 h 94534"/>
              <a:gd name="connsiteX1" fmla="*/ 2431088 w 2431088"/>
              <a:gd name="connsiteY1" fmla="*/ 48815 h 94534"/>
              <a:gd name="connsiteX2" fmla="*/ 2431088 w 2431088"/>
              <a:gd name="connsiteY2" fmla="*/ 94534 h 94534"/>
              <a:gd name="connsiteX3" fmla="*/ 56981 w 2431088"/>
              <a:gd name="connsiteY3" fmla="*/ 94534 h 94534"/>
              <a:gd name="connsiteX4" fmla="*/ 0 w 2431088"/>
              <a:gd name="connsiteY4" fmla="*/ 0 h 94534"/>
              <a:gd name="connsiteX0" fmla="*/ 0 w 2425473"/>
              <a:gd name="connsiteY0" fmla="*/ 0 h 101678"/>
              <a:gd name="connsiteX1" fmla="*/ 2425473 w 2425473"/>
              <a:gd name="connsiteY1" fmla="*/ 55959 h 101678"/>
              <a:gd name="connsiteX2" fmla="*/ 2425473 w 2425473"/>
              <a:gd name="connsiteY2" fmla="*/ 101678 h 101678"/>
              <a:gd name="connsiteX3" fmla="*/ 51366 w 2425473"/>
              <a:gd name="connsiteY3" fmla="*/ 101678 h 101678"/>
              <a:gd name="connsiteX4" fmla="*/ 0 w 2425473"/>
              <a:gd name="connsiteY4" fmla="*/ 0 h 10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473" h="101678">
                <a:moveTo>
                  <a:pt x="0" y="0"/>
                </a:moveTo>
                <a:lnTo>
                  <a:pt x="2425473" y="55959"/>
                </a:lnTo>
                <a:lnTo>
                  <a:pt x="2425473" y="101678"/>
                </a:lnTo>
                <a:lnTo>
                  <a:pt x="51366" y="1016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52">
            <a:extLst>
              <a:ext uri="{FF2B5EF4-FFF2-40B4-BE49-F238E27FC236}">
                <a16:creationId xmlns:a16="http://schemas.microsoft.com/office/drawing/2014/main" id="{E197A7FD-CD8D-4609-AE35-64C89063E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8697" y="6809135"/>
            <a:ext cx="160496" cy="48864"/>
          </a:xfrm>
          <a:custGeom>
            <a:avLst/>
            <a:gdLst>
              <a:gd name="connsiteX0" fmla="*/ 0 w 91440"/>
              <a:gd name="connsiteY0" fmla="*/ 0 h 27432"/>
              <a:gd name="connsiteX1" fmla="*/ 91440 w 91440"/>
              <a:gd name="connsiteY1" fmla="*/ 0 h 27432"/>
              <a:gd name="connsiteX2" fmla="*/ 91440 w 91440"/>
              <a:gd name="connsiteY2" fmla="*/ 27432 h 27432"/>
              <a:gd name="connsiteX3" fmla="*/ 0 w 91440"/>
              <a:gd name="connsiteY3" fmla="*/ 27432 h 27432"/>
              <a:gd name="connsiteX4" fmla="*/ 0 w 91440"/>
              <a:gd name="connsiteY4" fmla="*/ 0 h 27432"/>
              <a:gd name="connsiteX0" fmla="*/ 0 w 128350"/>
              <a:gd name="connsiteY0" fmla="*/ 0 h 36957"/>
              <a:gd name="connsiteX1" fmla="*/ 128350 w 128350"/>
              <a:gd name="connsiteY1" fmla="*/ 9525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28350"/>
              <a:gd name="connsiteY0" fmla="*/ 0 h 36957"/>
              <a:gd name="connsiteX1" fmla="*/ 83106 w 128350"/>
              <a:gd name="connsiteY1" fmla="*/ 11906 h 36957"/>
              <a:gd name="connsiteX2" fmla="*/ 128350 w 128350"/>
              <a:gd name="connsiteY2" fmla="*/ 36957 h 36957"/>
              <a:gd name="connsiteX3" fmla="*/ 36910 w 128350"/>
              <a:gd name="connsiteY3" fmla="*/ 36957 h 36957"/>
              <a:gd name="connsiteX4" fmla="*/ 0 w 128350"/>
              <a:gd name="connsiteY4" fmla="*/ 0 h 36957"/>
              <a:gd name="connsiteX0" fmla="*/ 0 w 162878"/>
              <a:gd name="connsiteY0" fmla="*/ 0 h 44101"/>
              <a:gd name="connsiteX1" fmla="*/ 117634 w 162878"/>
              <a:gd name="connsiteY1" fmla="*/ 19050 h 44101"/>
              <a:gd name="connsiteX2" fmla="*/ 162878 w 162878"/>
              <a:gd name="connsiteY2" fmla="*/ 44101 h 44101"/>
              <a:gd name="connsiteX3" fmla="*/ 71438 w 162878"/>
              <a:gd name="connsiteY3" fmla="*/ 44101 h 44101"/>
              <a:gd name="connsiteX4" fmla="*/ 0 w 162878"/>
              <a:gd name="connsiteY4" fmla="*/ 0 h 44101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9056 w 160496"/>
              <a:gd name="connsiteY3" fmla="*/ 48864 h 48864"/>
              <a:gd name="connsiteX4" fmla="*/ 0 w 160496"/>
              <a:gd name="connsiteY4" fmla="*/ 0 h 48864"/>
              <a:gd name="connsiteX0" fmla="*/ 0 w 160496"/>
              <a:gd name="connsiteY0" fmla="*/ 0 h 48864"/>
              <a:gd name="connsiteX1" fmla="*/ 115252 w 160496"/>
              <a:gd name="connsiteY1" fmla="*/ 23813 h 48864"/>
              <a:gd name="connsiteX2" fmla="*/ 160496 w 160496"/>
              <a:gd name="connsiteY2" fmla="*/ 48864 h 48864"/>
              <a:gd name="connsiteX3" fmla="*/ 61912 w 160496"/>
              <a:gd name="connsiteY3" fmla="*/ 48864 h 48864"/>
              <a:gd name="connsiteX4" fmla="*/ 0 w 160496"/>
              <a:gd name="connsiteY4" fmla="*/ 0 h 48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96" h="48864">
                <a:moveTo>
                  <a:pt x="0" y="0"/>
                </a:moveTo>
                <a:lnTo>
                  <a:pt x="115252" y="23813"/>
                </a:lnTo>
                <a:lnTo>
                  <a:pt x="160496" y="48864"/>
                </a:lnTo>
                <a:lnTo>
                  <a:pt x="61912" y="488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rgbClr val="8EA6C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107ACE-8F8D-4CF1-859D-D1623F50C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716" y="955309"/>
            <a:ext cx="7074568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3500" dirty="0">
                <a:solidFill>
                  <a:srgbClr val="FFFFFF"/>
                </a:solidFill>
              </a:rPr>
            </a:br>
            <a:r>
              <a:rPr lang="en-US" sz="3500" dirty="0">
                <a:solidFill>
                  <a:srgbClr val="FFFFFF"/>
                </a:solidFill>
              </a:rPr>
              <a:t>Jesus meets the least likely people in the least likely places and he offers them forgiveness.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C0B64B74-19BE-47D9-8BB8-7081BF0E0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01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CBDDAF-75F9-4831-972A-4C62F4A4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581" y="643467"/>
            <a:ext cx="3562483" cy="35692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Augustine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D406F-8089-47B9-93B9-9B29C0A79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98581" y="4631161"/>
            <a:ext cx="3562483" cy="15694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via christianity.stackexchange.com">
            <a:extLst>
              <a:ext uri="{FF2B5EF4-FFF2-40B4-BE49-F238E27FC236}">
                <a16:creationId xmlns:a16="http://schemas.microsoft.com/office/drawing/2014/main" id="{C7E8FB32-1764-487D-8D51-F1E354320BF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7095" y="640080"/>
            <a:ext cx="4600505" cy="555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10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CBDDAF-75F9-4831-972A-4C62F4A4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581" y="643467"/>
            <a:ext cx="3562483" cy="35692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Augustine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D406F-8089-47B9-93B9-9B29C0A79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98581" y="4631161"/>
            <a:ext cx="3562483" cy="15694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800"/>
              <a:t>“Lord, make me a Christian but not yet”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via christianity.stackexchange.com">
            <a:extLst>
              <a:ext uri="{FF2B5EF4-FFF2-40B4-BE49-F238E27FC236}">
                <a16:creationId xmlns:a16="http://schemas.microsoft.com/office/drawing/2014/main" id="{C7E8FB32-1764-487D-8D51-F1E354320BF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7095" y="640080"/>
            <a:ext cx="4600505" cy="555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169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8E5E2"/>
      </a:lt2>
      <a:accent1>
        <a:srgbClr val="8EA6C2"/>
      </a:accent1>
      <a:accent2>
        <a:srgbClr val="79AAB1"/>
      </a:accent2>
      <a:accent3>
        <a:srgbClr val="81AA9D"/>
      </a:accent3>
      <a:accent4>
        <a:srgbClr val="77AF87"/>
      </a:accent4>
      <a:accent5>
        <a:srgbClr val="87AB81"/>
      </a:accent5>
      <a:accent6>
        <a:srgbClr val="91A974"/>
      </a:accent6>
      <a:hlink>
        <a:srgbClr val="9A7E5D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559</Words>
  <Application>Microsoft Office PowerPoint</Application>
  <PresentationFormat>Widescreen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Modern Love</vt:lpstr>
      <vt:lpstr>system-ui</vt:lpstr>
      <vt:lpstr>The Hand</vt:lpstr>
      <vt:lpstr>SketchyVTI</vt:lpstr>
      <vt:lpstr>Snapshots of Jesus</vt:lpstr>
      <vt:lpstr>Rembrandt, 1653</vt:lpstr>
      <vt:lpstr>Luke 23</vt:lpstr>
      <vt:lpstr>Luke 23</vt:lpstr>
      <vt:lpstr>Luke 23</vt:lpstr>
      <vt:lpstr>Luke 23</vt:lpstr>
      <vt:lpstr> Jesus meets the least likely people in the least likely places and he offers them forgiveness.</vt:lpstr>
      <vt:lpstr>Augustine</vt:lpstr>
      <vt:lpstr>Augustine</vt:lpstr>
      <vt:lpstr>Martin Luther</vt:lpstr>
      <vt:lpstr>Martin Luther</vt:lpstr>
      <vt:lpstr>John Newton</vt:lpstr>
      <vt:lpstr>John Newton</vt:lpstr>
      <vt:lpstr>Anne Lamott</vt:lpstr>
      <vt:lpstr>Anne Lamott</vt:lpstr>
      <vt:lpstr> Jesus once and for all reveals the most accurate picture of God’s heart for broken and wounded humanity.</vt:lpstr>
      <vt:lpstr> Hebrews 1:3 (NLT)  The Son radiates God’s own glory and expresses the very character of God</vt:lpstr>
      <vt:lpstr>Jesus’s forgiveness on the cross reveals…</vt:lpstr>
      <vt:lpstr>Jesus’s forgiveness on the cross reveals…</vt:lpstr>
      <vt:lpstr>Jesus’s forgiveness on the cross reveals…</vt:lpstr>
      <vt:lpstr>Snapshots of Jesus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Snapshots of Jesus</dc:title>
  <dc:creator>Dan Gabor</dc:creator>
  <cp:lastModifiedBy>Dan Gabor</cp:lastModifiedBy>
  <cp:revision>9</cp:revision>
  <dcterms:created xsi:type="dcterms:W3CDTF">2020-12-11T20:03:27Z</dcterms:created>
  <dcterms:modified xsi:type="dcterms:W3CDTF">2020-12-12T20:16:48Z</dcterms:modified>
</cp:coreProperties>
</file>