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63" r:id="rId5"/>
    <p:sldId id="267" r:id="rId6"/>
    <p:sldId id="268" r:id="rId7"/>
    <p:sldId id="266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2" autoAdjust="0"/>
    <p:restoredTop sz="94605" autoAdjust="0"/>
  </p:normalViewPr>
  <p:slideViewPr>
    <p:cSldViewPr>
      <p:cViewPr varScale="1">
        <p:scale>
          <a:sx n="112" d="100"/>
          <a:sy n="112" d="100"/>
        </p:scale>
        <p:origin x="87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347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A4A1-A613-41B1-80D4-74C61F7B27D1}" type="datetimeFigureOut">
              <a:rPr lang="en-CA" smtClean="0"/>
              <a:t>2019-10-06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C5AF4-152E-4718-B8F6-FDEF0252161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5706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A4A1-A613-41B1-80D4-74C61F7B27D1}" type="datetimeFigureOut">
              <a:rPr lang="en-CA" smtClean="0"/>
              <a:t>2019-10-06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C5AF4-152E-4718-B8F6-FDEF0252161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22436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A4A1-A613-41B1-80D4-74C61F7B27D1}" type="datetimeFigureOut">
              <a:rPr lang="en-CA" smtClean="0"/>
              <a:t>2019-10-06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C5AF4-152E-4718-B8F6-FDEF0252161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05033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A4A1-A613-41B1-80D4-74C61F7B27D1}" type="datetimeFigureOut">
              <a:rPr lang="en-CA" smtClean="0"/>
              <a:t>2019-10-06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C5AF4-152E-4718-B8F6-FDEF0252161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33818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A4A1-A613-41B1-80D4-74C61F7B27D1}" type="datetimeFigureOut">
              <a:rPr lang="en-CA" smtClean="0"/>
              <a:t>2019-10-06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C5AF4-152E-4718-B8F6-FDEF0252161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52688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A4A1-A613-41B1-80D4-74C61F7B27D1}" type="datetimeFigureOut">
              <a:rPr lang="en-CA" smtClean="0"/>
              <a:t>2019-10-06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C5AF4-152E-4718-B8F6-FDEF0252161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30504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A4A1-A613-41B1-80D4-74C61F7B27D1}" type="datetimeFigureOut">
              <a:rPr lang="en-CA" smtClean="0"/>
              <a:t>2019-10-06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C5AF4-152E-4718-B8F6-FDEF0252161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5339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A4A1-A613-41B1-80D4-74C61F7B27D1}" type="datetimeFigureOut">
              <a:rPr lang="en-CA" smtClean="0"/>
              <a:t>2019-10-06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C5AF4-152E-4718-B8F6-FDEF0252161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86045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A4A1-A613-41B1-80D4-74C61F7B27D1}" type="datetimeFigureOut">
              <a:rPr lang="en-CA" smtClean="0"/>
              <a:t>2019-10-06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C5AF4-152E-4718-B8F6-FDEF0252161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47560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A4A1-A613-41B1-80D4-74C61F7B27D1}" type="datetimeFigureOut">
              <a:rPr lang="en-CA" smtClean="0"/>
              <a:t>2019-10-06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C5AF4-152E-4718-B8F6-FDEF0252161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6080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A4A1-A613-41B1-80D4-74C61F7B27D1}" type="datetimeFigureOut">
              <a:rPr lang="en-CA" smtClean="0"/>
              <a:t>2019-10-06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C5AF4-152E-4718-B8F6-FDEF0252161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9297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D0A4A1-A613-41B1-80D4-74C61F7B27D1}" type="datetimeFigureOut">
              <a:rPr lang="en-CA" smtClean="0"/>
              <a:t>2019-10-06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AC5AF4-152E-4718-B8F6-FDEF0252161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70703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irstvoices.com/" TargetMode="External"/><Relationship Id="rId2" Type="http://schemas.openxmlformats.org/officeDocument/2006/relationships/hyperlink" Target="http://maps.fpcc.ca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n.ccunesco.ca/-/media/Files/Unesco/Resources/2018/09/IndigenousLanguagesCCUNESCO.pdf" TargetMode="External"/><Relationship Id="rId4" Type="http://schemas.openxmlformats.org/officeDocument/2006/relationships/hyperlink" Target="https://native-land.ca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700808"/>
            <a:ext cx="7772400" cy="1470025"/>
          </a:xfrm>
        </p:spPr>
        <p:txBody>
          <a:bodyPr>
            <a:normAutofit/>
          </a:bodyPr>
          <a:lstStyle/>
          <a:p>
            <a:r>
              <a:rPr lang="en-CA" sz="4000" dirty="0"/>
              <a:t>Indigenous Nations and Languages of Vancouver Island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CA" sz="2800"/>
              <a:t>Diocese of Islands &amp; Inlets</a:t>
            </a:r>
          </a:p>
          <a:p>
            <a:r>
              <a:rPr lang="en-CA" sz="2800"/>
              <a:t>94 </a:t>
            </a:r>
            <a:r>
              <a:rPr lang="en-CA" sz="2800" dirty="0"/>
              <a:t>Calls to </a:t>
            </a:r>
            <a:r>
              <a:rPr lang="en-CA" sz="2800"/>
              <a:t>Action Workshop</a:t>
            </a:r>
            <a:endParaRPr lang="en-CA" sz="2800" dirty="0"/>
          </a:p>
          <a:p>
            <a:r>
              <a:rPr lang="en-CA" sz="2800"/>
              <a:t>October 5, 2019</a:t>
            </a:r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245119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First Nations on Vancouver Island</a:t>
            </a:r>
          </a:p>
        </p:txBody>
      </p:sp>
      <p:pic>
        <p:nvPicPr>
          <p:cNvPr id="2050" name="Picture 2" descr="C:\Users\User\Desktop\Reconciliation and Beyond\Ma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412776"/>
            <a:ext cx="5976664" cy="4793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35696" y="5661248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maps.fpcc.ca</a:t>
            </a:r>
          </a:p>
        </p:txBody>
      </p:sp>
    </p:spTree>
    <p:extLst>
      <p:ext uri="{BB962C8B-B14F-4D97-AF65-F5344CB8AC3E}">
        <p14:creationId xmlns:p14="http://schemas.microsoft.com/office/powerpoint/2010/main" val="2552463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Language Families on Vancouver Island</a:t>
            </a:r>
          </a:p>
        </p:txBody>
      </p:sp>
      <p:pic>
        <p:nvPicPr>
          <p:cNvPr id="1026" name="Picture 2" descr="C:\Users\User\Desktop\Reconciliation and Beyond\LanguageMa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7" y="1484783"/>
            <a:ext cx="6912769" cy="4947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59632" y="5845914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maps.fpcc.ca</a:t>
            </a:r>
          </a:p>
        </p:txBody>
      </p:sp>
    </p:spTree>
    <p:extLst>
      <p:ext uri="{BB962C8B-B14F-4D97-AF65-F5344CB8AC3E}">
        <p14:creationId xmlns:p14="http://schemas.microsoft.com/office/powerpoint/2010/main" val="1251058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Language &amp; Cultural Groups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/>
              <a:t>Coast </a:t>
            </a:r>
            <a:r>
              <a:rPr lang="en-CA" dirty="0"/>
              <a:t>Salish</a:t>
            </a:r>
          </a:p>
          <a:p>
            <a:endParaRPr lang="en-CA" dirty="0"/>
          </a:p>
          <a:p>
            <a:r>
              <a:rPr lang="en-CA" dirty="0"/>
              <a:t>Nuu-chah-nulth (</a:t>
            </a:r>
            <a:r>
              <a:rPr lang="en-CA" dirty="0" err="1"/>
              <a:t>Nuučaaŉuɫ</a:t>
            </a:r>
            <a:r>
              <a:rPr lang="en-CA" dirty="0"/>
              <a:t>)</a:t>
            </a:r>
          </a:p>
          <a:p>
            <a:pPr marL="0" indent="0">
              <a:buNone/>
            </a:pPr>
            <a:r>
              <a:rPr lang="en-CA" i="1" dirty="0"/>
              <a:t>    "all along the </a:t>
            </a:r>
            <a:r>
              <a:rPr lang="en-CA" i="1"/>
              <a:t>mountains"</a:t>
            </a:r>
          </a:p>
          <a:p>
            <a:pPr marL="0" indent="0">
              <a:buNone/>
            </a:pPr>
            <a:endParaRPr lang="en-CA" i="1"/>
          </a:p>
          <a:p>
            <a:r>
              <a:rPr lang="en-CA"/>
              <a:t>Kwakw</a:t>
            </a:r>
            <a:r>
              <a:rPr lang="en-CA" u="sng"/>
              <a:t>a</a:t>
            </a:r>
            <a:r>
              <a:rPr lang="en-CA"/>
              <a:t>k</a:t>
            </a:r>
            <a:r>
              <a:rPr lang="en-CA" u="sng"/>
              <a:t>a</a:t>
            </a:r>
            <a:r>
              <a:rPr lang="en-CA"/>
              <a:t>'wakw  (Kʷakʷakəwakʷ)</a:t>
            </a:r>
          </a:p>
          <a:p>
            <a:pPr marL="0" indent="0">
              <a:buNone/>
            </a:pPr>
            <a:r>
              <a:rPr lang="en-CA"/>
              <a:t>    (speakers of Kwak'wala or Kʷak'ʷala)</a:t>
            </a:r>
          </a:p>
          <a:p>
            <a:pPr marL="0" indent="0">
              <a:buNone/>
            </a:pPr>
            <a:endParaRPr lang="en-CA" i="1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94775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143000"/>
          </a:xfrm>
        </p:spPr>
        <p:txBody>
          <a:bodyPr/>
          <a:lstStyle/>
          <a:p>
            <a:r>
              <a:rPr lang="en-CA"/>
              <a:t>SENĆOŦEN &amp; Lkwungen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2060848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en-CA"/>
          </a:p>
          <a:p>
            <a:pPr marL="0" indent="0">
              <a:buNone/>
            </a:pPr>
            <a:r>
              <a:rPr lang="en-CA" sz="4000"/>
              <a:t>  HÍ,SW̱KE SIÁM.  	     Hay'sxwq'a si'em'.</a:t>
            </a:r>
          </a:p>
          <a:p>
            <a:pPr marL="0" indent="0">
              <a:buNone/>
            </a:pPr>
            <a:endParaRPr lang="en-CA" sz="3600"/>
          </a:p>
          <a:p>
            <a:pPr marL="0" indent="0" algn="ctr">
              <a:buNone/>
            </a:pPr>
            <a:r>
              <a:rPr lang="en-CA" sz="3600" i="1"/>
              <a:t>Thank you, respected one.</a:t>
            </a:r>
          </a:p>
          <a:p>
            <a:pPr marL="0" indent="0">
              <a:buNone/>
            </a:pP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88343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Pronunciation Tip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sz="4000"/>
              <a:t> W̱ / xw sound</a:t>
            </a:r>
          </a:p>
          <a:p>
            <a:pPr lvl="1"/>
            <a:r>
              <a:rPr lang="en-CA" sz="3600"/>
              <a:t> HÍ,S</a:t>
            </a:r>
            <a:r>
              <a:rPr lang="en-CA" sz="3600">
                <a:solidFill>
                  <a:srgbClr val="FF0000"/>
                </a:solidFill>
              </a:rPr>
              <a:t>W̱</a:t>
            </a:r>
            <a:r>
              <a:rPr lang="en-CA" sz="3600"/>
              <a:t>KE			Hay's</a:t>
            </a:r>
            <a:r>
              <a:rPr lang="en-CA" sz="3600">
                <a:solidFill>
                  <a:srgbClr val="FF0000"/>
                </a:solidFill>
              </a:rPr>
              <a:t>xw</a:t>
            </a:r>
            <a:r>
              <a:rPr lang="en-CA" sz="3600"/>
              <a:t>q'a</a:t>
            </a:r>
          </a:p>
          <a:p>
            <a:pPr lvl="1"/>
            <a:r>
              <a:rPr lang="en-CA" sz="3600"/>
              <a:t> </a:t>
            </a:r>
            <a:r>
              <a:rPr lang="en-CA" sz="3600">
                <a:solidFill>
                  <a:srgbClr val="FF0000"/>
                </a:solidFill>
              </a:rPr>
              <a:t>W̱</a:t>
            </a:r>
            <a:r>
              <a:rPr lang="en-CA" sz="3600"/>
              <a:t>SÁNEĆ</a:t>
            </a:r>
          </a:p>
          <a:p>
            <a:pPr marL="457200" lvl="1" indent="0">
              <a:buNone/>
            </a:pPr>
            <a:endParaRPr lang="en-CA" sz="3600"/>
          </a:p>
          <a:p>
            <a:r>
              <a:rPr lang="en-CA" sz="4000"/>
              <a:t>"I won't let anyone </a:t>
            </a:r>
            <a:r>
              <a:rPr lang="en-CA" sz="4000">
                <a:solidFill>
                  <a:srgbClr val="FF0000"/>
                </a:solidFill>
              </a:rPr>
              <a:t>W̱ </a:t>
            </a:r>
            <a:r>
              <a:rPr lang="en-CA" sz="4000"/>
              <a:t>it out!"</a:t>
            </a:r>
          </a:p>
        </p:txBody>
      </p:sp>
    </p:spTree>
    <p:extLst>
      <p:ext uri="{BB962C8B-B14F-4D97-AF65-F5344CB8AC3E}">
        <p14:creationId xmlns:p14="http://schemas.microsoft.com/office/powerpoint/2010/main" val="2243306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CA" dirty="0"/>
              <a:t>First Peoples' Language Map of British Columbia: </a:t>
            </a:r>
            <a:r>
              <a:rPr lang="en-CA" dirty="0">
                <a:hlinkClick r:id="rId2"/>
              </a:rPr>
              <a:t>maps.fpcc.ca</a:t>
            </a:r>
            <a:endParaRPr lang="en-CA" dirty="0"/>
          </a:p>
          <a:p>
            <a:endParaRPr lang="en-CA" dirty="0"/>
          </a:p>
          <a:p>
            <a:r>
              <a:rPr lang="en-CA" dirty="0" err="1"/>
              <a:t>FirstVoices</a:t>
            </a:r>
            <a:r>
              <a:rPr lang="en-CA" dirty="0"/>
              <a:t> online dictionaries: </a:t>
            </a:r>
            <a:r>
              <a:rPr lang="en-CA" dirty="0">
                <a:hlinkClick r:id="rId3"/>
              </a:rPr>
              <a:t>firstvoices.com</a:t>
            </a:r>
            <a:endParaRPr lang="en-CA" dirty="0"/>
          </a:p>
          <a:p>
            <a:endParaRPr lang="en-CA" dirty="0"/>
          </a:p>
          <a:p>
            <a:r>
              <a:rPr lang="en-CA" dirty="0"/>
              <a:t>Native Land:  </a:t>
            </a:r>
            <a:r>
              <a:rPr lang="en-CA" dirty="0">
                <a:hlinkClick r:id="rId4"/>
              </a:rPr>
              <a:t>native-land.ca</a:t>
            </a:r>
            <a:endParaRPr lang="en-CA" dirty="0"/>
          </a:p>
          <a:p>
            <a:endParaRPr lang="en-CA" dirty="0">
              <a:hlinkClick r:id="rId5"/>
            </a:endParaRPr>
          </a:p>
          <a:p>
            <a:r>
              <a:rPr lang="en-CA" dirty="0">
                <a:hlinkClick r:id="rId5"/>
              </a:rPr>
              <a:t>Indigenous Languages in Canada: What You Need to Know</a:t>
            </a:r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6461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Protocol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CA" dirty="0"/>
              <a:t>When is it OK for us as Settler Anglicans to use Indigenous </a:t>
            </a:r>
            <a:r>
              <a:rPr lang="en-CA"/>
              <a:t>languages?</a:t>
            </a:r>
          </a:p>
          <a:p>
            <a:r>
              <a:rPr lang="en-CA"/>
              <a:t>Generally …</a:t>
            </a:r>
          </a:p>
          <a:p>
            <a:pPr lvl="1"/>
            <a:r>
              <a:rPr lang="en-CA"/>
              <a:t>naming Nations when acknowledging traditional territory</a:t>
            </a:r>
          </a:p>
          <a:p>
            <a:pPr lvl="1"/>
            <a:r>
              <a:rPr lang="en-CA"/>
              <a:t>greeting or thanking an Indigenous person who is present</a:t>
            </a:r>
            <a:endParaRPr lang="en-CA" dirty="0"/>
          </a:p>
          <a:p>
            <a:r>
              <a:rPr lang="en-CA" dirty="0"/>
              <a:t>Depends on the </a:t>
            </a:r>
            <a:r>
              <a:rPr lang="en-CA" u="sng" dirty="0"/>
              <a:t>context</a:t>
            </a:r>
            <a:r>
              <a:rPr lang="en-CA" dirty="0"/>
              <a:t>!</a:t>
            </a:r>
          </a:p>
          <a:p>
            <a:r>
              <a:rPr lang="en-CA" dirty="0"/>
              <a:t>Always defer if an Indigenous person is </a:t>
            </a:r>
            <a:r>
              <a:rPr lang="en-CA"/>
              <a:t>present.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962152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Provenance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Is it OK to use Indigenous words and phrases learned off the internet?</a:t>
            </a:r>
          </a:p>
          <a:p>
            <a:pPr lvl="1"/>
            <a:r>
              <a:rPr lang="en-CA" dirty="0"/>
              <a:t>Better to develop </a:t>
            </a:r>
            <a:r>
              <a:rPr lang="en-CA" u="sng" dirty="0"/>
              <a:t>relationships</a:t>
            </a:r>
            <a:r>
              <a:rPr lang="en-CA" dirty="0"/>
              <a:t> with Indigenous individuals and communities, </a:t>
            </a:r>
          </a:p>
          <a:p>
            <a:pPr lvl="2"/>
            <a:r>
              <a:rPr lang="en-CA" dirty="0"/>
              <a:t>learn from them directly</a:t>
            </a:r>
          </a:p>
          <a:p>
            <a:pPr lvl="2"/>
            <a:r>
              <a:rPr lang="en-CA" dirty="0"/>
              <a:t>use their language with their permission</a:t>
            </a:r>
          </a:p>
          <a:p>
            <a:pPr lvl="2"/>
            <a:r>
              <a:rPr lang="en-CA" dirty="0"/>
              <a:t>acknowledge who you learned from</a:t>
            </a:r>
          </a:p>
          <a:p>
            <a:pPr lvl="1"/>
            <a:r>
              <a:rPr lang="en-CA" dirty="0"/>
              <a:t>Speak 'from the heart', not just as a token.</a:t>
            </a:r>
          </a:p>
          <a:p>
            <a:pPr lvl="1"/>
            <a:r>
              <a:rPr lang="en-CA" dirty="0"/>
              <a:t>Internet resources are great for practice!</a:t>
            </a:r>
          </a:p>
        </p:txBody>
      </p:sp>
    </p:spTree>
    <p:extLst>
      <p:ext uri="{BB962C8B-B14F-4D97-AF65-F5344CB8AC3E}">
        <p14:creationId xmlns:p14="http://schemas.microsoft.com/office/powerpoint/2010/main" val="14171976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873</TotalTime>
  <Words>237</Words>
  <Application>Microsoft Office PowerPoint</Application>
  <PresentationFormat>On-screen Show (4:3)</PresentationFormat>
  <Paragraphs>51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Indigenous Nations and Languages of Vancouver Island</vt:lpstr>
      <vt:lpstr>First Nations on Vancouver Island</vt:lpstr>
      <vt:lpstr>Language Families on Vancouver Island</vt:lpstr>
      <vt:lpstr>Language &amp; Cultural Groups</vt:lpstr>
      <vt:lpstr>SENĆOŦEN &amp; Lkwungen</vt:lpstr>
      <vt:lpstr>Pronunciation Tip</vt:lpstr>
      <vt:lpstr>Resources</vt:lpstr>
      <vt:lpstr>Protocol</vt:lpstr>
      <vt:lpstr>Provenance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Derek Osman</cp:lastModifiedBy>
  <cp:revision>50</cp:revision>
  <dcterms:created xsi:type="dcterms:W3CDTF">2018-09-19T18:40:11Z</dcterms:created>
  <dcterms:modified xsi:type="dcterms:W3CDTF">2019-10-06T07:14:54Z</dcterms:modified>
</cp:coreProperties>
</file>