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7" r:id="rId4"/>
    <p:sldId id="278" r:id="rId5"/>
    <p:sldId id="279" r:id="rId6"/>
    <p:sldId id="280" r:id="rId7"/>
    <p:sldId id="283" r:id="rId8"/>
    <p:sldId id="276" r:id="rId9"/>
    <p:sldId id="284" r:id="rId10"/>
    <p:sldId id="282" r:id="rId11"/>
    <p:sldId id="281" r:id="rId12"/>
    <p:sldId id="258" r:id="rId13"/>
    <p:sldId id="259" r:id="rId14"/>
    <p:sldId id="261" r:id="rId15"/>
    <p:sldId id="260" r:id="rId16"/>
    <p:sldId id="262" r:id="rId17"/>
    <p:sldId id="263" r:id="rId18"/>
    <p:sldId id="264" r:id="rId19"/>
    <p:sldId id="265" r:id="rId20"/>
    <p:sldId id="266" r:id="rId21"/>
    <p:sldId id="275" r:id="rId22"/>
    <p:sldId id="274" r:id="rId23"/>
    <p:sldId id="267" r:id="rId24"/>
    <p:sldId id="268" r:id="rId25"/>
    <p:sldId id="269" r:id="rId26"/>
    <p:sldId id="270" r:id="rId27"/>
    <p:sldId id="271" r:id="rId28"/>
    <p:sldId id="272" r:id="rId29"/>
    <p:sldId id="273"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0515"/>
    <a:srgbClr val="F6D1A3"/>
    <a:srgbClr val="954E2C"/>
    <a:srgbClr val="F8D8B9"/>
    <a:srgbClr val="80151A"/>
    <a:srgbClr val="76221A"/>
    <a:srgbClr val="361813"/>
    <a:srgbClr val="7833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994CA-8098-9B4D-BA0A-C5D5B3D6BA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1CC38C-6290-6F45-A448-1E9BA99C28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0DE09B-C98C-FB46-8182-E3FDD5E5245B}"/>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5" name="Footer Placeholder 4">
            <a:extLst>
              <a:ext uri="{FF2B5EF4-FFF2-40B4-BE49-F238E27FC236}">
                <a16:creationId xmlns:a16="http://schemas.microsoft.com/office/drawing/2014/main" id="{ACFF89E6-43FF-FF48-A012-53B2529483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9A4D3A-755C-704A-A70C-1FDFA500A29D}"/>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2893896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68EA5-6805-CA40-827C-88A406BDAB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B96D7F4-0A99-A248-B56F-4E204C1CA7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6494D3-4F6D-2F49-9DE4-187E45FCF0F5}"/>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5" name="Footer Placeholder 4">
            <a:extLst>
              <a:ext uri="{FF2B5EF4-FFF2-40B4-BE49-F238E27FC236}">
                <a16:creationId xmlns:a16="http://schemas.microsoft.com/office/drawing/2014/main" id="{B3380AA6-4E98-CF4B-A11E-A332AD92FF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598BF9-6E39-D34E-8DE6-3379F26AF7F7}"/>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101101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B861D6-41DE-8F4B-A18E-8BB3F7A3C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E1AD8B8-4716-884D-9D37-E0F8D4A441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701EF1-E54C-6B48-94D6-D1AEA4D3C080}"/>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5" name="Footer Placeholder 4">
            <a:extLst>
              <a:ext uri="{FF2B5EF4-FFF2-40B4-BE49-F238E27FC236}">
                <a16:creationId xmlns:a16="http://schemas.microsoft.com/office/drawing/2014/main" id="{CBABFCB9-C1CF-B343-B858-B4E533EEBC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CB9FD0-C3EF-A34D-8ACB-9849D90D8664}"/>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830622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EB3D9-EAA9-2042-A739-587237F4AF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944789-CA18-BC41-A189-5F7237207F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56CE28-AC2C-3042-9070-05EE9C96CB61}"/>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5" name="Footer Placeholder 4">
            <a:extLst>
              <a:ext uri="{FF2B5EF4-FFF2-40B4-BE49-F238E27FC236}">
                <a16:creationId xmlns:a16="http://schemas.microsoft.com/office/drawing/2014/main" id="{30C63397-2053-6F46-858C-B474573B75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03237B-1D0A-5045-A03F-7B348EEC85EE}"/>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3993634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B3B60-6E8A-4146-995D-AF2D59F6BF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349E25-E718-3642-949C-8B5E147AE4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BD0F8B-5177-E84F-8B15-F99434376901}"/>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5" name="Footer Placeholder 4">
            <a:extLst>
              <a:ext uri="{FF2B5EF4-FFF2-40B4-BE49-F238E27FC236}">
                <a16:creationId xmlns:a16="http://schemas.microsoft.com/office/drawing/2014/main" id="{2D801B25-3BD3-4444-893F-CD09B33D0A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627EFF-7F7F-2A4E-B08D-2DF971F0F8F9}"/>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955270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AA252-A537-484E-AD8C-70B281CC79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1DEC2C-9822-3343-96C2-0125E445C4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148FA5-20D6-9E4C-B0E4-0FD30BAEDF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68DE8B-11D3-BE49-A822-C98C8AAE98B5}"/>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6" name="Footer Placeholder 5">
            <a:extLst>
              <a:ext uri="{FF2B5EF4-FFF2-40B4-BE49-F238E27FC236}">
                <a16:creationId xmlns:a16="http://schemas.microsoft.com/office/drawing/2014/main" id="{BE08D62F-F0BE-6B4F-9E3E-CEC0B56F63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68B3DB-9F49-BF4B-94FE-02E6552B7219}"/>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763165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AD0CB-97C5-154B-9C36-DC7218DF086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D20FA6-CCED-E440-8351-5DA8C71E4C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8BE57B-A27F-6449-8E2D-2DDAC3DEA1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553E1C9-1459-AF4D-927B-6BDCA90821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07DC6-38A4-6E48-A023-A930C9BECC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94805C-A853-114E-9AA7-675EF2AD8755}"/>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8" name="Footer Placeholder 7">
            <a:extLst>
              <a:ext uri="{FF2B5EF4-FFF2-40B4-BE49-F238E27FC236}">
                <a16:creationId xmlns:a16="http://schemas.microsoft.com/office/drawing/2014/main" id="{A34B12DB-FF1D-5641-92D0-695227C80B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9A6C78-13DC-4A46-95C5-4D23E814D23A}"/>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1006929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CA944-BBC7-9C4A-9A2D-37E92D4962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7BDACB-82FA-E548-B822-DB4457EF25CD}"/>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4" name="Footer Placeholder 3">
            <a:extLst>
              <a:ext uri="{FF2B5EF4-FFF2-40B4-BE49-F238E27FC236}">
                <a16:creationId xmlns:a16="http://schemas.microsoft.com/office/drawing/2014/main" id="{07C4C974-0FCC-D34D-9079-808759421E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4E245C-982F-DF42-A74F-29394EA6D946}"/>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2117599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36FD0A-24EE-5F48-9671-49111F503507}"/>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3" name="Footer Placeholder 2">
            <a:extLst>
              <a:ext uri="{FF2B5EF4-FFF2-40B4-BE49-F238E27FC236}">
                <a16:creationId xmlns:a16="http://schemas.microsoft.com/office/drawing/2014/main" id="{D5A75B3D-1065-0942-BF4C-1C30EA0508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10FDD4C-3DEE-E04B-BB85-66CCB6B9098D}"/>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2567079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63EB0-454F-A549-A738-A44EB90902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2874C3-70EF-0042-AEBA-1FF66BA888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C7E0FA-0123-8E43-8D98-CE1ACC6A9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ADF699-0B42-0841-821C-21D203B8B557}"/>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6" name="Footer Placeholder 5">
            <a:extLst>
              <a:ext uri="{FF2B5EF4-FFF2-40B4-BE49-F238E27FC236}">
                <a16:creationId xmlns:a16="http://schemas.microsoft.com/office/drawing/2014/main" id="{A98F673F-B75B-D842-824C-09617A0B26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044C10-7005-3347-AD9F-E4D697ACD63E}"/>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2834383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5D102-6C7A-4842-91C0-4E595D672A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86BA2E-719D-8D45-B3B6-6932408D81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113EFF-95D0-9B43-98B8-A397A3FCBC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76BB8F-4A5C-424D-B2D6-A14D03233F11}"/>
              </a:ext>
            </a:extLst>
          </p:cNvPr>
          <p:cNvSpPr>
            <a:spLocks noGrp="1"/>
          </p:cNvSpPr>
          <p:nvPr>
            <p:ph type="dt" sz="half" idx="10"/>
          </p:nvPr>
        </p:nvSpPr>
        <p:spPr/>
        <p:txBody>
          <a:bodyPr/>
          <a:lstStyle/>
          <a:p>
            <a:fld id="{78F64A9F-298D-744E-9D4B-BD1A68AFF03D}" type="datetimeFigureOut">
              <a:rPr lang="en-US" smtClean="0"/>
              <a:t>6/25/20</a:t>
            </a:fld>
            <a:endParaRPr lang="en-US"/>
          </a:p>
        </p:txBody>
      </p:sp>
      <p:sp>
        <p:nvSpPr>
          <p:cNvPr id="6" name="Footer Placeholder 5">
            <a:extLst>
              <a:ext uri="{FF2B5EF4-FFF2-40B4-BE49-F238E27FC236}">
                <a16:creationId xmlns:a16="http://schemas.microsoft.com/office/drawing/2014/main" id="{EAA0C108-7A9E-794F-9BE4-CA837B6B7F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16F49-9748-0349-85AC-AC9250F60FAE}"/>
              </a:ext>
            </a:extLst>
          </p:cNvPr>
          <p:cNvSpPr>
            <a:spLocks noGrp="1"/>
          </p:cNvSpPr>
          <p:nvPr>
            <p:ph type="sldNum" sz="quarter" idx="12"/>
          </p:nvPr>
        </p:nvSpPr>
        <p:spPr/>
        <p:txBody>
          <a:bodyPr/>
          <a:lstStyle/>
          <a:p>
            <a:fld id="{D4C5B3BC-C09F-B54C-A04B-D5F2159D0746}" type="slidenum">
              <a:rPr lang="en-US" smtClean="0"/>
              <a:t>‹#›</a:t>
            </a:fld>
            <a:endParaRPr lang="en-US"/>
          </a:p>
        </p:txBody>
      </p:sp>
    </p:spTree>
    <p:extLst>
      <p:ext uri="{BB962C8B-B14F-4D97-AF65-F5344CB8AC3E}">
        <p14:creationId xmlns:p14="http://schemas.microsoft.com/office/powerpoint/2010/main" val="668323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80000"/>
            <a:lum/>
            <a:extLst>
              <a:ext uri="{BEBA8EAE-BF5A-486C-A8C5-ECC9F3942E4B}">
                <a14:imgProps xmlns:a14="http://schemas.microsoft.com/office/drawing/2010/main">
                  <a14:imgLayer r:embed="rId14">
                    <a14:imgEffect>
                      <a14:sharpenSoften amount="-5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8A1FF6-0918-1A46-BB21-DFF2B784E3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6EAC98-D0DF-A445-AD26-8CAA9237A2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7CCD04-DE97-AC48-A327-1F2D0E42B6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F64A9F-298D-744E-9D4B-BD1A68AFF03D}" type="datetimeFigureOut">
              <a:rPr lang="en-US" smtClean="0"/>
              <a:t>6/25/20</a:t>
            </a:fld>
            <a:endParaRPr lang="en-US"/>
          </a:p>
        </p:txBody>
      </p:sp>
      <p:sp>
        <p:nvSpPr>
          <p:cNvPr id="5" name="Footer Placeholder 4">
            <a:extLst>
              <a:ext uri="{FF2B5EF4-FFF2-40B4-BE49-F238E27FC236}">
                <a16:creationId xmlns:a16="http://schemas.microsoft.com/office/drawing/2014/main" id="{CF2B9873-91DE-E742-8BFC-511630A0ED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256844-17A8-A945-8EE4-43AF62BDE5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5B3BC-C09F-B54C-A04B-D5F2159D0746}" type="slidenum">
              <a:rPr lang="en-US" smtClean="0"/>
              <a:t>‹#›</a:t>
            </a:fld>
            <a:endParaRPr lang="en-US"/>
          </a:p>
        </p:txBody>
      </p:sp>
    </p:spTree>
    <p:extLst>
      <p:ext uri="{BB962C8B-B14F-4D97-AF65-F5344CB8AC3E}">
        <p14:creationId xmlns:p14="http://schemas.microsoft.com/office/powerpoint/2010/main" val="2701246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extLst>
              <a:ext uri="{BEBA8EAE-BF5A-486C-A8C5-ECC9F3942E4B}">
                <a14:imgProps xmlns:a14="http://schemas.microsoft.com/office/drawing/2010/main">
                  <a14:imgLayer r:embed="rId3">
                    <a14:imgEffect>
                      <a14:sharpenSoften amount="-5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83A33-5D34-744F-AC55-0468D1D197F6}"/>
              </a:ext>
            </a:extLst>
          </p:cNvPr>
          <p:cNvSpPr>
            <a:spLocks noGrp="1"/>
          </p:cNvSpPr>
          <p:nvPr>
            <p:ph type="ctrTitle"/>
          </p:nvPr>
        </p:nvSpPr>
        <p:spPr>
          <a:xfrm>
            <a:off x="1524000" y="2699951"/>
            <a:ext cx="9621795" cy="1458098"/>
          </a:xfrm>
        </p:spPr>
        <p:txBody>
          <a:bodyPr>
            <a:noAutofit/>
          </a:bodyPr>
          <a:lstStyle/>
          <a:p>
            <a:r>
              <a:rPr lang="en-US" sz="8800" b="1" dirty="0">
                <a:ln>
                  <a:solidFill>
                    <a:srgbClr val="783318"/>
                  </a:solidFill>
                </a:ln>
                <a:solidFill>
                  <a:schemeClr val="bg1"/>
                </a:solidFill>
                <a:effectLst>
                  <a:outerShdw blurRad="50800" dist="76200" dir="5400000" algn="ctr" rotWithShape="0">
                    <a:srgbClr val="783318"/>
                  </a:outerShdw>
                </a:effectLst>
                <a:latin typeface="Footlight MT Light" panose="0204060206030A020304" pitchFamily="18" charset="77"/>
                <a:cs typeface="DokChampa" panose="020B0604020202020204" pitchFamily="34" charset="0"/>
              </a:rPr>
              <a:t>Be Wholehearted!</a:t>
            </a:r>
          </a:p>
        </p:txBody>
      </p:sp>
      <p:sp>
        <p:nvSpPr>
          <p:cNvPr id="3" name="Subtitle 2">
            <a:extLst>
              <a:ext uri="{FF2B5EF4-FFF2-40B4-BE49-F238E27FC236}">
                <a16:creationId xmlns:a16="http://schemas.microsoft.com/office/drawing/2014/main" id="{B4E615FD-BFAB-F04E-98A9-6BD427372422}"/>
              </a:ext>
            </a:extLst>
          </p:cNvPr>
          <p:cNvSpPr>
            <a:spLocks noGrp="1"/>
          </p:cNvSpPr>
          <p:nvPr>
            <p:ph type="subTitle" idx="1"/>
          </p:nvPr>
        </p:nvSpPr>
        <p:spPr>
          <a:xfrm>
            <a:off x="2283940" y="1977124"/>
            <a:ext cx="5519352" cy="722827"/>
          </a:xfrm>
        </p:spPr>
        <p:txBody>
          <a:bodyPr>
            <a:normAutofit fontScale="92500"/>
          </a:bodyPr>
          <a:lstStyle/>
          <a:p>
            <a:r>
              <a:rPr lang="en-US" sz="4400" b="1" dirty="0">
                <a:ln>
                  <a:solidFill>
                    <a:srgbClr val="783318"/>
                  </a:solidFill>
                </a:ln>
                <a:solidFill>
                  <a:srgbClr val="F6D1A3"/>
                </a:solidFill>
                <a:effectLst>
                  <a:outerShdw blurRad="50800" dist="76200" dir="5400000" algn="ctr" rotWithShape="0">
                    <a:srgbClr val="783318"/>
                  </a:outerShdw>
                </a:effectLst>
                <a:latin typeface="Footlight MT Light" panose="0204060206030A020304" pitchFamily="18" charset="77"/>
                <a:cs typeface="DokChampa" panose="020B0604020202020204" pitchFamily="34" charset="-34"/>
              </a:rPr>
              <a:t>Lessons from the Kings:</a:t>
            </a:r>
          </a:p>
        </p:txBody>
      </p:sp>
      <p:sp>
        <p:nvSpPr>
          <p:cNvPr id="5" name="TextBox 4">
            <a:extLst>
              <a:ext uri="{FF2B5EF4-FFF2-40B4-BE49-F238E27FC236}">
                <a16:creationId xmlns:a16="http://schemas.microsoft.com/office/drawing/2014/main" id="{36FDFF2A-4966-5E49-B39C-4424DEC0097B}"/>
              </a:ext>
            </a:extLst>
          </p:cNvPr>
          <p:cNvSpPr txBox="1"/>
          <p:nvPr/>
        </p:nvSpPr>
        <p:spPr>
          <a:xfrm>
            <a:off x="2494005" y="3989040"/>
            <a:ext cx="7203989" cy="646331"/>
          </a:xfrm>
          <a:prstGeom prst="rect">
            <a:avLst/>
          </a:prstGeom>
          <a:noFill/>
        </p:spPr>
        <p:txBody>
          <a:bodyPr wrap="square" rtlCol="0">
            <a:spAutoFit/>
          </a:bodyPr>
          <a:lstStyle/>
          <a:p>
            <a:pPr algn="ctr"/>
            <a:r>
              <a:rPr lang="en-US" sz="3600" b="1" dirty="0">
                <a:ln w="6350">
                  <a:solidFill>
                    <a:srgbClr val="783318"/>
                  </a:solidFill>
                </a:ln>
                <a:solidFill>
                  <a:schemeClr val="bg1"/>
                </a:solidFill>
                <a:effectLst>
                  <a:outerShdw blurRad="50800" dist="50800" dir="5400000" algn="ctr" rotWithShape="0">
                    <a:srgbClr val="760515"/>
                  </a:outerShdw>
                </a:effectLst>
                <a:latin typeface="Footlight MT Light" panose="0204060206030A020304" pitchFamily="18" charset="77"/>
              </a:rPr>
              <a:t>1 Kings 15:9-24; 2 Chronicles 14-6</a:t>
            </a:r>
          </a:p>
        </p:txBody>
      </p:sp>
      <p:sp>
        <p:nvSpPr>
          <p:cNvPr id="6" name="TextBox 5">
            <a:extLst>
              <a:ext uri="{FF2B5EF4-FFF2-40B4-BE49-F238E27FC236}">
                <a16:creationId xmlns:a16="http://schemas.microsoft.com/office/drawing/2014/main" id="{AA3662E4-5893-2543-AC46-100F22B94EBC}"/>
              </a:ext>
            </a:extLst>
          </p:cNvPr>
          <p:cNvSpPr txBox="1"/>
          <p:nvPr/>
        </p:nvSpPr>
        <p:spPr>
          <a:xfrm>
            <a:off x="7706497" y="1236093"/>
            <a:ext cx="2553730" cy="2015936"/>
          </a:xfrm>
          <a:prstGeom prst="rect">
            <a:avLst/>
          </a:prstGeom>
          <a:noFill/>
        </p:spPr>
        <p:txBody>
          <a:bodyPr wrap="square" rtlCol="0">
            <a:spAutoFit/>
          </a:bodyPr>
          <a:lstStyle/>
          <a:p>
            <a:pPr algn="ctr"/>
            <a:r>
              <a:rPr lang="en-US" sz="12500" b="1" dirty="0">
                <a:ln>
                  <a:solidFill>
                    <a:srgbClr val="783318"/>
                  </a:solidFill>
                </a:ln>
                <a:solidFill>
                  <a:srgbClr val="F8D8B9"/>
                </a:solidFill>
                <a:effectLst>
                  <a:outerShdw blurRad="50800" dist="50800" dir="5400000" algn="ctr" rotWithShape="0">
                    <a:srgbClr val="760515"/>
                  </a:outerShdw>
                </a:effectLst>
                <a:latin typeface="Footlight MT Light" panose="0204060206030A020304" pitchFamily="18" charset="77"/>
              </a:rPr>
              <a:t>Asa</a:t>
            </a:r>
          </a:p>
        </p:txBody>
      </p:sp>
    </p:spTree>
    <p:extLst>
      <p:ext uri="{BB962C8B-B14F-4D97-AF65-F5344CB8AC3E}">
        <p14:creationId xmlns:p14="http://schemas.microsoft.com/office/powerpoint/2010/main" val="3185542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lnSpcReduction="10000"/>
          </a:bodyPr>
          <a:lstStyle/>
          <a:p>
            <a:pPr marL="0" indent="0" algn="ctr">
              <a:buNone/>
            </a:pPr>
            <a:endParaRPr lang="en-US" sz="1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What is a man without </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loyalty</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t>
            </a:r>
          </a:p>
          <a:p>
            <a:pPr marL="0" indent="0" algn="ctr">
              <a:buNone/>
            </a:pPr>
            <a:endParaRPr lang="en-US" sz="12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8800" b="1" i="1" dirty="0">
                <a:solidFill>
                  <a:schemeClr val="bg1"/>
                </a:solidFill>
                <a:effectLst>
                  <a:outerShdw blurRad="50800" dist="76200" dir="5400000" algn="ctr" rotWithShape="0">
                    <a:srgbClr val="760515"/>
                  </a:outerShdw>
                </a:effectLst>
                <a:latin typeface="Footlight MT Light" panose="0204060206030A020304" pitchFamily="18" charset="77"/>
              </a:rPr>
              <a:t>Ungodly</a:t>
            </a:r>
            <a:r>
              <a:rPr lang="en-US" sz="8000" b="1" i="1" dirty="0">
                <a:solidFill>
                  <a:schemeClr val="bg1"/>
                </a:solidFill>
                <a:effectLst>
                  <a:outerShdw blurRad="50800" dist="76200" dir="5400000" algn="ctr" rotWithShape="0">
                    <a:srgbClr val="760515"/>
                  </a:outerShdw>
                </a:effectLst>
                <a:latin typeface="Footlight MT Light" panose="0204060206030A020304" pitchFamily="18" charset="77"/>
              </a:rPr>
              <a:t>…a lack of life</a:t>
            </a:r>
          </a:p>
          <a:p>
            <a:pPr marL="0" indent="0" algn="ctr">
              <a:buNone/>
            </a:pPr>
            <a:r>
              <a:rPr lang="en-US" sz="4400" b="1" i="1" dirty="0">
                <a:solidFill>
                  <a:srgbClr val="F6D1A3"/>
                </a:solidFill>
                <a:effectLst>
                  <a:outerShdw blurRad="50800" dist="76200" dir="5400000" algn="ctr" rotWithShape="0">
                    <a:srgbClr val="760515"/>
                  </a:outerShdw>
                </a:effectLst>
                <a:latin typeface="Footlight MT Light" panose="0204060206030A020304" pitchFamily="18" charset="77"/>
              </a:rPr>
              <a:t>“He who pursues righteousness and loyalty Finds life, righteousness and honor.”             -Pro. 21:21-</a:t>
            </a:r>
          </a:p>
        </p:txBody>
      </p:sp>
    </p:spTree>
    <p:extLst>
      <p:ext uri="{BB962C8B-B14F-4D97-AF65-F5344CB8AC3E}">
        <p14:creationId xmlns:p14="http://schemas.microsoft.com/office/powerpoint/2010/main" val="3652745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a:bodyPr>
          <a:lstStyle/>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1  The Spirit of God came on Azariah son of Oded. 2  So he went out to meet Asa and said to him, “Asa and all Judah and Benjamin, hear me.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The LORD is with you when you are with Him. If you seek Him, He will be found by you, but if you abandon Him, He will abandon you. </a:t>
            </a:r>
          </a:p>
          <a:p>
            <a:pPr marL="0" indent="0" algn="ctr">
              <a:buNone/>
            </a:pPr>
            <a:endParaRPr lang="en-US" dirty="0"/>
          </a:p>
        </p:txBody>
      </p:sp>
    </p:spTree>
    <p:extLst>
      <p:ext uri="{BB962C8B-B14F-4D97-AF65-F5344CB8AC3E}">
        <p14:creationId xmlns:p14="http://schemas.microsoft.com/office/powerpoint/2010/main" val="1807261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08670"/>
            <a:ext cx="10515600" cy="4768293"/>
          </a:xfrm>
        </p:spPr>
        <p:txBody>
          <a:bodyPr>
            <a:noAutofit/>
          </a:bodyPr>
          <a:lstStyle/>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3  For many years Israel has been without the true God, without a teaching priest, and without instruction, 4  but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when they turned to the LORD God of Israel in their distress and sought Him, He was found by them.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5  In those times there was no peace for those who went about their daily activities because the residents of the lands had many conflicts.</a:t>
            </a:r>
          </a:p>
        </p:txBody>
      </p:sp>
    </p:spTree>
    <p:extLst>
      <p:ext uri="{BB962C8B-B14F-4D97-AF65-F5344CB8AC3E}">
        <p14:creationId xmlns:p14="http://schemas.microsoft.com/office/powerpoint/2010/main" val="2677251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a:bodyPr>
          <a:lstStyle/>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6  Nation was crushed by nation and city by city, for God troubled them with every possible distress. 7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But as for you, be strong; don’t be discouraged, for your work has a reward.”</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8  When Asa heard these words and the prophecy of ⌊Azariah son of⌋ Oded the prophet,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he took courage</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t>
            </a:r>
          </a:p>
        </p:txBody>
      </p:sp>
    </p:spTree>
    <p:extLst>
      <p:ext uri="{BB962C8B-B14F-4D97-AF65-F5344CB8AC3E}">
        <p14:creationId xmlns:p14="http://schemas.microsoft.com/office/powerpoint/2010/main" val="4163053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a:bodyPr>
          <a:lstStyle/>
          <a:p>
            <a:pPr marL="0" indent="0" algn="ctr">
              <a:buNone/>
            </a:pPr>
            <a:endParaRPr lang="en-US" sz="1200"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and removed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the detestable idols from the whole land of Judah and Benjamin and from the cities he had captured in the hill country of Ephraim.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He renovated</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the altar of the LORD that was in front of the portico of the LORD’s ⌊temple⌋.</a:t>
            </a:r>
          </a:p>
          <a:p>
            <a:pPr marL="0" indent="0" algn="ctr">
              <a:buNone/>
            </a:pPr>
            <a:endParaRPr lang="en-US" sz="4400"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579393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804086"/>
            <a:ext cx="10515600" cy="4372877"/>
          </a:xfrm>
        </p:spPr>
        <p:txBody>
          <a:bodyPr>
            <a:normAutofit/>
          </a:bodyPr>
          <a:lstStyle/>
          <a:p>
            <a:pPr marL="0" indent="0" algn="ctr">
              <a:buNone/>
            </a:pPr>
            <a:endParaRPr lang="en-US" sz="1200"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i="1" dirty="0">
                <a:solidFill>
                  <a:schemeClr val="bg1"/>
                </a:solidFill>
                <a:effectLst>
                  <a:outerShdw blurRad="50800" dist="76200" dir="5400000" algn="ctr" rotWithShape="0">
                    <a:srgbClr val="760515"/>
                  </a:outerShdw>
                </a:effectLst>
                <a:latin typeface="Footlight MT Light" panose="0204060206030A020304" pitchFamily="18" charset="77"/>
              </a:rPr>
              <a:t>9</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Then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he gathered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all Judah and Benjamin, as well as those from ⌊the tribes of⌋ Ephraim, Manasseh, and Simeon who had settled among them, for they had defected to him from Israel in great numbers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when they saw that Yahweh his God was with him</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t>
            </a:r>
          </a:p>
          <a:p>
            <a:pPr marL="0" indent="0" algn="ctr">
              <a:buNone/>
            </a:pPr>
            <a:endParaRPr lang="en-US" sz="4400"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4038070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10  They were gathered in Jerusalem in the third month of the fifteenth year of Asa’s reign. 11  At that time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they sacrificed</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to the LORD 700 cattle and 7,000 sheep from all the plunder they had brought. 12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Then they entered into a covenant to seek the LORD God of their ancestors with all their mind and all their heart.</a:t>
            </a:r>
          </a:p>
        </p:txBody>
      </p:sp>
    </p:spTree>
    <p:extLst>
      <p:ext uri="{BB962C8B-B14F-4D97-AF65-F5344CB8AC3E}">
        <p14:creationId xmlns:p14="http://schemas.microsoft.com/office/powerpoint/2010/main" val="152905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13  Whoever would not seek the LORD God of Israel would be put to death, young or old, man or woman. 14  They took an oath to the LORD in a loud voice, with shouting, with trumpets, and with rams’ horns. 15  All Judah rejoiced over the oath, for they had sworn it with all their mind. They had sought Him with all their heart, </a:t>
            </a:r>
            <a:endPar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3992352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…and He was found by them. So the LORD gave them rest on every side. 16  King Asa also removed </a:t>
            </a:r>
            <a:r>
              <a:rPr lang="en-US" sz="4400" b="1" i="1" dirty="0" err="1">
                <a:solidFill>
                  <a:schemeClr val="bg1"/>
                </a:solidFill>
                <a:effectLst>
                  <a:outerShdw blurRad="50800" dist="76200" dir="5400000" algn="ctr" rotWithShape="0">
                    <a:srgbClr val="760515"/>
                  </a:outerShdw>
                </a:effectLst>
                <a:latin typeface="Footlight MT Light" panose="0204060206030A020304" pitchFamily="18" charset="77"/>
              </a:rPr>
              <a:t>Maacah</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his grandmother, from being queen mother because she had made an obscene image of Asherah. Asa chopped down her obscene image, then crushed it and burned it in the Kidron Valley. </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a:t>
            </a:r>
            <a:endPar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2768690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17  The high places were not taken away from Israel; nevertheless, </a:t>
            </a:r>
            <a:r>
              <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rPr>
              <a:t>Asa was wholehearted his entire life</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18  He brought his father’s consecrated gifts and his own consecrated gifts into God’s temple: silver, gold, and utensils. 19  There was no war until the thirty-fifth year of Asa’s reign. </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-2 </a:t>
            </a:r>
            <a:r>
              <a:rPr lang="en-US" sz="4400" b="1" i="1" dirty="0" err="1">
                <a:solidFill>
                  <a:schemeClr val="bg1"/>
                </a:solidFill>
                <a:effectLst>
                  <a:outerShdw blurRad="50800" dist="76200" dir="5400000" algn="ctr" rotWithShape="0">
                    <a:srgbClr val="760515"/>
                  </a:outerShdw>
                </a:effectLst>
                <a:latin typeface="Footlight MT Light" panose="0204060206030A020304" pitchFamily="18" charset="77"/>
              </a:rPr>
              <a:t>Chronichles</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15:1-19-</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a:t>
            </a:r>
            <a:endPar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4025182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lnSpcReduction="10000"/>
          </a:bodyPr>
          <a:lstStyle/>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What is the #1 commodity you can trade or give in the world?</a:t>
            </a:r>
          </a:p>
          <a:p>
            <a:pPr marL="0" indent="0" algn="ctr">
              <a:buNone/>
            </a:pPr>
            <a:endParaRPr lang="en-US" sz="12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8800" b="1" i="1" dirty="0">
                <a:solidFill>
                  <a:schemeClr val="accent4"/>
                </a:solidFill>
                <a:effectLst>
                  <a:outerShdw blurRad="50800" dist="76200" dir="5400000" algn="ctr" rotWithShape="0">
                    <a:srgbClr val="760515"/>
                  </a:outerShdw>
                </a:effectLst>
                <a:latin typeface="Footlight MT Light" panose="0204060206030A020304" pitchFamily="18" charset="77"/>
              </a:rPr>
              <a:t>Loyalty</a:t>
            </a:r>
            <a:endPar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Can you really say you love someone unless you are loyal to them?  Can you trust someone unless there is established loyalty?</a:t>
            </a:r>
          </a:p>
          <a:p>
            <a:pPr marL="0" indent="0" algn="ctr">
              <a:buNone/>
            </a:pPr>
            <a:endParaRPr lang="en-US" dirty="0"/>
          </a:p>
        </p:txBody>
      </p:sp>
    </p:spTree>
    <p:extLst>
      <p:ext uri="{BB962C8B-B14F-4D97-AF65-F5344CB8AC3E}">
        <p14:creationId xmlns:p14="http://schemas.microsoft.com/office/powerpoint/2010/main" val="433601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8" presetClass="entr" presetSubtype="0" accel="50000" fill="hold" grpId="0" nodeType="clickEffect">
                                  <p:stCondLst>
                                    <p:cond delay="0"/>
                                  </p:stCondLst>
                                  <p:iterate type="lt">
                                    <p:tmPct val="50000"/>
                                  </p:iterate>
                                  <p:childTnLst>
                                    <p:set>
                                      <p:cBhvr>
                                        <p:cTn id="11" dur="1" fill="hold">
                                          <p:stCondLst>
                                            <p:cond delay="0"/>
                                          </p:stCondLst>
                                        </p:cTn>
                                        <p:tgtEl>
                                          <p:spTgt spid="3">
                                            <p:txEl>
                                              <p:pRg st="2" end="2"/>
                                            </p:txEl>
                                          </p:spTgt>
                                        </p:tgtEl>
                                        <p:attrNameLst>
                                          <p:attrName>style.visibility</p:attrName>
                                        </p:attrNameLst>
                                      </p:cBhvr>
                                      <p:to>
                                        <p:strVal val="visible"/>
                                      </p:to>
                                    </p:set>
                                    <p:set>
                                      <p:cBhvr>
                                        <p:cTn id="12" dur="455" fill="hold">
                                          <p:stCondLst>
                                            <p:cond delay="0"/>
                                          </p:stCondLst>
                                        </p:cTn>
                                        <p:tgtEl>
                                          <p:spTgt spid="3">
                                            <p:txEl>
                                              <p:pRg st="2" end="2"/>
                                            </p:txEl>
                                          </p:spTgt>
                                        </p:tgtEl>
                                        <p:attrNameLst>
                                          <p:attrName>style.rotation</p:attrName>
                                        </p:attrNameLst>
                                      </p:cBhvr>
                                      <p:to>
                                        <p:strVal val="-45.0"/>
                                      </p:to>
                                    </p:set>
                                    <p:anim calcmode="lin" valueType="num">
                                      <p:cBhvr>
                                        <p:cTn id="13" dur="455" fill="hold">
                                          <p:stCondLst>
                                            <p:cond delay="455"/>
                                          </p:stCondLst>
                                        </p:cTn>
                                        <p:tgtEl>
                                          <p:spTgt spid="3">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14" dur="455" fill="hold">
                                          <p:stCondLst>
                                            <p:cond delay="0"/>
                                          </p:stCondLst>
                                        </p:cTn>
                                        <p:tgtEl>
                                          <p:spTgt spid="3">
                                            <p:txEl>
                                              <p:pRg st="2" end="2"/>
                                            </p:txEl>
                                          </p:spTgt>
                                        </p:tgtEl>
                                        <p:attrNameLst>
                                          <p:attrName>ppt_y</p:attrName>
                                        </p:attrNameLst>
                                      </p:cBhvr>
                                      <p:tavLst>
                                        <p:tav tm="0">
                                          <p:val>
                                            <p:strVal val="#ppt_y-1"/>
                                          </p:val>
                                        </p:tav>
                                        <p:tav tm="100000">
                                          <p:val>
                                            <p:strVal val="#ppt_y-(0.354*#ppt_w-0.172*#ppt_h)"/>
                                          </p:val>
                                        </p:tav>
                                      </p:tavLst>
                                    </p:anim>
                                    <p:anim calcmode="lin" valueType="num">
                                      <p:cBhvr>
                                        <p:cTn id="15" dur="156" decel="50000" autoRev="1" fill="hold">
                                          <p:stCondLst>
                                            <p:cond delay="455"/>
                                          </p:stCondLst>
                                        </p:cTn>
                                        <p:tgtEl>
                                          <p:spTgt spid="3">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16" dur="136" fill="hold">
                                          <p:stCondLst>
                                            <p:cond delay="864"/>
                                          </p:stCondLst>
                                        </p:cTn>
                                        <p:tgtEl>
                                          <p:spTgt spid="3">
                                            <p:txEl>
                                              <p:pRg st="2" end="2"/>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dissolve">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buNone/>
            </a:pPr>
            <a:endPar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endParaRPr>
          </a:p>
          <a:p>
            <a:pPr marL="0" indent="0" algn="ctr">
              <a:buNone/>
            </a:pPr>
            <a:endParaRPr lang="en-US" sz="4400" b="1" i="1" dirty="0">
              <a:solidFill>
                <a:srgbClr val="F8D8B9"/>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What led to the end of King Asa’s reign?</a:t>
            </a:r>
          </a:p>
        </p:txBody>
      </p:sp>
    </p:spTree>
    <p:extLst>
      <p:ext uri="{BB962C8B-B14F-4D97-AF65-F5344CB8AC3E}">
        <p14:creationId xmlns:p14="http://schemas.microsoft.com/office/powerpoint/2010/main" val="137584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742950" indent="-742950">
              <a:buFont typeface="+mj-lt"/>
              <a:buAutoNum type="arabicPeriod"/>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King Asa failed to </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inquire/pray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of the LORD’s will.</a:t>
            </a:r>
          </a:p>
          <a:p>
            <a:pPr>
              <a:buFont typeface="Wingdings" pitchFamily="2" charset="2"/>
              <a:buChar char="Ø"/>
            </a:pPr>
            <a:r>
              <a:rPr lang="en-US" sz="4000" b="1" i="1" dirty="0">
                <a:solidFill>
                  <a:schemeClr val="bg1"/>
                </a:solidFill>
                <a:effectLst>
                  <a:outerShdw blurRad="50800" dist="76200" dir="5400000" algn="ctr" rotWithShape="0">
                    <a:srgbClr val="760515"/>
                  </a:outerShdw>
                </a:effectLst>
                <a:latin typeface="Footlight MT Light" panose="0204060206030A020304" pitchFamily="18" charset="77"/>
              </a:rPr>
              <a:t>King </a:t>
            </a:r>
            <a:r>
              <a:rPr lang="en-US" sz="4000" b="1" i="1" dirty="0" err="1">
                <a:solidFill>
                  <a:schemeClr val="bg1"/>
                </a:solidFill>
                <a:effectLst>
                  <a:outerShdw blurRad="50800" dist="76200" dir="5400000" algn="ctr" rotWithShape="0">
                    <a:srgbClr val="760515"/>
                  </a:outerShdw>
                </a:effectLst>
                <a:latin typeface="Footlight MT Light" panose="0204060206030A020304" pitchFamily="18" charset="77"/>
              </a:rPr>
              <a:t>Baasha</a:t>
            </a:r>
            <a:r>
              <a:rPr lang="en-US" sz="4000" b="1" i="1" dirty="0">
                <a:solidFill>
                  <a:schemeClr val="bg1"/>
                </a:solidFill>
                <a:effectLst>
                  <a:outerShdw blurRad="50800" dist="76200" dir="5400000" algn="ctr" rotWithShape="0">
                    <a:srgbClr val="760515"/>
                  </a:outerShdw>
                </a:effectLst>
                <a:latin typeface="Footlight MT Light" panose="0204060206030A020304" pitchFamily="18" charset="77"/>
              </a:rPr>
              <a:t> of Israel went to war against Judah (2 Chr. 16:1-6)</a:t>
            </a:r>
          </a:p>
          <a:p>
            <a:pPr>
              <a:buFont typeface="Wingdings" pitchFamily="2" charset="2"/>
              <a:buChar char="Ø"/>
            </a:pPr>
            <a:r>
              <a:rPr lang="en-US" sz="4000" b="1" i="1" dirty="0">
                <a:solidFill>
                  <a:schemeClr val="bg1"/>
                </a:solidFill>
                <a:effectLst>
                  <a:outerShdw blurRad="50800" dist="76200" dir="5400000" algn="ctr" rotWithShape="0">
                    <a:srgbClr val="760515"/>
                  </a:outerShdw>
                </a:effectLst>
                <a:latin typeface="Footlight MT Light" panose="0204060206030A020304" pitchFamily="18" charset="77"/>
              </a:rPr>
              <a:t>King Asa sent silver and gold from the treasuries of the Lord’s temple and royal palace to King Ben-</a:t>
            </a:r>
            <a:r>
              <a:rPr lang="en-US" sz="4000" b="1" i="1" dirty="0" err="1">
                <a:solidFill>
                  <a:schemeClr val="bg1"/>
                </a:solidFill>
                <a:effectLst>
                  <a:outerShdw blurRad="50800" dist="76200" dir="5400000" algn="ctr" rotWithShape="0">
                    <a:srgbClr val="760515"/>
                  </a:outerShdw>
                </a:effectLst>
                <a:latin typeface="Footlight MT Light" panose="0204060206030A020304" pitchFamily="18" charset="77"/>
              </a:rPr>
              <a:t>hadad</a:t>
            </a:r>
            <a:r>
              <a:rPr lang="en-US" sz="4000" b="1" i="1" dirty="0">
                <a:solidFill>
                  <a:schemeClr val="bg1"/>
                </a:solidFill>
                <a:effectLst>
                  <a:outerShdw blurRad="50800" dist="76200" dir="5400000" algn="ctr" rotWithShape="0">
                    <a:srgbClr val="760515"/>
                  </a:outerShdw>
                </a:effectLst>
                <a:latin typeface="Footlight MT Light" panose="0204060206030A020304" pitchFamily="18" charset="77"/>
              </a:rPr>
              <a:t> of Aram, to encourage  him to break his treaty with King </a:t>
            </a:r>
            <a:r>
              <a:rPr lang="en-US" sz="4000" b="1" i="1" dirty="0" err="1">
                <a:solidFill>
                  <a:schemeClr val="bg1"/>
                </a:solidFill>
                <a:effectLst>
                  <a:outerShdw blurRad="50800" dist="76200" dir="5400000" algn="ctr" rotWithShape="0">
                    <a:srgbClr val="760515"/>
                  </a:outerShdw>
                </a:effectLst>
                <a:latin typeface="Footlight MT Light" panose="0204060206030A020304" pitchFamily="18" charset="77"/>
              </a:rPr>
              <a:t>Bashaan</a:t>
            </a:r>
            <a:r>
              <a:rPr lang="en-US" sz="4000" b="1" i="1" dirty="0">
                <a:solidFill>
                  <a:schemeClr val="bg1"/>
                </a:solidFill>
                <a:effectLst>
                  <a:outerShdw blurRad="50800" dist="76200" dir="5400000" algn="ctr" rotWithShape="0">
                    <a:srgbClr val="760515"/>
                  </a:outerShdw>
                </a:effectLst>
                <a:latin typeface="Footlight MT Light" panose="0204060206030A020304" pitchFamily="18" charset="77"/>
              </a:rPr>
              <a:t> and attack Israel.</a:t>
            </a:r>
          </a:p>
        </p:txBody>
      </p:sp>
    </p:spTree>
    <p:extLst>
      <p:ext uri="{BB962C8B-B14F-4D97-AF65-F5344CB8AC3E}">
        <p14:creationId xmlns:p14="http://schemas.microsoft.com/office/powerpoint/2010/main" val="265694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742950" indent="-742950">
              <a:buFont typeface="+mj-lt"/>
              <a:buAutoNum type="arabicPeriod" startAt="2"/>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King Asa failed to </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seek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of the LORD’s will.</a:t>
            </a:r>
          </a:p>
          <a:p>
            <a:pPr>
              <a:buFont typeface="Wingdings" pitchFamily="2" charset="2"/>
              <a:buChar char="Ø"/>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Unlike he did previously (2 Kgs 14:11):</a:t>
            </a:r>
          </a:p>
          <a:p>
            <a:pPr marL="0" indent="0" algn="ctr">
              <a:buNone/>
            </a:pPr>
            <a:r>
              <a:rPr lang="en-US" sz="3600" b="1" i="1" dirty="0">
                <a:solidFill>
                  <a:srgbClr val="F6D1A3"/>
                </a:solidFill>
                <a:effectLst>
                  <a:outerShdw blurRad="50800" dist="76200" dir="5400000" algn="ctr" rotWithShape="0">
                    <a:srgbClr val="760515"/>
                  </a:outerShdw>
                </a:effectLst>
                <a:latin typeface="Footlight MT Light" panose="0204060206030A020304" pitchFamily="18" charset="77"/>
              </a:rPr>
              <a:t>Then Asa cried out to the LORD his God: “LORD, there is no one besides You to help the mighty and those without strength. Help us, LORD our God, for we depend on You, and in Your name we have come against this large army. Yahweh, You are our God. Do not let a mere mortal hinder You.” </a:t>
            </a:r>
          </a:p>
          <a:p>
            <a:pPr marL="0" indent="0" algn="ctr">
              <a:buNone/>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Do you seek the Lord? in sickness?</a:t>
            </a:r>
          </a:p>
          <a:p>
            <a:pPr marL="0" indent="0" algn="ctr">
              <a:buNone/>
            </a:pPr>
            <a:endParaRPr lang="en-US" sz="36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1807554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742950" indent="-742950">
              <a:buFont typeface="+mj-lt"/>
              <a:buAutoNum type="arabicPeriod" startAt="3"/>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King Asa failed to </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depend</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on the LORD.</a:t>
            </a:r>
          </a:p>
          <a:p>
            <a:pPr>
              <a:buFont typeface="Wingdings" pitchFamily="2" charset="2"/>
              <a:buChar char="Ø"/>
            </a:pPr>
            <a:r>
              <a:rPr lang="en-US" sz="4000" b="1" i="1" dirty="0" err="1">
                <a:solidFill>
                  <a:schemeClr val="bg1"/>
                </a:solidFill>
                <a:effectLst>
                  <a:outerShdw blurRad="50800" dist="76200" dir="5400000" algn="ctr" rotWithShape="0">
                    <a:srgbClr val="760515"/>
                  </a:outerShdw>
                </a:effectLst>
                <a:latin typeface="Footlight MT Light" panose="0204060206030A020304" pitchFamily="18" charset="77"/>
              </a:rPr>
              <a:t>Hanani</a:t>
            </a:r>
            <a:r>
              <a:rPr lang="en-US" sz="4000" b="1" i="1" dirty="0">
                <a:solidFill>
                  <a:schemeClr val="bg1"/>
                </a:solidFill>
                <a:effectLst>
                  <a:outerShdw blurRad="50800" dist="76200" dir="5400000" algn="ctr" rotWithShape="0">
                    <a:srgbClr val="760515"/>
                  </a:outerShdw>
                </a:effectLst>
                <a:latin typeface="Footlight MT Light" panose="0204060206030A020304" pitchFamily="18" charset="77"/>
              </a:rPr>
              <a:t> the Seer rebuked King Asa with the word of the Lord saying, </a:t>
            </a:r>
            <a:r>
              <a:rPr lang="en-US" sz="4000" b="1" i="1" dirty="0">
                <a:solidFill>
                  <a:srgbClr val="F6D1A3"/>
                </a:solidFill>
                <a:effectLst>
                  <a:outerShdw blurRad="50800" dist="76200" dir="5400000" algn="ctr" rotWithShape="0">
                    <a:srgbClr val="760515"/>
                  </a:outerShdw>
                </a:effectLst>
                <a:latin typeface="Footlight MT Light" panose="0204060206030A020304" pitchFamily="18" charset="77"/>
              </a:rPr>
              <a:t>“Because you depended on the king of Aram and have not depended on the LORD your God, the army of the king of Aram has escaped from your hand…you have been foolish in this matter, for from now on, you will have wars.” (v. 7, 9b)</a:t>
            </a:r>
          </a:p>
        </p:txBody>
      </p:sp>
    </p:spTree>
    <p:extLst>
      <p:ext uri="{BB962C8B-B14F-4D97-AF65-F5344CB8AC3E}">
        <p14:creationId xmlns:p14="http://schemas.microsoft.com/office/powerpoint/2010/main" val="463160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buNone/>
            </a:pPr>
            <a:r>
              <a:rPr lang="en-US" sz="4400" b="1" i="1" u="sng" dirty="0">
                <a:solidFill>
                  <a:schemeClr val="accent4"/>
                </a:solidFill>
                <a:effectLst>
                  <a:outerShdw blurRad="50800" dist="76200" dir="5400000" algn="ctr" rotWithShape="0">
                    <a:srgbClr val="760515"/>
                  </a:outerShdw>
                </a:effectLst>
                <a:latin typeface="Footlight MT Light" panose="0204060206030A020304" pitchFamily="18" charset="77"/>
              </a:rPr>
              <a:t>Lesson #1</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 lack of dependence upon the LORD is foolishness and will lead to war.</a:t>
            </a:r>
          </a:p>
          <a:p>
            <a:pPr>
              <a:buFont typeface="Wingdings" pitchFamily="2" charset="2"/>
              <a:buChar char="Ø"/>
            </a:pPr>
            <a:r>
              <a:rPr lang="en-US" sz="3600" b="1" i="1" dirty="0">
                <a:solidFill>
                  <a:srgbClr val="F6D1A3"/>
                </a:solidFill>
                <a:effectLst>
                  <a:outerShdw blurRad="50800" dist="76200" dir="5400000" algn="ctr" rotWithShape="0">
                    <a:srgbClr val="760515"/>
                  </a:outerShdw>
                </a:effectLst>
                <a:latin typeface="Footlight MT Light" panose="0204060206030A020304" pitchFamily="18" charset="77"/>
              </a:rPr>
              <a:t>Do I want war with God?  In my: Finances, Work, Nation, Future, Church, Government, Culture, Society, Family, Marriage, Children?</a:t>
            </a:r>
          </a:p>
          <a:p>
            <a:pPr>
              <a:buFont typeface="Wingdings" pitchFamily="2" charset="2"/>
              <a:buChar char="Ø"/>
            </a:pPr>
            <a:endParaRPr lang="en-US" sz="1200" b="1" i="1" dirty="0">
              <a:solidFill>
                <a:srgbClr val="F6D1A3"/>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Am I depending upon the Lord?</a:t>
            </a:r>
          </a:p>
        </p:txBody>
      </p:sp>
    </p:spTree>
    <p:extLst>
      <p:ext uri="{BB962C8B-B14F-4D97-AF65-F5344CB8AC3E}">
        <p14:creationId xmlns:p14="http://schemas.microsoft.com/office/powerpoint/2010/main" val="4156088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buNone/>
            </a:pPr>
            <a:r>
              <a:rPr lang="en-US" sz="4400" b="1" i="1" u="sng" dirty="0">
                <a:solidFill>
                  <a:schemeClr val="accent4"/>
                </a:solidFill>
                <a:effectLst>
                  <a:outerShdw blurRad="50800" dist="76200" dir="5400000" algn="ctr" rotWithShape="0">
                    <a:srgbClr val="760515"/>
                  </a:outerShdw>
                </a:effectLst>
                <a:latin typeface="Footlight MT Light" panose="0204060206030A020304" pitchFamily="18" charset="77"/>
              </a:rPr>
              <a:t>Lesson #2</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Man would rather depend on man (or himself). </a:t>
            </a:r>
            <a:r>
              <a:rPr lang="en-US" sz="4400" b="1" i="1" dirty="0">
                <a:solidFill>
                  <a:srgbClr val="F6D1A3"/>
                </a:solidFill>
                <a:effectLst>
                  <a:outerShdw blurRad="50800" dist="76200" dir="5400000" algn="ctr" rotWithShape="0">
                    <a:srgbClr val="760515"/>
                  </a:outerShdw>
                </a:effectLst>
                <a:latin typeface="Footlight MT Light" panose="0204060206030A020304" pitchFamily="18" charset="77"/>
              </a:rPr>
              <a:t>Why?</a:t>
            </a: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742950" indent="-742950">
              <a:buFont typeface="+mj-lt"/>
              <a:buAutoNum type="arabicPeriod"/>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We have a broken tendency to turn away from God (Gen. 1; Romans 1:21; 3:23)</a:t>
            </a:r>
          </a:p>
          <a:p>
            <a:pPr marL="742950" indent="-742950">
              <a:buFont typeface="+mj-lt"/>
              <a:buAutoNum type="arabicPeriod"/>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We think &amp; believe we are god (Genesis 1)</a:t>
            </a:r>
          </a:p>
          <a:p>
            <a:pPr marL="742950" indent="-742950">
              <a:buFont typeface="+mj-lt"/>
              <a:buAutoNum type="arabicPeriod"/>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We suppress truth by our unrighteousness (Rom. 1:18)</a:t>
            </a:r>
          </a:p>
          <a:p>
            <a:pPr marL="742950" indent="-742950">
              <a:buFont typeface="+mj-lt"/>
              <a:buAutoNum type="arabicPeriod"/>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We think and believe God is not worthwhile to know &amp; understand (Romans 1:28)</a:t>
            </a:r>
          </a:p>
          <a:p>
            <a:pPr lvl="1"/>
            <a:endParaRPr lang="en-US" sz="32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1768826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r>
              <a:rPr lang="en-US" sz="4800" b="1" i="1" dirty="0">
                <a:solidFill>
                  <a:schemeClr val="bg1"/>
                </a:solidFill>
                <a:effectLst>
                  <a:outerShdw blurRad="50800" dist="76200" dir="5400000" algn="ctr" rotWithShape="0">
                    <a:srgbClr val="760515"/>
                  </a:outerShdw>
                </a:effectLst>
                <a:latin typeface="Footlight MT Light" panose="0204060206030A020304" pitchFamily="18" charset="77"/>
              </a:rPr>
              <a:t>“</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For though they knew God, they did not glorify Him as God or show gratitude. Instead, their thinking became nonsense, and their senseless minds were darkened.”   -Romans 1:21-</a:t>
            </a:r>
          </a:p>
          <a:p>
            <a:pPr marL="457200" lvl="1" indent="0" algn="ctr">
              <a:buNone/>
            </a:pPr>
            <a:endParaRPr lang="en-US" sz="12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800" b="1" i="1" dirty="0">
                <a:solidFill>
                  <a:schemeClr val="bg1"/>
                </a:solidFill>
                <a:effectLst>
                  <a:outerShdw blurRad="50800" dist="76200" dir="5400000" algn="ctr" rotWithShape="0">
                    <a:srgbClr val="760515"/>
                  </a:outerShdw>
                </a:effectLst>
                <a:latin typeface="Footlight MT Light" panose="0204060206030A020304" pitchFamily="18" charset="77"/>
              </a:rPr>
              <a:t>“</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For all have sinned and fall short of the glory of God” –Romans 3:23</a:t>
            </a:r>
          </a:p>
          <a:p>
            <a:pPr marL="457200" lvl="1" indent="0" algn="ctr">
              <a:buNone/>
            </a:pPr>
            <a:endParaRPr lang="en-US" sz="32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3040855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r>
              <a:rPr lang="en-US" sz="4800" b="1" i="1" dirty="0">
                <a:solidFill>
                  <a:schemeClr val="bg1"/>
                </a:solidFill>
                <a:effectLst>
                  <a:outerShdw blurRad="50800" dist="76200" dir="5400000" algn="ctr" rotWithShape="0">
                    <a:srgbClr val="760515"/>
                  </a:outerShdw>
                </a:effectLst>
                <a:latin typeface="Footlight MT Light" panose="0204060206030A020304" pitchFamily="18" charset="77"/>
              </a:rPr>
              <a:t>“18  For God’s wrath is revealed from heaven against all godlessness and unrighteousness of </a:t>
            </a:r>
            <a:r>
              <a:rPr lang="en-US" sz="4800" b="1" i="1" dirty="0">
                <a:solidFill>
                  <a:srgbClr val="F6D1A3"/>
                </a:solidFill>
                <a:effectLst>
                  <a:outerShdw blurRad="50800" dist="76200" dir="5400000" algn="ctr" rotWithShape="0">
                    <a:srgbClr val="760515"/>
                  </a:outerShdw>
                </a:effectLst>
                <a:latin typeface="Footlight MT Light" panose="0204060206030A020304" pitchFamily="18" charset="77"/>
              </a:rPr>
              <a:t>people who by their unrighteousness suppress the truth</a:t>
            </a:r>
            <a:r>
              <a:rPr lang="en-US" sz="4800" b="1" i="1" dirty="0">
                <a:solidFill>
                  <a:schemeClr val="bg1"/>
                </a:solidFill>
                <a:effectLst>
                  <a:outerShdw blurRad="50800" dist="76200" dir="5400000" algn="ctr" rotWithShape="0">
                    <a:srgbClr val="760515"/>
                  </a:outerShdw>
                </a:effectLst>
                <a:latin typeface="Footlight MT Light" panose="0204060206030A020304" pitchFamily="18" charset="77"/>
              </a:rPr>
              <a:t>, 19  since what can be known about God is evident among them, because God has shown it to them.” –Rom. 1:18-19 </a:t>
            </a:r>
          </a:p>
          <a:p>
            <a:pPr marL="0" indent="0" algn="ctr">
              <a:buNone/>
            </a:pPr>
            <a:endParaRPr lang="en-US" sz="32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4280274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800" b="1" i="1" dirty="0">
                <a:solidFill>
                  <a:schemeClr val="bg1"/>
                </a:solidFill>
                <a:effectLst>
                  <a:outerShdw blurRad="50800" dist="76200" dir="5400000" algn="ctr" rotWithShape="0">
                    <a:srgbClr val="760515"/>
                  </a:outerShdw>
                </a:effectLst>
                <a:latin typeface="Footlight MT Light" panose="0204060206030A020304" pitchFamily="18" charset="77"/>
              </a:rPr>
              <a:t>“</a:t>
            </a:r>
            <a:r>
              <a:rPr lang="en-US" sz="4800" b="1" i="1" dirty="0">
                <a:solidFill>
                  <a:srgbClr val="F6D1A3"/>
                </a:solidFill>
                <a:effectLst>
                  <a:outerShdw blurRad="50800" dist="76200" dir="5400000" algn="ctr" rotWithShape="0">
                    <a:srgbClr val="760515"/>
                  </a:outerShdw>
                </a:effectLst>
                <a:latin typeface="Footlight MT Light" panose="0204060206030A020304" pitchFamily="18" charset="77"/>
              </a:rPr>
              <a:t>And because they did not think it worthwhile to acknowledge God</a:t>
            </a:r>
            <a:r>
              <a:rPr lang="en-US" sz="4800" b="1" i="1" dirty="0">
                <a:solidFill>
                  <a:schemeClr val="bg1"/>
                </a:solidFill>
                <a:effectLst>
                  <a:outerShdw blurRad="50800" dist="76200" dir="5400000" algn="ctr" rotWithShape="0">
                    <a:srgbClr val="760515"/>
                  </a:outerShdw>
                </a:effectLst>
                <a:latin typeface="Footlight MT Light" panose="0204060206030A020304" pitchFamily="18" charset="77"/>
              </a:rPr>
              <a:t>, God delivered them over to a worthless mind to do what is morally wrong.”                  -Rom.1:28- </a:t>
            </a:r>
          </a:p>
          <a:p>
            <a:pPr marL="0" indent="0" algn="ctr">
              <a:buNone/>
            </a:pPr>
            <a:endParaRPr lang="en-US" sz="48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endParaRPr lang="en-US" sz="32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2100490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r>
              <a:rPr lang="en-US" sz="4000" b="1" i="1" dirty="0">
                <a:solidFill>
                  <a:schemeClr val="bg1"/>
                </a:solidFill>
                <a:effectLst>
                  <a:outerShdw blurRad="50800" dist="76200" dir="5400000" algn="ctr" rotWithShape="0">
                    <a:srgbClr val="760515"/>
                  </a:outerShdw>
                </a:effectLst>
                <a:latin typeface="Footlight MT Light" panose="0204060206030A020304" pitchFamily="18" charset="77"/>
              </a:rPr>
              <a:t>“For His invisible attributes, that is, His eternal power and divine nature, have been clearly seen since the creation of the world, being understood through what He has made. </a:t>
            </a:r>
            <a:r>
              <a:rPr lang="en-US" sz="4000" b="1" i="1" dirty="0">
                <a:solidFill>
                  <a:schemeClr val="accent4"/>
                </a:solidFill>
                <a:effectLst>
                  <a:outerShdw blurRad="50800" dist="76200" dir="5400000" algn="ctr" rotWithShape="0">
                    <a:srgbClr val="760515"/>
                  </a:outerShdw>
                </a:effectLst>
                <a:latin typeface="Footlight MT Light" panose="0204060206030A020304" pitchFamily="18" charset="77"/>
              </a:rPr>
              <a:t>As a result, people are without excuse. </a:t>
            </a:r>
            <a:r>
              <a:rPr lang="en-US" sz="4000" b="1" i="1" dirty="0">
                <a:solidFill>
                  <a:schemeClr val="bg1"/>
                </a:solidFill>
                <a:effectLst>
                  <a:outerShdw blurRad="50800" dist="76200" dir="5400000" algn="ctr" rotWithShape="0">
                    <a:srgbClr val="760515"/>
                  </a:outerShdw>
                </a:effectLst>
                <a:latin typeface="Footlight MT Light" panose="0204060206030A020304" pitchFamily="18" charset="77"/>
              </a:rPr>
              <a:t>21  </a:t>
            </a:r>
            <a:r>
              <a:rPr lang="en-US" sz="4000" b="1" i="1" dirty="0">
                <a:solidFill>
                  <a:srgbClr val="F6D1A3"/>
                </a:solidFill>
                <a:effectLst>
                  <a:outerShdw blurRad="50800" dist="76200" dir="5400000" algn="ctr" rotWithShape="0">
                    <a:srgbClr val="760515"/>
                  </a:outerShdw>
                </a:effectLst>
                <a:latin typeface="Footlight MT Light" panose="0204060206030A020304" pitchFamily="18" charset="77"/>
              </a:rPr>
              <a:t>For though they knew God, they did not glorify Him as God or show gratitude.</a:t>
            </a:r>
            <a:r>
              <a:rPr lang="en-US" sz="4000" b="1" i="1" dirty="0">
                <a:solidFill>
                  <a:schemeClr val="bg1"/>
                </a:solidFill>
                <a:effectLst>
                  <a:outerShdw blurRad="50800" dist="76200" dir="5400000" algn="ctr" rotWithShape="0">
                    <a:srgbClr val="760515"/>
                  </a:outerShdw>
                </a:effectLst>
                <a:latin typeface="Footlight MT Light" panose="0204060206030A020304" pitchFamily="18" charset="77"/>
              </a:rPr>
              <a:t> Instead, their thinking became nonsense, and their senseless minds were darkened.”  -Rom. 1:20-21</a:t>
            </a:r>
          </a:p>
          <a:p>
            <a:pPr marL="0" indent="0" algn="ctr">
              <a:buNone/>
            </a:pPr>
            <a:endParaRPr lang="en-US" sz="32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4220860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a:bodyPr>
          <a:lstStyle/>
          <a:p>
            <a:pPr marL="0" indent="0" algn="ctr">
              <a:buNone/>
            </a:pPr>
            <a:r>
              <a:rPr lang="en-US" sz="8800" b="1" i="1" dirty="0">
                <a:solidFill>
                  <a:schemeClr val="accent4"/>
                </a:solidFill>
                <a:effectLst>
                  <a:outerShdw blurRad="50800" dist="76200" dir="5400000" algn="ctr" rotWithShape="0">
                    <a:srgbClr val="760515"/>
                  </a:outerShdw>
                </a:effectLst>
                <a:latin typeface="Footlight MT Light" panose="0204060206030A020304" pitchFamily="18" charset="77"/>
              </a:rPr>
              <a:t>Loyalty</a:t>
            </a:r>
            <a:endPar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Jesus commanded it …</a:t>
            </a:r>
          </a:p>
          <a:p>
            <a:pPr marL="0" indent="0" algn="ctr">
              <a:buNone/>
            </a:pPr>
            <a:endParaRPr lang="en-US" sz="1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rgbClr val="F6D1A3"/>
                </a:solidFill>
                <a:effectLst>
                  <a:outerShdw blurRad="50800" dist="76200" dir="5400000" algn="ctr" rotWithShape="0">
                    <a:srgbClr val="760515"/>
                  </a:outerShdw>
                </a:effectLst>
                <a:latin typeface="Footlight MT Light" panose="0204060206030A020304" pitchFamily="18" charset="77"/>
              </a:rPr>
              <a:t>“You are My friends if you do what I command you.” –Jn. 15:14</a:t>
            </a:r>
          </a:p>
          <a:p>
            <a:pPr marL="0" indent="0" algn="ctr">
              <a:buNone/>
            </a:pP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2422995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set>
                                      <p:cBhvr>
                                        <p:cTn id="7" dur="455" fill="hold">
                                          <p:stCondLst>
                                            <p:cond delay="0"/>
                                          </p:stCondLst>
                                        </p:cTn>
                                        <p:tgtEl>
                                          <p:spTgt spid="3">
                                            <p:txEl>
                                              <p:pRg st="0" end="0"/>
                                            </p:txEl>
                                          </p:spTgt>
                                        </p:tgtEl>
                                        <p:attrNameLst>
                                          <p:attrName>style.rotation</p:attrName>
                                        </p:attrNameLst>
                                      </p:cBhvr>
                                      <p:to>
                                        <p:strVal val="-45.0"/>
                                      </p:to>
                                    </p:set>
                                    <p:anim calcmode="lin" valueType="num">
                                      <p:cBhvr>
                                        <p:cTn id="8"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8" presetClass="entr" presetSubtype="0" accel="50000" fill="hold" grpId="0" nodeType="clickEffect">
                                  <p:stCondLst>
                                    <p:cond delay="0"/>
                                  </p:stCondLst>
                                  <p:iterate type="lt">
                                    <p:tmPct val="50000"/>
                                  </p:iterate>
                                  <p:childTnLst>
                                    <p:set>
                                      <p:cBhvr>
                                        <p:cTn id="15" dur="1" fill="hold">
                                          <p:stCondLst>
                                            <p:cond delay="0"/>
                                          </p:stCondLst>
                                        </p:cTn>
                                        <p:tgtEl>
                                          <p:spTgt spid="3">
                                            <p:txEl>
                                              <p:pRg st="1" end="1"/>
                                            </p:txEl>
                                          </p:spTgt>
                                        </p:tgtEl>
                                        <p:attrNameLst>
                                          <p:attrName>style.visibility</p:attrName>
                                        </p:attrNameLst>
                                      </p:cBhvr>
                                      <p:to>
                                        <p:strVal val="visible"/>
                                      </p:to>
                                    </p:set>
                                    <p:set>
                                      <p:cBhvr>
                                        <p:cTn id="16" dur="455" fill="hold">
                                          <p:stCondLst>
                                            <p:cond delay="0"/>
                                          </p:stCondLst>
                                        </p:cTn>
                                        <p:tgtEl>
                                          <p:spTgt spid="3">
                                            <p:txEl>
                                              <p:pRg st="1" end="1"/>
                                            </p:txEl>
                                          </p:spTgt>
                                        </p:tgtEl>
                                        <p:attrNameLst>
                                          <p:attrName>style.rotation</p:attrName>
                                        </p:attrNameLst>
                                      </p:cBhvr>
                                      <p:to>
                                        <p:strVal val="-45.0"/>
                                      </p:to>
                                    </p:set>
                                    <p:anim calcmode="lin" valueType="num">
                                      <p:cBhvr>
                                        <p:cTn id="17" dur="455" fill="hold">
                                          <p:stCondLst>
                                            <p:cond delay="455"/>
                                          </p:stCondLst>
                                        </p:cTn>
                                        <p:tgtEl>
                                          <p:spTgt spid="3">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18" dur="455" fill="hold">
                                          <p:stCondLst>
                                            <p:cond delay="0"/>
                                          </p:stCondLst>
                                        </p:cTn>
                                        <p:tgtEl>
                                          <p:spTgt spid="3">
                                            <p:txEl>
                                              <p:pRg st="1" end="1"/>
                                            </p:txEl>
                                          </p:spTgt>
                                        </p:tgtEl>
                                        <p:attrNameLst>
                                          <p:attrName>ppt_y</p:attrName>
                                        </p:attrNameLst>
                                      </p:cBhvr>
                                      <p:tavLst>
                                        <p:tav tm="0">
                                          <p:val>
                                            <p:strVal val="#ppt_y-1"/>
                                          </p:val>
                                        </p:tav>
                                        <p:tav tm="100000">
                                          <p:val>
                                            <p:strVal val="#ppt_y-(0.354*#ppt_w-0.172*#ppt_h)"/>
                                          </p:val>
                                        </p:tav>
                                      </p:tavLst>
                                    </p:anim>
                                    <p:anim calcmode="lin" valueType="num">
                                      <p:cBhvr>
                                        <p:cTn id="19" dur="156" decel="50000" autoRev="1" fill="hold">
                                          <p:stCondLst>
                                            <p:cond delay="455"/>
                                          </p:stCondLst>
                                        </p:cTn>
                                        <p:tgtEl>
                                          <p:spTgt spid="3">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20" dur="136" fill="hold">
                                          <p:stCondLst>
                                            <p:cond delay="864"/>
                                          </p:stCondLst>
                                        </p:cTn>
                                        <p:tgtEl>
                                          <p:spTgt spid="3">
                                            <p:txEl>
                                              <p:pRg st="1" end="1"/>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8" presetClass="entr" presetSubtype="0" accel="50000" fill="hold" grpId="0" nodeType="clickEffect">
                                  <p:stCondLst>
                                    <p:cond delay="0"/>
                                  </p:stCondLst>
                                  <p:iterate type="lt">
                                    <p:tmPct val="50000"/>
                                  </p:iterate>
                                  <p:childTnLst>
                                    <p:set>
                                      <p:cBhvr>
                                        <p:cTn id="24" dur="1" fill="hold">
                                          <p:stCondLst>
                                            <p:cond delay="0"/>
                                          </p:stCondLst>
                                        </p:cTn>
                                        <p:tgtEl>
                                          <p:spTgt spid="3">
                                            <p:txEl>
                                              <p:pRg st="3" end="3"/>
                                            </p:txEl>
                                          </p:spTgt>
                                        </p:tgtEl>
                                        <p:attrNameLst>
                                          <p:attrName>style.visibility</p:attrName>
                                        </p:attrNameLst>
                                      </p:cBhvr>
                                      <p:to>
                                        <p:strVal val="visible"/>
                                      </p:to>
                                    </p:set>
                                    <p:set>
                                      <p:cBhvr>
                                        <p:cTn id="25" dur="455" fill="hold">
                                          <p:stCondLst>
                                            <p:cond delay="0"/>
                                          </p:stCondLst>
                                        </p:cTn>
                                        <p:tgtEl>
                                          <p:spTgt spid="3">
                                            <p:txEl>
                                              <p:pRg st="3" end="3"/>
                                            </p:txEl>
                                          </p:spTgt>
                                        </p:tgtEl>
                                        <p:attrNameLst>
                                          <p:attrName>style.rotation</p:attrName>
                                        </p:attrNameLst>
                                      </p:cBhvr>
                                      <p:to>
                                        <p:strVal val="-45.0"/>
                                      </p:to>
                                    </p:set>
                                    <p:anim calcmode="lin" valueType="num">
                                      <p:cBhvr>
                                        <p:cTn id="26" dur="455" fill="hold">
                                          <p:stCondLst>
                                            <p:cond delay="455"/>
                                          </p:stCondLst>
                                        </p:cTn>
                                        <p:tgtEl>
                                          <p:spTgt spid="3">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27" dur="455" fill="hold">
                                          <p:stCondLst>
                                            <p:cond delay="0"/>
                                          </p:stCondLst>
                                        </p:cTn>
                                        <p:tgtEl>
                                          <p:spTgt spid="3">
                                            <p:txEl>
                                              <p:pRg st="3" end="3"/>
                                            </p:txEl>
                                          </p:spTgt>
                                        </p:tgtEl>
                                        <p:attrNameLst>
                                          <p:attrName>ppt_y</p:attrName>
                                        </p:attrNameLst>
                                      </p:cBhvr>
                                      <p:tavLst>
                                        <p:tav tm="0">
                                          <p:val>
                                            <p:strVal val="#ppt_y-1"/>
                                          </p:val>
                                        </p:tav>
                                        <p:tav tm="100000">
                                          <p:val>
                                            <p:strVal val="#ppt_y-(0.354*#ppt_w-0.172*#ppt_h)"/>
                                          </p:val>
                                        </p:tav>
                                      </p:tavLst>
                                    </p:anim>
                                    <p:anim calcmode="lin" valueType="num">
                                      <p:cBhvr>
                                        <p:cTn id="28" dur="156" decel="50000" autoRev="1" fill="hold">
                                          <p:stCondLst>
                                            <p:cond delay="455"/>
                                          </p:stCondLst>
                                        </p:cTn>
                                        <p:tgtEl>
                                          <p:spTgt spid="3">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29" dur="136" fill="hold">
                                          <p:stCondLst>
                                            <p:cond delay="864"/>
                                          </p:stCondLst>
                                        </p:cTn>
                                        <p:tgtEl>
                                          <p:spTgt spid="3">
                                            <p:txEl>
                                              <p:pRg st="3" end="3"/>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buNone/>
            </a:pPr>
            <a:r>
              <a:rPr lang="en-US" sz="4400" b="1" i="1" u="sng" dirty="0">
                <a:solidFill>
                  <a:schemeClr val="accent4"/>
                </a:solidFill>
                <a:effectLst>
                  <a:outerShdw blurRad="50800" dist="76200" dir="5400000" algn="ctr" rotWithShape="0">
                    <a:srgbClr val="760515"/>
                  </a:outerShdw>
                </a:effectLst>
                <a:latin typeface="Footlight MT Light" panose="0204060206030A020304" pitchFamily="18" charset="77"/>
              </a:rPr>
              <a:t>Lesson #4</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 man can crack even if devoted unto God.</a:t>
            </a:r>
          </a:p>
          <a:p>
            <a:pPr marL="0" indent="0">
              <a:buNone/>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Asa had a scepter of unchallenged power and he became corrupted.</a:t>
            </a:r>
          </a:p>
          <a:p>
            <a:pPr>
              <a:buFont typeface="Wingdings" pitchFamily="2" charset="2"/>
              <a:buChar char="Ø"/>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The strongest principled leader will eventually break under pressure and enticement.</a:t>
            </a:r>
          </a:p>
          <a:p>
            <a:pPr>
              <a:buFont typeface="Wingdings" pitchFamily="2" charset="2"/>
              <a:buChar char="Ø"/>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Wholehearted means undivided, complete, whole</a:t>
            </a:r>
            <a:endParaRPr lang="en-US" sz="32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2821628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“nevertheless, Asa was </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wholehearted</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his entire life.” -2 Chr. 15:17</a:t>
            </a:r>
          </a:p>
          <a:p>
            <a:pPr marL="0" indent="0" algn="ctr">
              <a:buNone/>
            </a:pPr>
            <a:endParaRPr lang="en-US" sz="12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The LORD is strong for those who undivided in their hearts toward Him.</a:t>
            </a:r>
          </a:p>
          <a:p>
            <a:pPr marL="0" indent="0" algn="ctr">
              <a:buNone/>
            </a:pPr>
            <a:r>
              <a:rPr lang="en-US" sz="3200" b="1" i="1" dirty="0">
                <a:solidFill>
                  <a:schemeClr val="bg1"/>
                </a:solidFill>
                <a:effectLst>
                  <a:outerShdw blurRad="50800" dist="76200" dir="5400000" algn="ctr" rotWithShape="0">
                    <a:srgbClr val="760515"/>
                  </a:outerShdw>
                </a:effectLst>
                <a:latin typeface="Footlight MT Light" panose="0204060206030A020304" pitchFamily="18" charset="77"/>
              </a:rPr>
              <a:t>“For the eyes of the LORD run to and </a:t>
            </a:r>
            <a:r>
              <a:rPr lang="en-US" sz="3200" b="1" i="1" dirty="0" err="1">
                <a:solidFill>
                  <a:schemeClr val="bg1"/>
                </a:solidFill>
                <a:effectLst>
                  <a:outerShdw blurRad="50800" dist="76200" dir="5400000" algn="ctr" rotWithShape="0">
                    <a:srgbClr val="760515"/>
                  </a:outerShdw>
                </a:effectLst>
                <a:latin typeface="Footlight MT Light" panose="0204060206030A020304" pitchFamily="18" charset="77"/>
              </a:rPr>
              <a:t>fro</a:t>
            </a:r>
            <a:r>
              <a:rPr lang="en-US" sz="3200" b="1" i="1" dirty="0">
                <a:solidFill>
                  <a:schemeClr val="bg1"/>
                </a:solidFill>
                <a:effectLst>
                  <a:outerShdw blurRad="50800" dist="76200" dir="5400000" algn="ctr" rotWithShape="0">
                    <a:srgbClr val="760515"/>
                  </a:outerShdw>
                </a:effectLst>
                <a:latin typeface="Footlight MT Light" panose="0204060206030A020304" pitchFamily="18" charset="77"/>
              </a:rPr>
              <a:t> throughout the whole earth, to give strong support to those whose heart is blameless toward him. You have done foolishly in this, for from now on you will have wars.”  -2 Chr. 16:9</a:t>
            </a:r>
          </a:p>
          <a:p>
            <a:pPr marL="0" indent="0" algn="ctr">
              <a:buNone/>
            </a:pPr>
            <a:endParaRPr lang="en-US" sz="3200" b="1" i="1" dirty="0">
              <a:solidFill>
                <a:schemeClr val="accent4"/>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3392869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buNone/>
            </a:pPr>
            <a:r>
              <a:rPr lang="en-US" sz="4400" b="1" i="1" u="sng" dirty="0">
                <a:solidFill>
                  <a:schemeClr val="accent4"/>
                </a:solidFill>
                <a:effectLst>
                  <a:outerShdw blurRad="50800" dist="76200" dir="5400000" algn="ctr" rotWithShape="0">
                    <a:srgbClr val="760515"/>
                  </a:outerShdw>
                </a:effectLst>
                <a:latin typeface="Footlight MT Light" panose="0204060206030A020304" pitchFamily="18" charset="77"/>
              </a:rPr>
              <a:t>Lesson #5</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God brings war into our lives when we fail to depend upon Him.</a:t>
            </a:r>
          </a:p>
          <a:p>
            <a:pPr>
              <a:buFont typeface="Wingdings" pitchFamily="2" charset="2"/>
              <a:buChar char="Ø"/>
            </a:pPr>
            <a:r>
              <a:rPr lang="en-US" sz="3600" b="1" i="1" dirty="0">
                <a:solidFill>
                  <a:schemeClr val="bg1"/>
                </a:solidFill>
                <a:effectLst>
                  <a:outerShdw blurRad="50800" dist="76200" dir="5400000" algn="ctr" rotWithShape="0">
                    <a:srgbClr val="760515"/>
                  </a:outerShdw>
                </a:effectLst>
                <a:latin typeface="Footlight MT Light" panose="0204060206030A020304" pitchFamily="18" charset="77"/>
              </a:rPr>
              <a:t>Depend means to lean, to rely, to support oneself</a:t>
            </a:r>
          </a:p>
          <a:p>
            <a:pPr marL="0" indent="0" algn="ctr">
              <a:buNone/>
            </a:pP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Who or what do I lean on for support in my life?</a:t>
            </a:r>
          </a:p>
          <a:p>
            <a:pPr>
              <a:buFont typeface="Wingdings" pitchFamily="2" charset="2"/>
              <a:buChar char="Ø"/>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King Asa brought war into his life because he choose the wrong support.</a:t>
            </a:r>
          </a:p>
        </p:txBody>
      </p:sp>
    </p:spTree>
    <p:extLst>
      <p:ext uri="{BB962C8B-B14F-4D97-AF65-F5344CB8AC3E}">
        <p14:creationId xmlns:p14="http://schemas.microsoft.com/office/powerpoint/2010/main" val="350785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“5  Trust in the LORD with all your heart, and do not lean on your own understanding. 6 In all your ways acknowledge him, and he will make straight your paths.” </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-Proverbs 3:5-6-</a:t>
            </a:r>
          </a:p>
          <a:p>
            <a:pPr marL="742950" indent="-742950" algn="ctr">
              <a:buAutoNum type="arabicPlain" startAt="6"/>
            </a:pP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136763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445742"/>
            <a:ext cx="10515600" cy="4731222"/>
          </a:xfrm>
        </p:spPr>
        <p:txBody>
          <a:bodyPr>
            <a:noAutofit/>
          </a:bodyPr>
          <a:lstStyle/>
          <a:p>
            <a:pPr marL="0" indent="0" algn="ctr">
              <a:buNone/>
            </a:pP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When you destroy the altars in your life, do so wholeheartedly, completely, depending upon God to lead you and guide you, making you strong along the way.</a:t>
            </a:r>
          </a:p>
          <a:p>
            <a:pPr marL="0" indent="0" algn="ctr">
              <a:buNone/>
            </a:pP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616142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a:bodyPr>
          <a:lstStyle/>
          <a:p>
            <a:pPr marL="0" indent="0" algn="ctr">
              <a:buNone/>
            </a:pPr>
            <a:r>
              <a:rPr lang="en-US" sz="8800" b="1" i="1" dirty="0">
                <a:solidFill>
                  <a:schemeClr val="accent4"/>
                </a:solidFill>
                <a:effectLst>
                  <a:outerShdw blurRad="50800" dist="76200" dir="5400000" algn="ctr" rotWithShape="0">
                    <a:srgbClr val="760515"/>
                  </a:outerShdw>
                </a:effectLst>
                <a:latin typeface="Footlight MT Light" panose="0204060206030A020304" pitchFamily="18" charset="77"/>
              </a:rPr>
              <a:t>Loyalty</a:t>
            </a:r>
            <a:endPar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Jesus commanded it …</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The Father demanded it…</a:t>
            </a:r>
          </a:p>
          <a:p>
            <a:pPr marL="0" indent="0" algn="ctr">
              <a:buNone/>
            </a:pPr>
            <a:endParaRPr lang="en-US" sz="1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166744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3">
                                            <p:txEl>
                                              <p:pRg st="2" end="2"/>
                                            </p:txEl>
                                          </p:spTgt>
                                        </p:tgtEl>
                                        <p:attrNameLst>
                                          <p:attrName>style.visibility</p:attrName>
                                        </p:attrNameLst>
                                      </p:cBhvr>
                                      <p:to>
                                        <p:strVal val="visible"/>
                                      </p:to>
                                    </p:set>
                                    <p:set>
                                      <p:cBhvr>
                                        <p:cTn id="7" dur="455" fill="hold">
                                          <p:stCondLst>
                                            <p:cond delay="0"/>
                                          </p:stCondLst>
                                        </p:cTn>
                                        <p:tgtEl>
                                          <p:spTgt spid="3">
                                            <p:txEl>
                                              <p:pRg st="2" end="2"/>
                                            </p:txEl>
                                          </p:spTgt>
                                        </p:tgtEl>
                                        <p:attrNameLst>
                                          <p:attrName>style.rotation</p:attrName>
                                        </p:attrNameLst>
                                      </p:cBhvr>
                                      <p:to>
                                        <p:strVal val="-45.0"/>
                                      </p:to>
                                    </p:set>
                                    <p:anim calcmode="lin" valueType="num">
                                      <p:cBhvr>
                                        <p:cTn id="8" dur="455" fill="hold">
                                          <p:stCondLst>
                                            <p:cond delay="455"/>
                                          </p:stCondLst>
                                        </p:cTn>
                                        <p:tgtEl>
                                          <p:spTgt spid="3">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3">
                                            <p:txEl>
                                              <p:pRg st="2" end="2"/>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3">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3">
                                            <p:txEl>
                                              <p:pRg st="2" end="2"/>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Autofit/>
          </a:bodyPr>
          <a:lstStyle/>
          <a:p>
            <a:pPr marL="0" indent="0" algn="ctr">
              <a:buNone/>
            </a:pPr>
            <a:r>
              <a:rPr lang="en-US" sz="3200" b="1" i="1" dirty="0">
                <a:solidFill>
                  <a:schemeClr val="bg1"/>
                </a:solidFill>
                <a:effectLst>
                  <a:outerShdw blurRad="50800" dist="76200" dir="5400000" algn="ctr" rotWithShape="0">
                    <a:srgbClr val="760515"/>
                  </a:outerShdw>
                </a:effectLst>
                <a:latin typeface="Footlight MT Light" panose="0204060206030A020304" pitchFamily="18" charset="77"/>
              </a:rPr>
              <a:t>4“Hear, O Israel: The LORD our God, the LORD is one. 5You shall love the LORD your God with all your heart and with all your soul and with all your might. 6And these words that I command you today shall be on your heart. 7You shall teach them diligently to your children, and shall talk of them when you sit in your house, and when you walk by the way, and when you lie down, and when you rise. 8You shall bind them as a sign on your hand, and they shall be as frontlets between your eyes. 9You shall write them on the doorposts of your house and on your gates.” –Dt. 6:4-9</a:t>
            </a:r>
          </a:p>
        </p:txBody>
      </p:sp>
    </p:spTree>
    <p:extLst>
      <p:ext uri="{BB962C8B-B14F-4D97-AF65-F5344CB8AC3E}">
        <p14:creationId xmlns:p14="http://schemas.microsoft.com/office/powerpoint/2010/main" val="1520285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a:bodyPr>
          <a:lstStyle/>
          <a:p>
            <a:pPr marL="0" indent="0" algn="ctr">
              <a:buNone/>
            </a:pPr>
            <a:r>
              <a:rPr lang="en-US" sz="8800" b="1" i="1" dirty="0">
                <a:solidFill>
                  <a:schemeClr val="accent4"/>
                </a:solidFill>
                <a:effectLst>
                  <a:outerShdw blurRad="50800" dist="76200" dir="5400000" algn="ctr" rotWithShape="0">
                    <a:srgbClr val="760515"/>
                  </a:outerShdw>
                </a:effectLst>
                <a:latin typeface="Footlight MT Light" panose="0204060206030A020304" pitchFamily="18" charset="77"/>
              </a:rPr>
              <a:t>Loyalty</a:t>
            </a:r>
            <a:endPar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Jesus commanded it …</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The Father demanded it…</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The Spirit breathes it…</a:t>
            </a:r>
          </a:p>
          <a:p>
            <a:pPr marL="0" indent="0" algn="ctr">
              <a:buNone/>
            </a:pPr>
            <a:endParaRPr lang="en-US" sz="1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endParaRPr lang="en-US" sz="4400" b="1" i="1" dirty="0">
              <a:solidFill>
                <a:schemeClr val="bg1"/>
              </a:solidFill>
              <a:effectLst>
                <a:outerShdw blurRad="50800" dist="76200" dir="5400000" algn="ctr" rotWithShape="0">
                  <a:srgbClr val="760515"/>
                </a:outerShdw>
              </a:effectLst>
              <a:latin typeface="Footlight MT Light" panose="0204060206030A020304" pitchFamily="18" charset="77"/>
            </a:endParaRPr>
          </a:p>
        </p:txBody>
      </p:sp>
    </p:spTree>
    <p:extLst>
      <p:ext uri="{BB962C8B-B14F-4D97-AF65-F5344CB8AC3E}">
        <p14:creationId xmlns:p14="http://schemas.microsoft.com/office/powerpoint/2010/main" val="2379156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3">
                                            <p:txEl>
                                              <p:pRg st="3" end="3"/>
                                            </p:txEl>
                                          </p:spTgt>
                                        </p:tgtEl>
                                        <p:attrNameLst>
                                          <p:attrName>style.visibility</p:attrName>
                                        </p:attrNameLst>
                                      </p:cBhvr>
                                      <p:to>
                                        <p:strVal val="visible"/>
                                      </p:to>
                                    </p:set>
                                    <p:set>
                                      <p:cBhvr>
                                        <p:cTn id="7" dur="455" fill="hold">
                                          <p:stCondLst>
                                            <p:cond delay="0"/>
                                          </p:stCondLst>
                                        </p:cTn>
                                        <p:tgtEl>
                                          <p:spTgt spid="3">
                                            <p:txEl>
                                              <p:pRg st="3" end="3"/>
                                            </p:txEl>
                                          </p:spTgt>
                                        </p:tgtEl>
                                        <p:attrNameLst>
                                          <p:attrName>style.rotation</p:attrName>
                                        </p:attrNameLst>
                                      </p:cBhvr>
                                      <p:to>
                                        <p:strVal val="-45.0"/>
                                      </p:to>
                                    </p:set>
                                    <p:anim calcmode="lin" valueType="num">
                                      <p:cBhvr>
                                        <p:cTn id="8" dur="455" fill="hold">
                                          <p:stCondLst>
                                            <p:cond delay="455"/>
                                          </p:stCondLst>
                                        </p:cTn>
                                        <p:tgtEl>
                                          <p:spTgt spid="3">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3">
                                            <p:txEl>
                                              <p:pRg st="3" end="3"/>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3">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3">
                                            <p:txEl>
                                              <p:pRg st="3" end="3"/>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a:bodyPr>
          <a:lstStyle/>
          <a:p>
            <a:pPr marL="0" indent="0" algn="ctr">
              <a:buNone/>
            </a:pPr>
            <a:endParaRPr lang="en-US" sz="1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“When the Spirit of truth comes, he will guide you into all the truth, </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for he will not speak on his own authority, but whatever he hears he will speak</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 and he will declare to you the things that are to come.” –Jn. 16:13</a:t>
            </a:r>
            <a:endParaRPr lang="en-US" dirty="0"/>
          </a:p>
        </p:txBody>
      </p:sp>
    </p:spTree>
    <p:extLst>
      <p:ext uri="{BB962C8B-B14F-4D97-AF65-F5344CB8AC3E}">
        <p14:creationId xmlns:p14="http://schemas.microsoft.com/office/powerpoint/2010/main" val="1119850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a:bodyPr>
          <a:lstStyle/>
          <a:p>
            <a:pPr marL="0" indent="0" algn="ctr">
              <a:buNone/>
            </a:pPr>
            <a:endParaRPr lang="en-US" sz="14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“All Scripture is </a:t>
            </a:r>
            <a:r>
              <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rPr>
              <a:t>breathed out by God </a:t>
            </a: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and profitable for teaching, for reproof, for correction, and for training in righteousness, 17 that the man of God may be complete, equipped for every good work.”                     -2 Tim. 3:16-17-</a:t>
            </a:r>
            <a:endParaRPr lang="en-US" dirty="0"/>
          </a:p>
        </p:txBody>
      </p:sp>
    </p:spTree>
    <p:extLst>
      <p:ext uri="{BB962C8B-B14F-4D97-AF65-F5344CB8AC3E}">
        <p14:creationId xmlns:p14="http://schemas.microsoft.com/office/powerpoint/2010/main" val="2869737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0D5FE-747F-294C-ACFA-2ADE5ED0526F}"/>
              </a:ext>
            </a:extLst>
          </p:cNvPr>
          <p:cNvSpPr>
            <a:spLocks noGrp="1"/>
          </p:cNvSpPr>
          <p:nvPr>
            <p:ph type="title"/>
          </p:nvPr>
        </p:nvSpPr>
        <p:spPr/>
        <p:txBody>
          <a:bodyPr>
            <a:normAutofit/>
          </a:bodyPr>
          <a:lstStyle/>
          <a:p>
            <a:r>
              <a:rPr lang="en-US" sz="3200" dirty="0">
                <a:solidFill>
                  <a:srgbClr val="F8D8B9"/>
                </a:solidFill>
                <a:effectLst>
                  <a:outerShdw blurRad="50800" dist="50800" dir="5400000" algn="ctr" rotWithShape="0">
                    <a:srgbClr val="760515"/>
                  </a:outerShdw>
                </a:effectLst>
                <a:latin typeface="Footlight MT Light" panose="0204060206030A020304" pitchFamily="18" charset="77"/>
              </a:rPr>
              <a:t>Asa: Be Wholehearted!</a:t>
            </a:r>
          </a:p>
        </p:txBody>
      </p:sp>
      <p:sp>
        <p:nvSpPr>
          <p:cNvPr id="3" name="Content Placeholder 2">
            <a:extLst>
              <a:ext uri="{FF2B5EF4-FFF2-40B4-BE49-F238E27FC236}">
                <a16:creationId xmlns:a16="http://schemas.microsoft.com/office/drawing/2014/main" id="{762C5590-41B5-4349-8319-D8168835793E}"/>
              </a:ext>
            </a:extLst>
          </p:cNvPr>
          <p:cNvSpPr>
            <a:spLocks noGrp="1"/>
          </p:cNvSpPr>
          <p:nvPr>
            <p:ph idx="1"/>
          </p:nvPr>
        </p:nvSpPr>
        <p:spPr>
          <a:xfrm>
            <a:off x="838200" y="1690688"/>
            <a:ext cx="10515600" cy="4486275"/>
          </a:xfrm>
        </p:spPr>
        <p:txBody>
          <a:bodyPr>
            <a:normAutofit fontScale="92500" lnSpcReduction="10000"/>
          </a:bodyPr>
          <a:lstStyle/>
          <a:p>
            <a:pPr marL="0" indent="0" algn="ctr">
              <a:buNone/>
            </a:pPr>
            <a:r>
              <a:rPr lang="en-US" sz="8800" b="1" i="1" dirty="0">
                <a:solidFill>
                  <a:schemeClr val="accent4"/>
                </a:solidFill>
                <a:effectLst>
                  <a:outerShdw blurRad="50800" dist="76200" dir="5400000" algn="ctr" rotWithShape="0">
                    <a:srgbClr val="760515"/>
                  </a:outerShdw>
                </a:effectLst>
                <a:latin typeface="Footlight MT Light" panose="0204060206030A020304" pitchFamily="18" charset="77"/>
              </a:rPr>
              <a:t>Loyalty</a:t>
            </a:r>
            <a:endParaRPr lang="en-US" sz="4400" b="1" i="1" dirty="0">
              <a:solidFill>
                <a:schemeClr val="accent4"/>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Jesus commanded it …</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The Father demanded it…</a:t>
            </a:r>
          </a:p>
          <a:p>
            <a:pPr marL="0" indent="0" algn="ctr">
              <a:buNone/>
            </a:pPr>
            <a:r>
              <a:rPr lang="en-US" sz="4400" b="1" i="1" dirty="0">
                <a:solidFill>
                  <a:schemeClr val="bg1"/>
                </a:solidFill>
                <a:effectLst>
                  <a:outerShdw blurRad="50800" dist="76200" dir="5400000" algn="ctr" rotWithShape="0">
                    <a:srgbClr val="760515"/>
                  </a:outerShdw>
                </a:effectLst>
                <a:latin typeface="Footlight MT Light" panose="0204060206030A020304" pitchFamily="18" charset="77"/>
              </a:rPr>
              <a:t>The Spirit breathes it…</a:t>
            </a:r>
          </a:p>
          <a:p>
            <a:pPr marL="0" indent="0" algn="ctr">
              <a:buNone/>
            </a:pPr>
            <a:endParaRPr lang="en-US" sz="1300" b="1" i="1" dirty="0">
              <a:solidFill>
                <a:schemeClr val="bg1"/>
              </a:solidFill>
              <a:effectLst>
                <a:outerShdw blurRad="50800" dist="76200" dir="5400000" algn="ctr" rotWithShape="0">
                  <a:srgbClr val="760515"/>
                </a:outerShdw>
              </a:effectLst>
              <a:latin typeface="Footlight MT Light" panose="0204060206030A020304" pitchFamily="18" charset="77"/>
            </a:endParaRPr>
          </a:p>
          <a:p>
            <a:pPr marL="0" indent="0" algn="ctr">
              <a:buNone/>
            </a:pPr>
            <a:r>
              <a:rPr lang="en-US" sz="4400" b="1" i="1" dirty="0">
                <a:solidFill>
                  <a:srgbClr val="F6D1A3"/>
                </a:solidFill>
                <a:effectLst>
                  <a:outerShdw blurRad="50800" dist="76200" dir="5400000" algn="ctr" rotWithShape="0">
                    <a:srgbClr val="760515"/>
                  </a:outerShdw>
                </a:effectLst>
                <a:latin typeface="Footlight MT Light" panose="0204060206030A020304" pitchFamily="18" charset="77"/>
              </a:rPr>
              <a:t>“if we are faithless, He remains faithful, for He cannot deny Himself.” -2 Timothy 2:13</a:t>
            </a:r>
          </a:p>
        </p:txBody>
      </p:sp>
      <p:sp>
        <p:nvSpPr>
          <p:cNvPr id="4" name="TextBox 3">
            <a:extLst>
              <a:ext uri="{FF2B5EF4-FFF2-40B4-BE49-F238E27FC236}">
                <a16:creationId xmlns:a16="http://schemas.microsoft.com/office/drawing/2014/main" id="{2727B117-EEF8-F449-A84E-561131321C36}"/>
              </a:ext>
            </a:extLst>
          </p:cNvPr>
          <p:cNvSpPr txBox="1"/>
          <p:nvPr/>
        </p:nvSpPr>
        <p:spPr>
          <a:xfrm>
            <a:off x="1606380" y="1470454"/>
            <a:ext cx="2891481" cy="1323439"/>
          </a:xfrm>
          <a:prstGeom prst="rect">
            <a:avLst/>
          </a:prstGeom>
          <a:noFill/>
        </p:spPr>
        <p:txBody>
          <a:bodyPr wrap="square" rtlCol="0">
            <a:spAutoFit/>
          </a:bodyPr>
          <a:lstStyle/>
          <a:p>
            <a:pPr algn="ctr"/>
            <a:r>
              <a:rPr lang="en-US" sz="8000" b="1" i="1" dirty="0">
                <a:solidFill>
                  <a:schemeClr val="accent2"/>
                </a:solidFill>
                <a:effectLst>
                  <a:outerShdw blurRad="50800" dist="76200" dir="5400000" algn="ctr" rotWithShape="0">
                    <a:srgbClr val="760515"/>
                  </a:outerShdw>
                </a:effectLst>
                <a:latin typeface="Footlight MT Light" panose="0204060206030A020304" pitchFamily="18" charset="77"/>
              </a:rPr>
              <a:t>God is</a:t>
            </a:r>
          </a:p>
        </p:txBody>
      </p:sp>
    </p:spTree>
    <p:extLst>
      <p:ext uri="{BB962C8B-B14F-4D97-AF65-F5344CB8AC3E}">
        <p14:creationId xmlns:p14="http://schemas.microsoft.com/office/powerpoint/2010/main" val="3367309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 calcmode="lin" valueType="num">
                                      <p:cBhvr>
                                        <p:cTn id="9" dur="500" fill="hold"/>
                                        <p:tgtEl>
                                          <p:spTgt spid="4"/>
                                        </p:tgtEl>
                                        <p:attrNameLst>
                                          <p:attrName>style.rotation</p:attrName>
                                        </p:attrNameLst>
                                      </p:cBhvr>
                                      <p:tavLst>
                                        <p:tav tm="0">
                                          <p:val>
                                            <p:fltVal val="360"/>
                                          </p:val>
                                        </p:tav>
                                        <p:tav tm="100000">
                                          <p:val>
                                            <p:fltVal val="0"/>
                                          </p:val>
                                        </p:tav>
                                      </p:tavLst>
                                    </p:anim>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dissolve">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6940</TotalTime>
  <Words>1982</Words>
  <Application>Microsoft Macintosh PowerPoint</Application>
  <PresentationFormat>Widescreen</PresentationFormat>
  <Paragraphs>129</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Light</vt:lpstr>
      <vt:lpstr>Footlight MT Light</vt:lpstr>
      <vt:lpstr>Wingdings</vt:lpstr>
      <vt:lpstr>Office Theme</vt:lpstr>
      <vt:lpstr>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lpstr>Asa: Be Wholehearted!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ASA: Be Wholehearted!</dc:title>
  <dc:creator>Shannon Whitehouse</dc:creator>
  <cp:lastModifiedBy>Shannon Whitehouse</cp:lastModifiedBy>
  <cp:revision>34</cp:revision>
  <dcterms:created xsi:type="dcterms:W3CDTF">2020-06-23T22:13:45Z</dcterms:created>
  <dcterms:modified xsi:type="dcterms:W3CDTF">2020-06-28T17:55:33Z</dcterms:modified>
</cp:coreProperties>
</file>