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95" r:id="rId2"/>
    <p:sldId id="260" r:id="rId3"/>
    <p:sldId id="257" r:id="rId4"/>
    <p:sldId id="258" r:id="rId5"/>
    <p:sldId id="259" r:id="rId6"/>
    <p:sldId id="261" r:id="rId7"/>
    <p:sldId id="263" r:id="rId8"/>
    <p:sldId id="296" r:id="rId9"/>
    <p:sldId id="314" r:id="rId10"/>
    <p:sldId id="267" r:id="rId11"/>
    <p:sldId id="265" r:id="rId12"/>
    <p:sldId id="276" r:id="rId13"/>
    <p:sldId id="305" r:id="rId14"/>
    <p:sldId id="269" r:id="rId15"/>
    <p:sldId id="270" r:id="rId16"/>
    <p:sldId id="294" r:id="rId17"/>
    <p:sldId id="271" r:id="rId18"/>
    <p:sldId id="272" r:id="rId19"/>
    <p:sldId id="273" r:id="rId20"/>
    <p:sldId id="318" r:id="rId21"/>
    <p:sldId id="274" r:id="rId22"/>
    <p:sldId id="275" r:id="rId23"/>
    <p:sldId id="278" r:id="rId24"/>
    <p:sldId id="288" r:id="rId25"/>
    <p:sldId id="310" r:id="rId26"/>
    <p:sldId id="316" r:id="rId27"/>
    <p:sldId id="315" r:id="rId28"/>
    <p:sldId id="312" r:id="rId29"/>
    <p:sldId id="309" r:id="rId30"/>
    <p:sldId id="307" r:id="rId31"/>
    <p:sldId id="317" r:id="rId32"/>
    <p:sldId id="281" r:id="rId33"/>
    <p:sldId id="302" r:id="rId34"/>
    <p:sldId id="303" r:id="rId35"/>
    <p:sldId id="283" r:id="rId36"/>
    <p:sldId id="298" r:id="rId37"/>
    <p:sldId id="282" r:id="rId38"/>
    <p:sldId id="299" r:id="rId39"/>
    <p:sldId id="300" r:id="rId40"/>
    <p:sldId id="301" r:id="rId41"/>
    <p:sldId id="284" r:id="rId42"/>
    <p:sldId id="304" r:id="rId43"/>
    <p:sldId id="285" r:id="rId44"/>
    <p:sldId id="297" r:id="rId45"/>
    <p:sldId id="287" r:id="rId46"/>
    <p:sldId id="279" r:id="rId47"/>
    <p:sldId id="293" r:id="rId48"/>
    <p:sldId id="292"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9" autoAdjust="0"/>
    <p:restoredTop sz="94280" autoAdjust="0"/>
  </p:normalViewPr>
  <p:slideViewPr>
    <p:cSldViewPr snapToGrid="0">
      <p:cViewPr varScale="1">
        <p:scale>
          <a:sx n="72" d="100"/>
          <a:sy n="72" d="100"/>
        </p:scale>
        <p:origin x="246"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iagrams/_rels/data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image" Target="../media/image53.jpeg"/><Relationship Id="rId4" Type="http://schemas.openxmlformats.org/officeDocument/2006/relationships/image" Target="../media/image56.jpeg"/></Relationships>
</file>

<file path=ppt/diagrams/_rels/data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8.jpeg"/><Relationship Id="rId1" Type="http://schemas.openxmlformats.org/officeDocument/2006/relationships/image" Target="../media/image57.jpeg"/><Relationship Id="rId4" Type="http://schemas.openxmlformats.org/officeDocument/2006/relationships/image" Target="../media/image59.jpeg"/></Relationships>
</file>

<file path=ppt/diagrams/_rels/data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8.jpeg"/><Relationship Id="rId1" Type="http://schemas.openxmlformats.org/officeDocument/2006/relationships/image" Target="../media/image57.jpeg"/></Relationships>
</file>

<file path=ppt/diagrams/_rels/drawing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image" Target="../media/image53.jpeg"/><Relationship Id="rId4" Type="http://schemas.openxmlformats.org/officeDocument/2006/relationships/image" Target="../media/image56.jpeg"/></Relationships>
</file>

<file path=ppt/diagrams/_rels/drawing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8.jpeg"/><Relationship Id="rId1" Type="http://schemas.openxmlformats.org/officeDocument/2006/relationships/image" Target="../media/image57.jpeg"/><Relationship Id="rId4" Type="http://schemas.openxmlformats.org/officeDocument/2006/relationships/image" Target="../media/image59.jpeg"/></Relationships>
</file>

<file path=ppt/diagrams/_rels/drawing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8.jpeg"/><Relationship Id="rId1" Type="http://schemas.openxmlformats.org/officeDocument/2006/relationships/image" Target="../media/image5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51A8CE-9EC0-4566-8EC9-26A63542F73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4F53673D-EB8A-4296-B030-03A2C01B08FC}">
      <dgm:prSet custT="1"/>
      <dgm:spPr>
        <a:solidFill>
          <a:schemeClr val="bg1">
            <a:lumMod val="75000"/>
          </a:schemeClr>
        </a:solidFill>
      </dgm:spPr>
      <dgm:t>
        <a:bodyPr/>
        <a:lstStyle/>
        <a:p>
          <a:r>
            <a:rPr lang="en-US" altLang="en-US" sz="2800" b="1" dirty="0">
              <a:solidFill>
                <a:schemeClr val="accent1">
                  <a:lumMod val="50000"/>
                </a:schemeClr>
              </a:solidFill>
              <a:latin typeface="Algerian" panose="04020705040A02060702" pitchFamily="82" charset="0"/>
            </a:rPr>
            <a:t>Outside the Doors</a:t>
          </a:r>
        </a:p>
        <a:p>
          <a:r>
            <a:rPr lang="en-US" altLang="en-US" sz="2800" dirty="0">
              <a:solidFill>
                <a:schemeClr val="accent1">
                  <a:lumMod val="50000"/>
                </a:schemeClr>
              </a:solidFill>
              <a:latin typeface="Baskerville Old Face" panose="02020602080505020303" pitchFamily="18" charset="0"/>
            </a:rPr>
            <a:t>•We ask if you smoke, please go by the garbage dumpster to smoke</a:t>
          </a:r>
        </a:p>
        <a:p>
          <a:r>
            <a:rPr lang="en-US" altLang="en-US" sz="2800" dirty="0">
              <a:solidFill>
                <a:schemeClr val="accent1">
                  <a:lumMod val="50000"/>
                </a:schemeClr>
              </a:solidFill>
              <a:latin typeface="Baskerville Old Face" panose="02020602080505020303" pitchFamily="18" charset="0"/>
            </a:rPr>
            <a:t>•Please do not throw your Cigarette butts on the ground</a:t>
          </a:r>
        </a:p>
      </dgm:t>
    </dgm:pt>
    <dgm:pt modelId="{96966A28-6B7F-48A1-A5E7-143592DF516F}" type="parTrans" cxnId="{BFC40AA3-90C2-4A37-8D49-5193733C9E2A}">
      <dgm:prSet/>
      <dgm:spPr/>
      <dgm:t>
        <a:bodyPr/>
        <a:lstStyle/>
        <a:p>
          <a:endParaRPr lang="en-CA"/>
        </a:p>
      </dgm:t>
    </dgm:pt>
    <dgm:pt modelId="{EE66B582-4655-4616-B066-7D4477284F5D}" type="sibTrans" cxnId="{BFC40AA3-90C2-4A37-8D49-5193733C9E2A}">
      <dgm:prSet/>
      <dgm:spPr/>
      <dgm:t>
        <a:bodyPr/>
        <a:lstStyle/>
        <a:p>
          <a:endParaRPr lang="en-CA"/>
        </a:p>
      </dgm:t>
    </dgm:pt>
    <dgm:pt modelId="{C7761D0F-7268-4095-8A70-7F1E9C921006}" type="pres">
      <dgm:prSet presAssocID="{3251A8CE-9EC0-4566-8EC9-26A63542F739}" presName="diagram" presStyleCnt="0">
        <dgm:presLayoutVars>
          <dgm:dir/>
          <dgm:resizeHandles val="exact"/>
        </dgm:presLayoutVars>
      </dgm:prSet>
      <dgm:spPr/>
    </dgm:pt>
    <dgm:pt modelId="{AD14FDB6-DF54-494E-B0B8-F738D40BABC0}" type="pres">
      <dgm:prSet presAssocID="{4F53673D-EB8A-4296-B030-03A2C01B08FC}" presName="node" presStyleLbl="node1" presStyleIdx="0" presStyleCnt="1" custScaleX="94151" custScaleY="78022" custLinFactNeighborX="-10942" custLinFactNeighborY="6948">
        <dgm:presLayoutVars>
          <dgm:bulletEnabled val="1"/>
        </dgm:presLayoutVars>
      </dgm:prSet>
      <dgm:spPr/>
    </dgm:pt>
  </dgm:ptLst>
  <dgm:cxnLst>
    <dgm:cxn modelId="{69E409BB-287A-401D-AF8F-0F2117C37A6A}" type="presOf" srcId="{4F53673D-EB8A-4296-B030-03A2C01B08FC}" destId="{AD14FDB6-DF54-494E-B0B8-F738D40BABC0}" srcOrd="0" destOrd="0" presId="urn:microsoft.com/office/officeart/2005/8/layout/default"/>
    <dgm:cxn modelId="{655D8C16-EF1B-45DE-A827-496C07F085D6}" type="presOf" srcId="{3251A8CE-9EC0-4566-8EC9-26A63542F739}" destId="{C7761D0F-7268-4095-8A70-7F1E9C921006}" srcOrd="0" destOrd="0" presId="urn:microsoft.com/office/officeart/2005/8/layout/default"/>
    <dgm:cxn modelId="{BFC40AA3-90C2-4A37-8D49-5193733C9E2A}" srcId="{3251A8CE-9EC0-4566-8EC9-26A63542F739}" destId="{4F53673D-EB8A-4296-B030-03A2C01B08FC}" srcOrd="0" destOrd="0" parTransId="{96966A28-6B7F-48A1-A5E7-143592DF516F}" sibTransId="{EE66B582-4655-4616-B066-7D4477284F5D}"/>
    <dgm:cxn modelId="{2B62FD98-7B02-4D8E-80D5-46CEC365E57C}" type="presParOf" srcId="{C7761D0F-7268-4095-8A70-7F1E9C921006}" destId="{AD14FDB6-DF54-494E-B0B8-F738D40BABC0}"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51A8CE-9EC0-4566-8EC9-26A63542F73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4F53673D-EB8A-4296-B030-03A2C01B08FC}">
      <dgm:prSet custT="1"/>
      <dgm:spPr>
        <a:solidFill>
          <a:schemeClr val="bg1">
            <a:lumMod val="75000"/>
          </a:schemeClr>
        </a:solidFill>
      </dgm:spPr>
      <dgm:t>
        <a:bodyPr/>
        <a:lstStyle/>
        <a:p>
          <a:r>
            <a:rPr lang="en-US" altLang="en-US" sz="4000" b="1" dirty="0">
              <a:solidFill>
                <a:schemeClr val="accent1">
                  <a:lumMod val="50000"/>
                </a:schemeClr>
              </a:solidFill>
              <a:latin typeface="Algerian" panose="04020705040A02060702" pitchFamily="82" charset="0"/>
            </a:rPr>
            <a:t>Nursery</a:t>
          </a:r>
        </a:p>
        <a:p>
          <a:r>
            <a:rPr lang="en-CA" altLang="en-US" sz="2800" b="1" dirty="0">
              <a:solidFill>
                <a:schemeClr val="accent1">
                  <a:lumMod val="50000"/>
                </a:schemeClr>
              </a:solidFill>
              <a:latin typeface="Baskerville Old Face" panose="02020602080505020303" pitchFamily="18" charset="0"/>
              <a:ea typeface="Arial Unicode MS" panose="020B0604020202020204" pitchFamily="34" charset="-128"/>
              <a:cs typeface="Arial Unicode MS" panose="020B0604020202020204" pitchFamily="34" charset="-128"/>
            </a:rPr>
            <a:t>Is available for children Newborn to 23 months of age.</a:t>
          </a:r>
        </a:p>
        <a:p>
          <a:r>
            <a:rPr lang="en-CA" altLang="en-US" sz="2800" b="1" dirty="0">
              <a:solidFill>
                <a:schemeClr val="accent1">
                  <a:lumMod val="50000"/>
                </a:schemeClr>
              </a:solidFill>
              <a:latin typeface="Baskerville Old Face" panose="02020602080505020303" pitchFamily="18" charset="0"/>
              <a:ea typeface="Arial Unicode MS" panose="020B0604020202020204" pitchFamily="34" charset="-128"/>
              <a:cs typeface="Arial Unicode MS" panose="020B0604020202020204" pitchFamily="34" charset="-128"/>
            </a:rPr>
            <a:t> ONLY!</a:t>
          </a:r>
        </a:p>
        <a:p>
          <a:r>
            <a:rPr lang="en-CA" altLang="en-US" sz="2800" b="1" dirty="0">
              <a:solidFill>
                <a:schemeClr val="accent1">
                  <a:lumMod val="50000"/>
                </a:schemeClr>
              </a:solidFill>
              <a:latin typeface="Baskerville Old Face" panose="02020602080505020303" pitchFamily="18" charset="0"/>
              <a:ea typeface="Arial Unicode MS" panose="020B0604020202020204" pitchFamily="34" charset="-128"/>
              <a:cs typeface="Arial Unicode MS" panose="020B0604020202020204" pitchFamily="34" charset="-128"/>
            </a:rPr>
            <a:t> </a:t>
          </a:r>
          <a:r>
            <a:rPr lang="en-CA" altLang="en-US" sz="2000" b="1" dirty="0">
              <a:solidFill>
                <a:schemeClr val="accent1">
                  <a:lumMod val="50000"/>
                </a:schemeClr>
              </a:solidFill>
              <a:latin typeface="Baskerville Old Face" panose="02020602080505020303" pitchFamily="18" charset="0"/>
              <a:ea typeface="Arial Unicode MS" panose="020B0604020202020204" pitchFamily="34" charset="-128"/>
              <a:cs typeface="Arial Unicode MS" panose="020B0604020202020204" pitchFamily="34" charset="-128"/>
            </a:rPr>
            <a:t>( </a:t>
          </a:r>
          <a:r>
            <a:rPr lang="en-CA" altLang="en-US" sz="2000" b="0" dirty="0">
              <a:solidFill>
                <a:schemeClr val="accent1">
                  <a:lumMod val="50000"/>
                </a:schemeClr>
              </a:solidFill>
              <a:latin typeface="Baskerville Old Face" panose="02020602080505020303" pitchFamily="18" charset="0"/>
              <a:ea typeface="Arial Unicode MS" panose="020B0604020202020204" pitchFamily="34" charset="-128"/>
              <a:cs typeface="Arial Unicode MS" panose="020B0604020202020204" pitchFamily="34" charset="-128"/>
            </a:rPr>
            <a:t>This is because little ones put toys in their mouth so they need to be kept clean and sterilized </a:t>
          </a:r>
          <a:r>
            <a:rPr lang="en-CA" altLang="en-US" sz="2000" b="1" dirty="0">
              <a:solidFill>
                <a:schemeClr val="accent1">
                  <a:lumMod val="50000"/>
                </a:schemeClr>
              </a:solidFill>
              <a:latin typeface="Baskerville Old Face" panose="02020602080505020303" pitchFamily="18" charset="0"/>
              <a:ea typeface="Arial Unicode MS" panose="020B0604020202020204" pitchFamily="34" charset="-128"/>
              <a:cs typeface="Arial Unicode MS" panose="020B0604020202020204" pitchFamily="34" charset="-128"/>
            </a:rPr>
            <a:t>)</a:t>
          </a:r>
        </a:p>
        <a:p>
          <a:r>
            <a:rPr lang="en-CA" altLang="en-US" sz="2800" b="1" dirty="0">
              <a:solidFill>
                <a:schemeClr val="bg2">
                  <a:lumMod val="10000"/>
                </a:schemeClr>
              </a:solidFill>
              <a:latin typeface="Algerian" panose="04020705040A02060702" pitchFamily="82" charset="0"/>
            </a:rPr>
            <a:t>Parents! </a:t>
          </a:r>
          <a:br>
            <a:rPr lang="en-CA" altLang="en-US" sz="2800" b="1" dirty="0">
              <a:solidFill>
                <a:schemeClr val="bg2">
                  <a:lumMod val="10000"/>
                </a:schemeClr>
              </a:solidFill>
              <a:latin typeface="Algerian" panose="04020705040A02060702" pitchFamily="82" charset="0"/>
            </a:rPr>
          </a:br>
          <a:r>
            <a:rPr lang="en-CA" altLang="en-US" sz="2800" b="1" dirty="0">
              <a:solidFill>
                <a:schemeClr val="bg2">
                  <a:lumMod val="10000"/>
                </a:schemeClr>
              </a:solidFill>
              <a:latin typeface="Algerian" panose="04020705040A02060702" pitchFamily="82" charset="0"/>
            </a:rPr>
            <a:t>We Have a video feed to the Nursery so you don’t miss the service.</a:t>
          </a:r>
        </a:p>
        <a:p>
          <a:endParaRPr lang="en-US" altLang="en-US" sz="2800" dirty="0">
            <a:solidFill>
              <a:schemeClr val="accent1">
                <a:lumMod val="50000"/>
              </a:schemeClr>
            </a:solidFill>
            <a:latin typeface="Baskerville Old Face" panose="02020602080505020303" pitchFamily="18" charset="0"/>
          </a:endParaRPr>
        </a:p>
      </dgm:t>
    </dgm:pt>
    <dgm:pt modelId="{96966A28-6B7F-48A1-A5E7-143592DF516F}" type="parTrans" cxnId="{BFC40AA3-90C2-4A37-8D49-5193733C9E2A}">
      <dgm:prSet/>
      <dgm:spPr/>
      <dgm:t>
        <a:bodyPr/>
        <a:lstStyle/>
        <a:p>
          <a:endParaRPr lang="en-CA"/>
        </a:p>
      </dgm:t>
    </dgm:pt>
    <dgm:pt modelId="{EE66B582-4655-4616-B066-7D4477284F5D}" type="sibTrans" cxnId="{BFC40AA3-90C2-4A37-8D49-5193733C9E2A}">
      <dgm:prSet/>
      <dgm:spPr/>
      <dgm:t>
        <a:bodyPr/>
        <a:lstStyle/>
        <a:p>
          <a:endParaRPr lang="en-CA"/>
        </a:p>
      </dgm:t>
    </dgm:pt>
    <dgm:pt modelId="{C7761D0F-7268-4095-8A70-7F1E9C921006}" type="pres">
      <dgm:prSet presAssocID="{3251A8CE-9EC0-4566-8EC9-26A63542F739}" presName="diagram" presStyleCnt="0">
        <dgm:presLayoutVars>
          <dgm:dir/>
          <dgm:resizeHandles val="exact"/>
        </dgm:presLayoutVars>
      </dgm:prSet>
      <dgm:spPr/>
    </dgm:pt>
    <dgm:pt modelId="{AD14FDB6-DF54-494E-B0B8-F738D40BABC0}" type="pres">
      <dgm:prSet presAssocID="{4F53673D-EB8A-4296-B030-03A2C01B08FC}" presName="node" presStyleLbl="node1" presStyleIdx="0" presStyleCnt="1">
        <dgm:presLayoutVars>
          <dgm:bulletEnabled val="1"/>
        </dgm:presLayoutVars>
      </dgm:prSet>
      <dgm:spPr/>
    </dgm:pt>
  </dgm:ptLst>
  <dgm:cxnLst>
    <dgm:cxn modelId="{0E8386A1-AA7F-44D7-B54D-ADF7672D1C0A}" type="presOf" srcId="{4F53673D-EB8A-4296-B030-03A2C01B08FC}" destId="{AD14FDB6-DF54-494E-B0B8-F738D40BABC0}" srcOrd="0" destOrd="0" presId="urn:microsoft.com/office/officeart/2005/8/layout/default"/>
    <dgm:cxn modelId="{BFC40AA3-90C2-4A37-8D49-5193733C9E2A}" srcId="{3251A8CE-9EC0-4566-8EC9-26A63542F739}" destId="{4F53673D-EB8A-4296-B030-03A2C01B08FC}" srcOrd="0" destOrd="0" parTransId="{96966A28-6B7F-48A1-A5E7-143592DF516F}" sibTransId="{EE66B582-4655-4616-B066-7D4477284F5D}"/>
    <dgm:cxn modelId="{51B7DB73-BF3B-45E5-A72A-27C5983041CA}" type="presOf" srcId="{3251A8CE-9EC0-4566-8EC9-26A63542F739}" destId="{C7761D0F-7268-4095-8A70-7F1E9C921006}" srcOrd="0" destOrd="0" presId="urn:microsoft.com/office/officeart/2005/8/layout/default"/>
    <dgm:cxn modelId="{9CE29C73-62CB-4AE5-8676-312528ED6031}" type="presParOf" srcId="{C7761D0F-7268-4095-8A70-7F1E9C921006}" destId="{AD14FDB6-DF54-494E-B0B8-F738D40BABC0}"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51A8CE-9EC0-4566-8EC9-26A63542F73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4F53673D-EB8A-4296-B030-03A2C01B08FC}">
      <dgm:prSet custT="1"/>
      <dgm:spPr>
        <a:solidFill>
          <a:schemeClr val="bg1">
            <a:lumMod val="75000"/>
          </a:schemeClr>
        </a:solidFill>
      </dgm:spPr>
      <dgm:t>
        <a:bodyPr/>
        <a:lstStyle/>
        <a:p>
          <a:endParaRPr lang="en-CA" altLang="en-US" sz="1600" b="1" dirty="0">
            <a:solidFill>
              <a:schemeClr val="accent1">
                <a:lumMod val="50000"/>
              </a:schemeClr>
            </a:solidFill>
            <a:latin typeface="Algerian" panose="04020705040A02060702" pitchFamily="82" charset="0"/>
          </a:endParaRPr>
        </a:p>
        <a:p>
          <a:r>
            <a:rPr lang="en-CA" altLang="en-US" sz="3600" b="1" dirty="0">
              <a:solidFill>
                <a:schemeClr val="accent1">
                  <a:lumMod val="50000"/>
                </a:schemeClr>
              </a:solidFill>
              <a:latin typeface="Algerian" panose="04020705040A02060702" pitchFamily="82" charset="0"/>
            </a:rPr>
            <a:t>General</a:t>
          </a:r>
        </a:p>
        <a:p>
          <a:r>
            <a:rPr lang="en-CA" altLang="en-US" sz="2400" b="1" dirty="0">
              <a:solidFill>
                <a:schemeClr val="accent1">
                  <a:lumMod val="50000"/>
                </a:schemeClr>
              </a:solidFill>
              <a:latin typeface="Baskerville Old Face" panose="02020602080505020303" pitchFamily="18" charset="0"/>
            </a:rPr>
            <a:t>Youth &amp; Kids Church </a:t>
          </a:r>
        </a:p>
        <a:p>
          <a:r>
            <a:rPr lang="en-CA" altLang="en-US" sz="1800" b="0" dirty="0">
              <a:solidFill>
                <a:schemeClr val="accent1">
                  <a:lumMod val="5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If you have pop bottles see Cheryl Feragotti</a:t>
          </a:r>
        </a:p>
        <a:p>
          <a:r>
            <a:rPr lang="en-CA" altLang="en-US" sz="2400" b="1" dirty="0">
              <a:solidFill>
                <a:schemeClr val="accent1">
                  <a:lumMod val="50000"/>
                </a:schemeClr>
              </a:solidFill>
              <a:latin typeface="Baskerville Old Face" panose="02020602080505020303" pitchFamily="18" charset="0"/>
            </a:rPr>
            <a:t>Used Clothes</a:t>
          </a:r>
        </a:p>
        <a:p>
          <a:r>
            <a:rPr lang="en-CA" altLang="en-US" sz="2000" b="0" dirty="0">
              <a:solidFill>
                <a:schemeClr val="accent1">
                  <a:lumMod val="50000"/>
                </a:schemeClr>
              </a:solidFill>
              <a:latin typeface="Baskerville Old Face" panose="02020602080505020303" pitchFamily="18" charset="0"/>
            </a:rPr>
            <a:t>United Church has second hand store. Friday &amp; Saturday.</a:t>
          </a:r>
        </a:p>
        <a:p>
          <a:r>
            <a:rPr lang="en-CA" altLang="en-US" sz="2000" b="0" dirty="0">
              <a:solidFill>
                <a:schemeClr val="accent1">
                  <a:lumMod val="50000"/>
                </a:schemeClr>
              </a:solidFill>
              <a:latin typeface="Baskerville Old Face" panose="02020602080505020303" pitchFamily="18" charset="0"/>
            </a:rPr>
            <a:t>Please contact the office.</a:t>
          </a:r>
        </a:p>
        <a:p>
          <a:r>
            <a:rPr lang="en-CA" altLang="en-US" sz="2000" b="1" dirty="0">
              <a:solidFill>
                <a:schemeClr val="accent1">
                  <a:lumMod val="50000"/>
                </a:schemeClr>
              </a:solidFill>
              <a:latin typeface="Baskerville Old Face" panose="02020602080505020303" pitchFamily="18" charset="0"/>
            </a:rPr>
            <a:t>Josephs storehouse also helps the needy with food and other needs.</a:t>
          </a:r>
          <a:br>
            <a:rPr lang="en-CA" altLang="en-US" sz="2000" b="1" dirty="0">
              <a:solidFill>
                <a:schemeClr val="accent1">
                  <a:lumMod val="50000"/>
                </a:schemeClr>
              </a:solidFill>
              <a:latin typeface="Baskerville Old Face" panose="02020602080505020303" pitchFamily="18" charset="0"/>
            </a:rPr>
          </a:br>
          <a:r>
            <a:rPr lang="en-CA" altLang="en-US" sz="2000" b="1" dirty="0">
              <a:solidFill>
                <a:schemeClr val="accent1">
                  <a:lumMod val="50000"/>
                </a:schemeClr>
              </a:solidFill>
              <a:latin typeface="Baskerville Old Face" panose="02020602080505020303" pitchFamily="18" charset="0"/>
            </a:rPr>
            <a:t>There is also occasionally Furniture items available.</a:t>
          </a:r>
          <a:br>
            <a:rPr lang="en-CA" altLang="en-US" sz="2000" b="1" dirty="0">
              <a:solidFill>
                <a:schemeClr val="accent1">
                  <a:lumMod val="50000"/>
                </a:schemeClr>
              </a:solidFill>
              <a:latin typeface="Baskerville Old Face" panose="02020602080505020303" pitchFamily="18" charset="0"/>
            </a:rPr>
          </a:br>
          <a:r>
            <a:rPr lang="en-CA" altLang="en-US" sz="1600" b="0" dirty="0">
              <a:solidFill>
                <a:schemeClr val="accent1">
                  <a:lumMod val="50000"/>
                </a:schemeClr>
              </a:solidFill>
              <a:latin typeface="Baskerville Old Face" panose="02020602080505020303" pitchFamily="18" charset="0"/>
            </a:rPr>
            <a:t>(The utmost discretion is used when helping others )</a:t>
          </a:r>
        </a:p>
        <a:p>
          <a:endParaRPr lang="en-CA" altLang="en-US" sz="400" b="0" dirty="0">
            <a:solidFill>
              <a:schemeClr val="accent1">
                <a:lumMod val="50000"/>
              </a:schemeClr>
            </a:solidFill>
            <a:latin typeface="Baskerville Old Face" panose="02020602080505020303" pitchFamily="18" charset="0"/>
          </a:endParaRPr>
        </a:p>
        <a:p>
          <a:r>
            <a:rPr lang="en-CA" altLang="en-US" sz="2000" b="0" dirty="0">
              <a:solidFill>
                <a:schemeClr val="accent1">
                  <a:lumMod val="50000"/>
                </a:schemeClr>
              </a:solidFill>
              <a:latin typeface="Baskerville Old Face" panose="02020602080505020303" pitchFamily="18" charset="0"/>
            </a:rPr>
            <a:t>Our Goal is to have the funds to send old clothing, office and school supplies. </a:t>
          </a:r>
        </a:p>
        <a:p>
          <a:r>
            <a:rPr lang="en-CA" altLang="en-US" sz="2000" b="0" dirty="0">
              <a:solidFill>
                <a:schemeClr val="accent1">
                  <a:lumMod val="50000"/>
                </a:schemeClr>
              </a:solidFill>
              <a:latin typeface="Baskerville Old Face" panose="02020602080505020303" pitchFamily="18" charset="0"/>
            </a:rPr>
            <a:t>To our school in Nigeria.</a:t>
          </a:r>
        </a:p>
        <a:p>
          <a:r>
            <a:rPr lang="en-CA" altLang="en-US" sz="2000" b="0" dirty="0">
              <a:solidFill>
                <a:schemeClr val="accent1">
                  <a:lumMod val="50000"/>
                </a:schemeClr>
              </a:solidFill>
              <a:latin typeface="Baskerville Old Face" panose="02020602080505020303" pitchFamily="18" charset="0"/>
            </a:rPr>
            <a:t> If you feel lead to support us in any way please contact the office: </a:t>
          </a:r>
          <a:endParaRPr lang="en-CA" altLang="en-US" sz="2400" b="0" dirty="0">
            <a:solidFill>
              <a:schemeClr val="accent1">
                <a:lumMod val="50000"/>
              </a:schemeClr>
            </a:solidFill>
            <a:latin typeface="Algerian" panose="04020705040A02060702" pitchFamily="82" charset="0"/>
          </a:endParaRPr>
        </a:p>
        <a:p>
          <a:endParaRPr lang="en-US" altLang="en-US" sz="2800" dirty="0">
            <a:solidFill>
              <a:schemeClr val="accent1">
                <a:lumMod val="50000"/>
              </a:schemeClr>
            </a:solidFill>
            <a:latin typeface="Baskerville Old Face" panose="02020602080505020303" pitchFamily="18" charset="0"/>
          </a:endParaRPr>
        </a:p>
      </dgm:t>
    </dgm:pt>
    <dgm:pt modelId="{EE66B582-4655-4616-B066-7D4477284F5D}" type="sibTrans" cxnId="{BFC40AA3-90C2-4A37-8D49-5193733C9E2A}">
      <dgm:prSet/>
      <dgm:spPr/>
      <dgm:t>
        <a:bodyPr/>
        <a:lstStyle/>
        <a:p>
          <a:endParaRPr lang="en-CA"/>
        </a:p>
      </dgm:t>
    </dgm:pt>
    <dgm:pt modelId="{96966A28-6B7F-48A1-A5E7-143592DF516F}" type="parTrans" cxnId="{BFC40AA3-90C2-4A37-8D49-5193733C9E2A}">
      <dgm:prSet/>
      <dgm:spPr/>
      <dgm:t>
        <a:bodyPr/>
        <a:lstStyle/>
        <a:p>
          <a:endParaRPr lang="en-CA"/>
        </a:p>
      </dgm:t>
    </dgm:pt>
    <dgm:pt modelId="{C7761D0F-7268-4095-8A70-7F1E9C921006}" type="pres">
      <dgm:prSet presAssocID="{3251A8CE-9EC0-4566-8EC9-26A63542F739}" presName="diagram" presStyleCnt="0">
        <dgm:presLayoutVars>
          <dgm:dir/>
          <dgm:resizeHandles val="exact"/>
        </dgm:presLayoutVars>
      </dgm:prSet>
      <dgm:spPr/>
    </dgm:pt>
    <dgm:pt modelId="{AD14FDB6-DF54-494E-B0B8-F738D40BABC0}" type="pres">
      <dgm:prSet presAssocID="{4F53673D-EB8A-4296-B030-03A2C01B08FC}" presName="node" presStyleLbl="node1" presStyleIdx="0" presStyleCnt="1">
        <dgm:presLayoutVars>
          <dgm:bulletEnabled val="1"/>
        </dgm:presLayoutVars>
      </dgm:prSet>
      <dgm:spPr/>
    </dgm:pt>
  </dgm:ptLst>
  <dgm:cxnLst>
    <dgm:cxn modelId="{7A101CE2-7D3F-40E1-96EA-F87F38B7897F}" type="presOf" srcId="{3251A8CE-9EC0-4566-8EC9-26A63542F739}" destId="{C7761D0F-7268-4095-8A70-7F1E9C921006}" srcOrd="0" destOrd="0" presId="urn:microsoft.com/office/officeart/2005/8/layout/default"/>
    <dgm:cxn modelId="{BFC40AA3-90C2-4A37-8D49-5193733C9E2A}" srcId="{3251A8CE-9EC0-4566-8EC9-26A63542F739}" destId="{4F53673D-EB8A-4296-B030-03A2C01B08FC}" srcOrd="0" destOrd="0" parTransId="{96966A28-6B7F-48A1-A5E7-143592DF516F}" sibTransId="{EE66B582-4655-4616-B066-7D4477284F5D}"/>
    <dgm:cxn modelId="{E6CABD2B-8F27-4273-9EB0-1C04995ACF32}" type="presOf" srcId="{4F53673D-EB8A-4296-B030-03A2C01B08FC}" destId="{AD14FDB6-DF54-494E-B0B8-F738D40BABC0}" srcOrd="0" destOrd="0" presId="urn:microsoft.com/office/officeart/2005/8/layout/default"/>
    <dgm:cxn modelId="{0AFF5EB2-733E-4877-BF71-F4F8D94365A2}" type="presParOf" srcId="{C7761D0F-7268-4095-8A70-7F1E9C921006}" destId="{AD14FDB6-DF54-494E-B0B8-F738D40BABC0}"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D06BE97-7B2F-487D-B682-A1B3AC3EF82B}" type="doc">
      <dgm:prSet loTypeId="urn:microsoft.com/office/officeart/2005/8/layout/default" loCatId="list" qsTypeId="urn:microsoft.com/office/officeart/2005/8/quickstyle/3d9" qsCatId="3D" csTypeId="urn:microsoft.com/office/officeart/2005/8/colors/accent0_1" csCatId="mainScheme" phldr="1"/>
      <dgm:spPr/>
      <dgm:t>
        <a:bodyPr/>
        <a:lstStyle/>
        <a:p>
          <a:endParaRPr lang="en-US"/>
        </a:p>
      </dgm:t>
    </dgm:pt>
    <dgm:pt modelId="{5BEEE34A-7589-4622-8A38-6129B6A5A986}">
      <dgm:prSet/>
      <dgm:spPr>
        <a:blipFill rotWithShape="0">
          <a:blip xmlns:r="http://schemas.openxmlformats.org/officeDocument/2006/relationships" r:embed="rId1">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dgm:spPr>
      <dgm:t>
        <a:bodyPr/>
        <a:lstStyle/>
        <a:p>
          <a:r>
            <a:rPr lang="en-US" altLang="EN-US" dirty="0">
              <a:solidFill>
                <a:schemeClr val="tx1"/>
              </a:solidFill>
            </a:rPr>
            <a:t>Nigeria – Gilgal School </a:t>
          </a:r>
        </a:p>
      </dgm:t>
    </dgm:pt>
    <dgm:pt modelId="{9AF56967-FE29-4204-A9C5-A6194AC7FC21}" type="parTrans" cxnId="{2E234A52-4896-4483-8968-011BD39736D4}">
      <dgm:prSet/>
      <dgm:spPr/>
      <dgm:t>
        <a:bodyPr/>
        <a:lstStyle/>
        <a:p>
          <a:endParaRPr lang="en-CA"/>
        </a:p>
      </dgm:t>
    </dgm:pt>
    <dgm:pt modelId="{AFE98CE3-8AC9-4118-BC0B-0C671D23103B}" type="sibTrans" cxnId="{2E234A52-4896-4483-8968-011BD39736D4}">
      <dgm:prSet/>
      <dgm:spPr/>
      <dgm:t>
        <a:bodyPr/>
        <a:lstStyle/>
        <a:p>
          <a:endParaRPr lang="en-CA"/>
        </a:p>
      </dgm:t>
    </dgm:pt>
    <dgm:pt modelId="{25A042E2-94F9-4F2B-AC78-C14A3D737CB0}">
      <dgm:prSet/>
      <dgm:spPr>
        <a:blipFill rotWithShape="0">
          <a:blip xmlns:r="http://schemas.openxmlformats.org/officeDocument/2006/relationships" r:embed="rId2">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dgm:spPr>
      <dgm:t>
        <a:bodyPr/>
        <a:lstStyle/>
        <a:p>
          <a:pPr algn="ctr"/>
          <a:endParaRPr lang="en-US" altLang="EN-US" dirty="0">
            <a:solidFill>
              <a:schemeClr val="tx1"/>
            </a:solidFill>
          </a:endParaRPr>
        </a:p>
        <a:p>
          <a:pPr algn="ctr"/>
          <a:r>
            <a:rPr lang="en-US" altLang="EN-US" dirty="0">
              <a:solidFill>
                <a:schemeClr val="tx1"/>
              </a:solidFill>
            </a:rPr>
            <a:t>Finances for the Church </a:t>
          </a:r>
        </a:p>
        <a:p>
          <a:pPr algn="ctr"/>
          <a:endParaRPr lang="en-US" altLang="en-US" dirty="0">
            <a:solidFill>
              <a:schemeClr val="tx1"/>
            </a:solidFill>
          </a:endParaRPr>
        </a:p>
      </dgm:t>
    </dgm:pt>
    <dgm:pt modelId="{3A25DB5A-A6F6-4921-8743-9C65BC8C1564}" type="parTrans" cxnId="{17DFE322-6EC1-4F33-AF5A-A4224540C6B4}">
      <dgm:prSet/>
      <dgm:spPr/>
      <dgm:t>
        <a:bodyPr/>
        <a:lstStyle/>
        <a:p>
          <a:endParaRPr lang="en-CA"/>
        </a:p>
      </dgm:t>
    </dgm:pt>
    <dgm:pt modelId="{53D6F6AB-AD3E-49D7-BF12-4D2B5C4DEE62}" type="sibTrans" cxnId="{17DFE322-6EC1-4F33-AF5A-A4224540C6B4}">
      <dgm:prSet/>
      <dgm:spPr/>
      <dgm:t>
        <a:bodyPr/>
        <a:lstStyle/>
        <a:p>
          <a:endParaRPr lang="en-CA"/>
        </a:p>
      </dgm:t>
    </dgm:pt>
    <dgm:pt modelId="{E6FEF7DF-ACE1-4863-B0B6-D209CB3B9184}">
      <dgm:prSet/>
      <dgm:spPr>
        <a:blipFill rotWithShape="0">
          <a:blip xmlns:r="http://schemas.openxmlformats.org/officeDocument/2006/relationships" r:embed="rId3">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dgm:spPr>
      <dgm:t>
        <a:bodyPr/>
        <a:lstStyle/>
        <a:p>
          <a:r>
            <a:rPr lang="en-US" altLang="EN-US" dirty="0" err="1">
              <a:solidFill>
                <a:schemeClr val="tx1"/>
              </a:solidFill>
            </a:rPr>
            <a:t>Sushma</a:t>
          </a:r>
          <a:r>
            <a:rPr lang="en-US" altLang="EN-US" dirty="0">
              <a:solidFill>
                <a:schemeClr val="tx1"/>
              </a:solidFill>
            </a:rPr>
            <a:t> </a:t>
          </a:r>
          <a:r>
            <a:rPr lang="en-US" altLang="EN-US" dirty="0" err="1">
              <a:solidFill>
                <a:schemeClr val="tx1"/>
              </a:solidFill>
            </a:rPr>
            <a:t>Kaura</a:t>
          </a:r>
          <a:endParaRPr lang="en-US" altLang="EN-US" dirty="0">
            <a:solidFill>
              <a:schemeClr val="tx1"/>
            </a:solidFill>
          </a:endParaRPr>
        </a:p>
      </dgm:t>
    </dgm:pt>
    <dgm:pt modelId="{94C33626-B6A8-4418-9CC2-820E06ECFF65}" type="parTrans" cxnId="{7E43C502-9DDE-4A15-B982-C6DDE2A67E06}">
      <dgm:prSet/>
      <dgm:spPr/>
      <dgm:t>
        <a:bodyPr/>
        <a:lstStyle/>
        <a:p>
          <a:endParaRPr lang="en-CA"/>
        </a:p>
      </dgm:t>
    </dgm:pt>
    <dgm:pt modelId="{A7FE9131-92F6-46A9-8297-C405946198C4}" type="sibTrans" cxnId="{7E43C502-9DDE-4A15-B982-C6DDE2A67E06}">
      <dgm:prSet/>
      <dgm:spPr/>
      <dgm:t>
        <a:bodyPr/>
        <a:lstStyle/>
        <a:p>
          <a:endParaRPr lang="en-CA"/>
        </a:p>
      </dgm:t>
    </dgm:pt>
    <dgm:pt modelId="{EBCEF672-8533-48C6-8D6D-F08E9C694B01}">
      <dgm:prSet/>
      <dgm:spPr>
        <a:blipFill rotWithShape="0">
          <a:blip xmlns:r="http://schemas.openxmlformats.org/officeDocument/2006/relationships" r:embed="rId4">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dgm:spPr>
      <dgm:t>
        <a:bodyPr/>
        <a:lstStyle/>
        <a:p>
          <a:r>
            <a:rPr lang="en-US" altLang="EN-US" dirty="0">
              <a:solidFill>
                <a:schemeClr val="tx1"/>
              </a:solidFill>
            </a:rPr>
            <a:t>Job needs for some</a:t>
          </a:r>
        </a:p>
      </dgm:t>
    </dgm:pt>
    <dgm:pt modelId="{1F386612-E683-42ED-8B52-0F551B2919F4}" type="parTrans" cxnId="{3C71899A-F9B3-4972-8DA5-E5BB63E7AEAE}">
      <dgm:prSet/>
      <dgm:spPr/>
      <dgm:t>
        <a:bodyPr/>
        <a:lstStyle/>
        <a:p>
          <a:endParaRPr lang="en-CA"/>
        </a:p>
      </dgm:t>
    </dgm:pt>
    <dgm:pt modelId="{4CF81995-7337-45F8-964D-1118449DF6BD}" type="sibTrans" cxnId="{3C71899A-F9B3-4972-8DA5-E5BB63E7AEAE}">
      <dgm:prSet/>
      <dgm:spPr/>
      <dgm:t>
        <a:bodyPr/>
        <a:lstStyle/>
        <a:p>
          <a:endParaRPr lang="en-CA"/>
        </a:p>
      </dgm:t>
    </dgm:pt>
    <dgm:pt modelId="{E2DB5380-CC3C-4E28-8F70-C3F07DCE33DA}" type="pres">
      <dgm:prSet presAssocID="{FD06BE97-7B2F-487D-B682-A1B3AC3EF82B}" presName="diagram" presStyleCnt="0">
        <dgm:presLayoutVars>
          <dgm:dir/>
          <dgm:resizeHandles val="exact"/>
        </dgm:presLayoutVars>
      </dgm:prSet>
      <dgm:spPr/>
    </dgm:pt>
    <dgm:pt modelId="{AAFCA2CD-B388-4ED2-B477-C5DD988B3100}" type="pres">
      <dgm:prSet presAssocID="{5BEEE34A-7589-4622-8A38-6129B6A5A986}" presName="node" presStyleLbl="node1" presStyleIdx="0" presStyleCnt="4" custLinFactX="10113" custLinFactY="13494" custLinFactNeighborX="100000" custLinFactNeighborY="100000">
        <dgm:presLayoutVars>
          <dgm:bulletEnabled val="1"/>
        </dgm:presLayoutVars>
      </dgm:prSet>
      <dgm:spPr/>
    </dgm:pt>
    <dgm:pt modelId="{F7303442-A697-4AC8-B6F8-928065B9B9F3}" type="pres">
      <dgm:prSet presAssocID="{AFE98CE3-8AC9-4118-BC0B-0C671D23103B}" presName="sibTrans" presStyleCnt="0"/>
      <dgm:spPr/>
    </dgm:pt>
    <dgm:pt modelId="{EDC8D570-02D0-41C9-9F38-5F2D5C5BC492}" type="pres">
      <dgm:prSet presAssocID="{25A042E2-94F9-4F2B-AC78-C14A3D737CB0}" presName="node" presStyleLbl="node1" presStyleIdx="1" presStyleCnt="4" custLinFactNeighborX="113" custLinFactNeighborY="-2235">
        <dgm:presLayoutVars>
          <dgm:bulletEnabled val="1"/>
        </dgm:presLayoutVars>
      </dgm:prSet>
      <dgm:spPr/>
    </dgm:pt>
    <dgm:pt modelId="{9E083191-8AAC-4F7D-A36C-821006B2393F}" type="pres">
      <dgm:prSet presAssocID="{53D6F6AB-AD3E-49D7-BF12-4D2B5C4DEE62}" presName="sibTrans" presStyleCnt="0"/>
      <dgm:spPr/>
    </dgm:pt>
    <dgm:pt modelId="{38A05F7B-D363-4AC9-BA50-C9A2576A2A7F}" type="pres">
      <dgm:prSet presAssocID="{E6FEF7DF-ACE1-4863-B0B6-D209CB3B9184}" presName="node" presStyleLbl="node1" presStyleIdx="2" presStyleCnt="4">
        <dgm:presLayoutVars>
          <dgm:bulletEnabled val="1"/>
        </dgm:presLayoutVars>
      </dgm:prSet>
      <dgm:spPr/>
    </dgm:pt>
    <dgm:pt modelId="{DC0958F9-5466-4F59-87A5-63050C1340D8}" type="pres">
      <dgm:prSet presAssocID="{A7FE9131-92F6-46A9-8297-C405946198C4}" presName="sibTrans" presStyleCnt="0"/>
      <dgm:spPr/>
    </dgm:pt>
    <dgm:pt modelId="{3087A630-DDFD-42CB-BB4A-6C18F2E936C7}" type="pres">
      <dgm:prSet presAssocID="{EBCEF672-8533-48C6-8D6D-F08E9C694B01}" presName="node" presStyleLbl="node1" presStyleIdx="3" presStyleCnt="4" custLinFactX="-22682" custLinFactY="-34028" custLinFactNeighborX="-100000" custLinFactNeighborY="-100000">
        <dgm:presLayoutVars>
          <dgm:bulletEnabled val="1"/>
        </dgm:presLayoutVars>
      </dgm:prSet>
      <dgm:spPr/>
    </dgm:pt>
  </dgm:ptLst>
  <dgm:cxnLst>
    <dgm:cxn modelId="{1B74C8C9-09C0-4171-8EF4-5B75E9B7DB3F}" type="presOf" srcId="{25A042E2-94F9-4F2B-AC78-C14A3D737CB0}" destId="{EDC8D570-02D0-41C9-9F38-5F2D5C5BC492}" srcOrd="0" destOrd="0" presId="urn:microsoft.com/office/officeart/2005/8/layout/default"/>
    <dgm:cxn modelId="{C4DB5DEC-7FA4-4D18-B90E-93E3F1DD8EAB}" type="presOf" srcId="{E6FEF7DF-ACE1-4863-B0B6-D209CB3B9184}" destId="{38A05F7B-D363-4AC9-BA50-C9A2576A2A7F}" srcOrd="0" destOrd="0" presId="urn:microsoft.com/office/officeart/2005/8/layout/default"/>
    <dgm:cxn modelId="{17DFE322-6EC1-4F33-AF5A-A4224540C6B4}" srcId="{FD06BE97-7B2F-487D-B682-A1B3AC3EF82B}" destId="{25A042E2-94F9-4F2B-AC78-C14A3D737CB0}" srcOrd="1" destOrd="0" parTransId="{3A25DB5A-A6F6-4921-8743-9C65BC8C1564}" sibTransId="{53D6F6AB-AD3E-49D7-BF12-4D2B5C4DEE62}"/>
    <dgm:cxn modelId="{1EC0CAFE-ED54-479A-B9E7-087D6B4EEC2E}" type="presOf" srcId="{5BEEE34A-7589-4622-8A38-6129B6A5A986}" destId="{AAFCA2CD-B388-4ED2-B477-C5DD988B3100}" srcOrd="0" destOrd="0" presId="urn:microsoft.com/office/officeart/2005/8/layout/default"/>
    <dgm:cxn modelId="{3C71899A-F9B3-4972-8DA5-E5BB63E7AEAE}" srcId="{FD06BE97-7B2F-487D-B682-A1B3AC3EF82B}" destId="{EBCEF672-8533-48C6-8D6D-F08E9C694B01}" srcOrd="3" destOrd="0" parTransId="{1F386612-E683-42ED-8B52-0F551B2919F4}" sibTransId="{4CF81995-7337-45F8-964D-1118449DF6BD}"/>
    <dgm:cxn modelId="{E9ED2FF9-68E4-4D6F-B466-69A15F22BA3D}" type="presOf" srcId="{EBCEF672-8533-48C6-8D6D-F08E9C694B01}" destId="{3087A630-DDFD-42CB-BB4A-6C18F2E936C7}" srcOrd="0" destOrd="0" presId="urn:microsoft.com/office/officeart/2005/8/layout/default"/>
    <dgm:cxn modelId="{96435D29-548F-42B1-BD62-F25C65D9008F}" type="presOf" srcId="{FD06BE97-7B2F-487D-B682-A1B3AC3EF82B}" destId="{E2DB5380-CC3C-4E28-8F70-C3F07DCE33DA}" srcOrd="0" destOrd="0" presId="urn:microsoft.com/office/officeart/2005/8/layout/default"/>
    <dgm:cxn modelId="{7E43C502-9DDE-4A15-B982-C6DDE2A67E06}" srcId="{FD06BE97-7B2F-487D-B682-A1B3AC3EF82B}" destId="{E6FEF7DF-ACE1-4863-B0B6-D209CB3B9184}" srcOrd="2" destOrd="0" parTransId="{94C33626-B6A8-4418-9CC2-820E06ECFF65}" sibTransId="{A7FE9131-92F6-46A9-8297-C405946198C4}"/>
    <dgm:cxn modelId="{2E234A52-4896-4483-8968-011BD39736D4}" srcId="{FD06BE97-7B2F-487D-B682-A1B3AC3EF82B}" destId="{5BEEE34A-7589-4622-8A38-6129B6A5A986}" srcOrd="0" destOrd="0" parTransId="{9AF56967-FE29-4204-A9C5-A6194AC7FC21}" sibTransId="{AFE98CE3-8AC9-4118-BC0B-0C671D23103B}"/>
    <dgm:cxn modelId="{9340636C-E362-4980-A3EF-3630B7E64F7C}" type="presParOf" srcId="{E2DB5380-CC3C-4E28-8F70-C3F07DCE33DA}" destId="{AAFCA2CD-B388-4ED2-B477-C5DD988B3100}" srcOrd="0" destOrd="0" presId="urn:microsoft.com/office/officeart/2005/8/layout/default"/>
    <dgm:cxn modelId="{6042105F-EB29-4244-9FE5-49170900C383}" type="presParOf" srcId="{E2DB5380-CC3C-4E28-8F70-C3F07DCE33DA}" destId="{F7303442-A697-4AC8-B6F8-928065B9B9F3}" srcOrd="1" destOrd="0" presId="urn:microsoft.com/office/officeart/2005/8/layout/default"/>
    <dgm:cxn modelId="{AAE6115D-0D18-400D-9364-B6F04E483F05}" type="presParOf" srcId="{E2DB5380-CC3C-4E28-8F70-C3F07DCE33DA}" destId="{EDC8D570-02D0-41C9-9F38-5F2D5C5BC492}" srcOrd="2" destOrd="0" presId="urn:microsoft.com/office/officeart/2005/8/layout/default"/>
    <dgm:cxn modelId="{8D144407-4256-4C41-A819-0C11DD15E36C}" type="presParOf" srcId="{E2DB5380-CC3C-4E28-8F70-C3F07DCE33DA}" destId="{9E083191-8AAC-4F7D-A36C-821006B2393F}" srcOrd="3" destOrd="0" presId="urn:microsoft.com/office/officeart/2005/8/layout/default"/>
    <dgm:cxn modelId="{730101B1-0144-4BA5-A91D-BA990F2A6C23}" type="presParOf" srcId="{E2DB5380-CC3C-4E28-8F70-C3F07DCE33DA}" destId="{38A05F7B-D363-4AC9-BA50-C9A2576A2A7F}" srcOrd="4" destOrd="0" presId="urn:microsoft.com/office/officeart/2005/8/layout/default"/>
    <dgm:cxn modelId="{ADE71E75-9EBC-47CB-B8D8-2085C7C0CE83}" type="presParOf" srcId="{E2DB5380-CC3C-4E28-8F70-C3F07DCE33DA}" destId="{DC0958F9-5466-4F59-87A5-63050C1340D8}" srcOrd="5" destOrd="0" presId="urn:microsoft.com/office/officeart/2005/8/layout/default"/>
    <dgm:cxn modelId="{A0F380EA-E7F4-4011-9138-78BD359EB902}" type="presParOf" srcId="{E2DB5380-CC3C-4E28-8F70-C3F07DCE33DA}" destId="{3087A630-DDFD-42CB-BB4A-6C18F2E936C7}" srcOrd="6" destOrd="0" presId="urn:microsoft.com/office/officeart/2005/8/layout/default"/>
  </dgm:cxnLst>
  <dgm:bg>
    <a:noFill/>
    <a:effectLst>
      <a:glow rad="63500">
        <a:schemeClr val="accent1">
          <a:satMod val="175000"/>
          <a:alpha val="40000"/>
        </a:schemeClr>
      </a:glow>
    </a:effectLst>
  </dgm:bg>
  <dgm:whole/>
  <dgm:extLst>
    <a:ext uri="http://schemas.microsoft.com/office/drawing/2008/diagram">
      <dsp:dataModelExt xmlns:dsp="http://schemas.microsoft.com/office/drawing/2008/diagram" relId="rId9"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FD06BE97-7B2F-487D-B682-A1B3AC3EF82B}" type="doc">
      <dgm:prSet loTypeId="urn:microsoft.com/office/officeart/2005/8/layout/default" loCatId="list" qsTypeId="urn:microsoft.com/office/officeart/2005/8/quickstyle/3d9" qsCatId="3D" csTypeId="urn:microsoft.com/office/officeart/2005/8/colors/accent0_1" csCatId="mainScheme" phldr="1"/>
      <dgm:spPr/>
      <dgm:t>
        <a:bodyPr/>
        <a:lstStyle/>
        <a:p>
          <a:endParaRPr lang="en-US"/>
        </a:p>
      </dgm:t>
    </dgm:pt>
    <dgm:pt modelId="{A9187B6F-0C50-4DEB-B231-282126C95278}">
      <dgm:prSet/>
      <dgm:spPr>
        <a:blipFill rotWithShape="0">
          <a:blip xmlns:r="http://schemas.openxmlformats.org/officeDocument/2006/relationships" r:embed="rId1">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dgm:spPr>
      <dgm:t>
        <a:bodyPr/>
        <a:lstStyle/>
        <a:p>
          <a:r>
            <a:rPr lang="en-US" altLang="en-US" dirty="0"/>
            <a:t>Health and strength</a:t>
          </a:r>
        </a:p>
      </dgm:t>
    </dgm:pt>
    <dgm:pt modelId="{CA39AE15-2C6B-4CD2-9B59-64FBF0BB9BDC}" type="parTrans" cxnId="{0B4A01B1-64E7-45DC-A2FA-AEFC6E834AA9}">
      <dgm:prSet/>
      <dgm:spPr/>
      <dgm:t>
        <a:bodyPr/>
        <a:lstStyle/>
        <a:p>
          <a:endParaRPr lang="en-CA"/>
        </a:p>
      </dgm:t>
    </dgm:pt>
    <dgm:pt modelId="{2A1208BA-A927-40FB-8DB3-13263AE31504}" type="sibTrans" cxnId="{0B4A01B1-64E7-45DC-A2FA-AEFC6E834AA9}">
      <dgm:prSet/>
      <dgm:spPr/>
      <dgm:t>
        <a:bodyPr/>
        <a:lstStyle/>
        <a:p>
          <a:endParaRPr lang="en-CA"/>
        </a:p>
      </dgm:t>
    </dgm:pt>
    <dgm:pt modelId="{0F136192-538D-4CAB-8EC5-9C1852BA7E1C}">
      <dgm:prSet/>
      <dgm:spPr>
        <a:blipFill rotWithShape="0">
          <a:blip xmlns:r="http://schemas.openxmlformats.org/officeDocument/2006/relationships" r:embed="rId2">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dgm:spPr>
      <dgm:t>
        <a:bodyPr/>
        <a:lstStyle/>
        <a:p>
          <a:r>
            <a:rPr lang="en-US" altLang="en-US" dirty="0"/>
            <a:t>G.C. Coal &amp; Milner &amp; Business in town</a:t>
          </a:r>
        </a:p>
      </dgm:t>
    </dgm:pt>
    <dgm:pt modelId="{DD654686-D782-4A88-AE4F-2ECCA962A192}" type="parTrans" cxnId="{EC9301EC-65CF-4359-B5B5-1BEFF27661B6}">
      <dgm:prSet/>
      <dgm:spPr/>
      <dgm:t>
        <a:bodyPr/>
        <a:lstStyle/>
        <a:p>
          <a:endParaRPr lang="en-CA"/>
        </a:p>
      </dgm:t>
    </dgm:pt>
    <dgm:pt modelId="{BAAA81E1-DBD6-4AA9-B901-9C157306AC56}" type="sibTrans" cxnId="{EC9301EC-65CF-4359-B5B5-1BEFF27661B6}">
      <dgm:prSet/>
      <dgm:spPr/>
      <dgm:t>
        <a:bodyPr/>
        <a:lstStyle/>
        <a:p>
          <a:endParaRPr lang="en-CA"/>
        </a:p>
      </dgm:t>
    </dgm:pt>
    <dgm:pt modelId="{B8663E83-2D7A-483E-9955-BA79737D4349}">
      <dgm:prSet/>
      <dgm:spPr>
        <a:blipFill rotWithShape="0">
          <a:blip xmlns:r="http://schemas.openxmlformats.org/officeDocument/2006/relationships" r:embed="rId3">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dgm:spPr>
      <dgm:t>
        <a:bodyPr/>
        <a:lstStyle/>
        <a:p>
          <a:r>
            <a:rPr lang="en-US" altLang="en-US" dirty="0"/>
            <a:t>Marriages in Grande Cache</a:t>
          </a:r>
        </a:p>
      </dgm:t>
    </dgm:pt>
    <dgm:pt modelId="{F08F12E1-310A-4EDE-A520-6A1B68BFA3F0}" type="parTrans" cxnId="{D95F072E-00C0-41ED-A7A7-CD269D08F478}">
      <dgm:prSet/>
      <dgm:spPr/>
      <dgm:t>
        <a:bodyPr/>
        <a:lstStyle/>
        <a:p>
          <a:endParaRPr lang="en-CA"/>
        </a:p>
      </dgm:t>
    </dgm:pt>
    <dgm:pt modelId="{1F706D71-2D57-4002-AA60-911D92A36F07}" type="sibTrans" cxnId="{D95F072E-00C0-41ED-A7A7-CD269D08F478}">
      <dgm:prSet/>
      <dgm:spPr/>
      <dgm:t>
        <a:bodyPr/>
        <a:lstStyle/>
        <a:p>
          <a:endParaRPr lang="en-CA"/>
        </a:p>
      </dgm:t>
    </dgm:pt>
    <dgm:pt modelId="{4B98A6C8-0367-41B9-AE3B-776976FFA3BC}">
      <dgm:prSet/>
      <dgm:spPr>
        <a:blipFill rotWithShape="0">
          <a:blip xmlns:r="http://schemas.openxmlformats.org/officeDocument/2006/relationships" r:embed="rId4">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dgm:spPr>
      <dgm:t>
        <a:bodyPr/>
        <a:lstStyle/>
        <a:p>
          <a:r>
            <a:rPr lang="en-US" altLang="en-US" dirty="0"/>
            <a:t>Andy (Roxanne)</a:t>
          </a:r>
        </a:p>
      </dgm:t>
    </dgm:pt>
    <dgm:pt modelId="{0FE43A76-4EEE-4745-BAE3-814D73DEF823}" type="parTrans" cxnId="{83E5A084-8A11-40B2-B1EF-2044CD81E9DD}">
      <dgm:prSet/>
      <dgm:spPr/>
      <dgm:t>
        <a:bodyPr/>
        <a:lstStyle/>
        <a:p>
          <a:endParaRPr lang="en-CA"/>
        </a:p>
      </dgm:t>
    </dgm:pt>
    <dgm:pt modelId="{50A3887F-D14F-4EC3-9959-A765C69A4193}" type="sibTrans" cxnId="{83E5A084-8A11-40B2-B1EF-2044CD81E9DD}">
      <dgm:prSet/>
      <dgm:spPr/>
      <dgm:t>
        <a:bodyPr/>
        <a:lstStyle/>
        <a:p>
          <a:endParaRPr lang="en-CA"/>
        </a:p>
      </dgm:t>
    </dgm:pt>
    <dgm:pt modelId="{E2DB5380-CC3C-4E28-8F70-C3F07DCE33DA}" type="pres">
      <dgm:prSet presAssocID="{FD06BE97-7B2F-487D-B682-A1B3AC3EF82B}" presName="diagram" presStyleCnt="0">
        <dgm:presLayoutVars>
          <dgm:dir/>
          <dgm:resizeHandles val="exact"/>
        </dgm:presLayoutVars>
      </dgm:prSet>
      <dgm:spPr/>
    </dgm:pt>
    <dgm:pt modelId="{A9D0ED7B-65AD-4550-97C7-58BB58735BB6}" type="pres">
      <dgm:prSet presAssocID="{A9187B6F-0C50-4DEB-B231-282126C95278}" presName="node" presStyleLbl="node1" presStyleIdx="0" presStyleCnt="4">
        <dgm:presLayoutVars>
          <dgm:bulletEnabled val="1"/>
        </dgm:presLayoutVars>
      </dgm:prSet>
      <dgm:spPr/>
    </dgm:pt>
    <dgm:pt modelId="{AA226C01-04A3-4119-ABF8-63D54E711620}" type="pres">
      <dgm:prSet presAssocID="{2A1208BA-A927-40FB-8DB3-13263AE31504}" presName="sibTrans" presStyleCnt="0"/>
      <dgm:spPr/>
    </dgm:pt>
    <dgm:pt modelId="{AB921E24-D0CE-416F-8BE7-3ADD8306A079}" type="pres">
      <dgm:prSet presAssocID="{0F136192-538D-4CAB-8EC5-9C1852BA7E1C}" presName="node" presStyleLbl="node1" presStyleIdx="1" presStyleCnt="4" custLinFactNeighborX="-5787" custLinFactNeighborY="-724">
        <dgm:presLayoutVars>
          <dgm:bulletEnabled val="1"/>
        </dgm:presLayoutVars>
      </dgm:prSet>
      <dgm:spPr/>
    </dgm:pt>
    <dgm:pt modelId="{CF9D34EB-D692-45CC-A221-D73941BF27F3}" type="pres">
      <dgm:prSet presAssocID="{BAAA81E1-DBD6-4AA9-B901-9C157306AC56}" presName="sibTrans" presStyleCnt="0"/>
      <dgm:spPr/>
    </dgm:pt>
    <dgm:pt modelId="{7B733588-F7C0-4A68-9072-B63096A3A67A}" type="pres">
      <dgm:prSet presAssocID="{B8663E83-2D7A-483E-9955-BA79737D4349}" presName="node" presStyleLbl="node1" presStyleIdx="2" presStyleCnt="4">
        <dgm:presLayoutVars>
          <dgm:bulletEnabled val="1"/>
        </dgm:presLayoutVars>
      </dgm:prSet>
      <dgm:spPr/>
    </dgm:pt>
    <dgm:pt modelId="{FCDE974E-DB3C-4AF0-99C8-EBB120EC97E5}" type="pres">
      <dgm:prSet presAssocID="{1F706D71-2D57-4002-AA60-911D92A36F07}" presName="sibTrans" presStyleCnt="0"/>
      <dgm:spPr/>
    </dgm:pt>
    <dgm:pt modelId="{D2BE584A-8CD1-4E0A-B795-987D08558E25}" type="pres">
      <dgm:prSet presAssocID="{4B98A6C8-0367-41B9-AE3B-776976FFA3BC}" presName="node" presStyleLbl="node1" presStyleIdx="3" presStyleCnt="4" custLinFactNeighborY="2300">
        <dgm:presLayoutVars>
          <dgm:bulletEnabled val="1"/>
        </dgm:presLayoutVars>
      </dgm:prSet>
      <dgm:spPr/>
    </dgm:pt>
  </dgm:ptLst>
  <dgm:cxnLst>
    <dgm:cxn modelId="{8D4E5EA9-4BDF-4DEA-BF91-52CF68AA7FF1}" type="presOf" srcId="{B8663E83-2D7A-483E-9955-BA79737D4349}" destId="{7B733588-F7C0-4A68-9072-B63096A3A67A}" srcOrd="0" destOrd="0" presId="urn:microsoft.com/office/officeart/2005/8/layout/default"/>
    <dgm:cxn modelId="{80544C67-7F1E-410D-B08A-B3449EB68024}" type="presOf" srcId="{0F136192-538D-4CAB-8EC5-9C1852BA7E1C}" destId="{AB921E24-D0CE-416F-8BE7-3ADD8306A079}" srcOrd="0" destOrd="0" presId="urn:microsoft.com/office/officeart/2005/8/layout/default"/>
    <dgm:cxn modelId="{AD84F477-B792-457E-B912-382C70C8A914}" type="presOf" srcId="{A9187B6F-0C50-4DEB-B231-282126C95278}" destId="{A9D0ED7B-65AD-4550-97C7-58BB58735BB6}" srcOrd="0" destOrd="0" presId="urn:microsoft.com/office/officeart/2005/8/layout/default"/>
    <dgm:cxn modelId="{B061B7A7-F233-4697-BE79-EC30BE1A7F55}" type="presOf" srcId="{4B98A6C8-0367-41B9-AE3B-776976FFA3BC}" destId="{D2BE584A-8CD1-4E0A-B795-987D08558E25}" srcOrd="0" destOrd="0" presId="urn:microsoft.com/office/officeart/2005/8/layout/default"/>
    <dgm:cxn modelId="{0B4A01B1-64E7-45DC-A2FA-AEFC6E834AA9}" srcId="{FD06BE97-7B2F-487D-B682-A1B3AC3EF82B}" destId="{A9187B6F-0C50-4DEB-B231-282126C95278}" srcOrd="0" destOrd="0" parTransId="{CA39AE15-2C6B-4CD2-9B59-64FBF0BB9BDC}" sibTransId="{2A1208BA-A927-40FB-8DB3-13263AE31504}"/>
    <dgm:cxn modelId="{110CAAA2-733B-4E8F-A10E-DA0F281FAFE7}" type="presOf" srcId="{FD06BE97-7B2F-487D-B682-A1B3AC3EF82B}" destId="{E2DB5380-CC3C-4E28-8F70-C3F07DCE33DA}" srcOrd="0" destOrd="0" presId="urn:microsoft.com/office/officeart/2005/8/layout/default"/>
    <dgm:cxn modelId="{EC9301EC-65CF-4359-B5B5-1BEFF27661B6}" srcId="{FD06BE97-7B2F-487D-B682-A1B3AC3EF82B}" destId="{0F136192-538D-4CAB-8EC5-9C1852BA7E1C}" srcOrd="1" destOrd="0" parTransId="{DD654686-D782-4A88-AE4F-2ECCA962A192}" sibTransId="{BAAA81E1-DBD6-4AA9-B901-9C157306AC56}"/>
    <dgm:cxn modelId="{83E5A084-8A11-40B2-B1EF-2044CD81E9DD}" srcId="{FD06BE97-7B2F-487D-B682-A1B3AC3EF82B}" destId="{4B98A6C8-0367-41B9-AE3B-776976FFA3BC}" srcOrd="3" destOrd="0" parTransId="{0FE43A76-4EEE-4745-BAE3-814D73DEF823}" sibTransId="{50A3887F-D14F-4EC3-9959-A765C69A4193}"/>
    <dgm:cxn modelId="{D95F072E-00C0-41ED-A7A7-CD269D08F478}" srcId="{FD06BE97-7B2F-487D-B682-A1B3AC3EF82B}" destId="{B8663E83-2D7A-483E-9955-BA79737D4349}" srcOrd="2" destOrd="0" parTransId="{F08F12E1-310A-4EDE-A520-6A1B68BFA3F0}" sibTransId="{1F706D71-2D57-4002-AA60-911D92A36F07}"/>
    <dgm:cxn modelId="{8C9EEA40-6228-44A1-BD9E-A42E6A9CCD36}" type="presParOf" srcId="{E2DB5380-CC3C-4E28-8F70-C3F07DCE33DA}" destId="{A9D0ED7B-65AD-4550-97C7-58BB58735BB6}" srcOrd="0" destOrd="0" presId="urn:microsoft.com/office/officeart/2005/8/layout/default"/>
    <dgm:cxn modelId="{1B8A7C20-9678-4698-92A6-828FDDB293CA}" type="presParOf" srcId="{E2DB5380-CC3C-4E28-8F70-C3F07DCE33DA}" destId="{AA226C01-04A3-4119-ABF8-63D54E711620}" srcOrd="1" destOrd="0" presId="urn:microsoft.com/office/officeart/2005/8/layout/default"/>
    <dgm:cxn modelId="{4DE75A9D-4F76-4864-B0B9-81F57FD2A239}" type="presParOf" srcId="{E2DB5380-CC3C-4E28-8F70-C3F07DCE33DA}" destId="{AB921E24-D0CE-416F-8BE7-3ADD8306A079}" srcOrd="2" destOrd="0" presId="urn:microsoft.com/office/officeart/2005/8/layout/default"/>
    <dgm:cxn modelId="{A6AA1DF1-1402-4CB8-A7FD-68BC400CE299}" type="presParOf" srcId="{E2DB5380-CC3C-4E28-8F70-C3F07DCE33DA}" destId="{CF9D34EB-D692-45CC-A221-D73941BF27F3}" srcOrd="3" destOrd="0" presId="urn:microsoft.com/office/officeart/2005/8/layout/default"/>
    <dgm:cxn modelId="{7DF0B639-4DB2-47BB-8826-90DCCF1DE91B}" type="presParOf" srcId="{E2DB5380-CC3C-4E28-8F70-C3F07DCE33DA}" destId="{7B733588-F7C0-4A68-9072-B63096A3A67A}" srcOrd="4" destOrd="0" presId="urn:microsoft.com/office/officeart/2005/8/layout/default"/>
    <dgm:cxn modelId="{73D8F2D0-1DFF-4B6B-82A2-F54A3E5C9305}" type="presParOf" srcId="{E2DB5380-CC3C-4E28-8F70-C3F07DCE33DA}" destId="{FCDE974E-DB3C-4AF0-99C8-EBB120EC97E5}" srcOrd="5" destOrd="0" presId="urn:microsoft.com/office/officeart/2005/8/layout/default"/>
    <dgm:cxn modelId="{A4838499-8D68-4A18-8EEC-09FE47F7BBBD}" type="presParOf" srcId="{E2DB5380-CC3C-4E28-8F70-C3F07DCE33DA}" destId="{D2BE584A-8CD1-4E0A-B795-987D08558E25}" srcOrd="6" destOrd="0" presId="urn:microsoft.com/office/officeart/2005/8/layout/default"/>
  </dgm:cxnLst>
  <dgm:bg>
    <a:noFill/>
  </dgm:bg>
  <dgm:whole/>
  <dgm:extLst>
    <a:ext uri="http://schemas.microsoft.com/office/drawing/2008/diagram">
      <dsp:dataModelExt xmlns:dsp="http://schemas.microsoft.com/office/drawing/2008/diagram" relId="rId9" minVer="http://schemas.openxmlformats.org/drawingml/2006/diagram"/>
    </a:ext>
    <a:ext uri="{C62137D5-CB1D-491B-B009-E17868A290BF}">
      <dgm14:recolorImg xmlns:dgm14="http://schemas.microsoft.com/office/drawing/2010/diagram" val="1"/>
    </a:ext>
  </dgm:extLst>
</dgm:dataModel>
</file>

<file path=ppt/diagrams/data6.xml><?xml version="1.0" encoding="utf-8"?>
<dgm:dataModel xmlns:dgm="http://schemas.openxmlformats.org/drawingml/2006/diagram" xmlns:a="http://schemas.openxmlformats.org/drawingml/2006/main">
  <dgm:ptLst>
    <dgm:pt modelId="{FD06BE97-7B2F-487D-B682-A1B3AC3EF82B}" type="doc">
      <dgm:prSet loTypeId="urn:microsoft.com/office/officeart/2005/8/layout/default" loCatId="list" qsTypeId="urn:microsoft.com/office/officeart/2005/8/quickstyle/3d9" qsCatId="3D" csTypeId="urn:microsoft.com/office/officeart/2005/8/colors/accent0_1" csCatId="mainScheme" phldr="1"/>
      <dgm:spPr/>
      <dgm:t>
        <a:bodyPr/>
        <a:lstStyle/>
        <a:p>
          <a:endParaRPr lang="en-US"/>
        </a:p>
      </dgm:t>
    </dgm:pt>
    <dgm:pt modelId="{A9187B6F-0C50-4DEB-B231-282126C95278}">
      <dgm:prSet/>
      <dgm:spPr>
        <a:blipFill rotWithShape="0">
          <a:blip xmlns:r="http://schemas.openxmlformats.org/officeDocument/2006/relationships" r:embed="rId1">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dgm:spPr>
      <dgm:t>
        <a:bodyPr/>
        <a:lstStyle/>
        <a:p>
          <a:r>
            <a:rPr lang="en-US" altLang="en-US" dirty="0"/>
            <a:t>Revival in Grande Cache</a:t>
          </a:r>
        </a:p>
      </dgm:t>
    </dgm:pt>
    <dgm:pt modelId="{CA39AE15-2C6B-4CD2-9B59-64FBF0BB9BDC}" type="parTrans" cxnId="{0B4A01B1-64E7-45DC-A2FA-AEFC6E834AA9}">
      <dgm:prSet/>
      <dgm:spPr/>
      <dgm:t>
        <a:bodyPr/>
        <a:lstStyle/>
        <a:p>
          <a:endParaRPr lang="en-CA"/>
        </a:p>
      </dgm:t>
    </dgm:pt>
    <dgm:pt modelId="{2A1208BA-A927-40FB-8DB3-13263AE31504}" type="sibTrans" cxnId="{0B4A01B1-64E7-45DC-A2FA-AEFC6E834AA9}">
      <dgm:prSet/>
      <dgm:spPr/>
      <dgm:t>
        <a:bodyPr/>
        <a:lstStyle/>
        <a:p>
          <a:endParaRPr lang="en-CA"/>
        </a:p>
      </dgm:t>
    </dgm:pt>
    <dgm:pt modelId="{0F136192-538D-4CAB-8EC5-9C1852BA7E1C}">
      <dgm:prSet/>
      <dgm:spPr>
        <a:blipFill rotWithShape="0">
          <a:blip xmlns:r="http://schemas.openxmlformats.org/officeDocument/2006/relationships" r:embed="rId2">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dgm:spPr>
      <dgm:t>
        <a:bodyPr/>
        <a:lstStyle/>
        <a:p>
          <a:r>
            <a:rPr lang="en-US" altLang="en-US" dirty="0"/>
            <a:t>Revival in G.C. Institutions</a:t>
          </a:r>
        </a:p>
      </dgm:t>
    </dgm:pt>
    <dgm:pt modelId="{DD654686-D782-4A88-AE4F-2ECCA962A192}" type="parTrans" cxnId="{EC9301EC-65CF-4359-B5B5-1BEFF27661B6}">
      <dgm:prSet/>
      <dgm:spPr/>
      <dgm:t>
        <a:bodyPr/>
        <a:lstStyle/>
        <a:p>
          <a:endParaRPr lang="en-CA"/>
        </a:p>
      </dgm:t>
    </dgm:pt>
    <dgm:pt modelId="{BAAA81E1-DBD6-4AA9-B901-9C157306AC56}" type="sibTrans" cxnId="{EC9301EC-65CF-4359-B5B5-1BEFF27661B6}">
      <dgm:prSet/>
      <dgm:spPr/>
      <dgm:t>
        <a:bodyPr/>
        <a:lstStyle/>
        <a:p>
          <a:endParaRPr lang="en-CA"/>
        </a:p>
      </dgm:t>
    </dgm:pt>
    <dgm:pt modelId="{B8663E83-2D7A-483E-9955-BA79737D4349}">
      <dgm:prSet/>
      <dgm:spPr>
        <a:blipFill rotWithShape="0">
          <a:blip xmlns:r="http://schemas.openxmlformats.org/officeDocument/2006/relationships" r:embed="rId3">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dgm:spPr>
      <dgm:t>
        <a:bodyPr/>
        <a:lstStyle/>
        <a:p>
          <a:r>
            <a:rPr lang="en-US" altLang="en-US" dirty="0"/>
            <a:t>Nomination of board members</a:t>
          </a:r>
        </a:p>
      </dgm:t>
    </dgm:pt>
    <dgm:pt modelId="{F08F12E1-310A-4EDE-A520-6A1B68BFA3F0}" type="parTrans" cxnId="{D95F072E-00C0-41ED-A7A7-CD269D08F478}">
      <dgm:prSet/>
      <dgm:spPr/>
      <dgm:t>
        <a:bodyPr/>
        <a:lstStyle/>
        <a:p>
          <a:endParaRPr lang="en-CA"/>
        </a:p>
      </dgm:t>
    </dgm:pt>
    <dgm:pt modelId="{1F706D71-2D57-4002-AA60-911D92A36F07}" type="sibTrans" cxnId="{D95F072E-00C0-41ED-A7A7-CD269D08F478}">
      <dgm:prSet/>
      <dgm:spPr/>
      <dgm:t>
        <a:bodyPr/>
        <a:lstStyle/>
        <a:p>
          <a:endParaRPr lang="en-CA"/>
        </a:p>
      </dgm:t>
    </dgm:pt>
    <dgm:pt modelId="{E2DB5380-CC3C-4E28-8F70-C3F07DCE33DA}" type="pres">
      <dgm:prSet presAssocID="{FD06BE97-7B2F-487D-B682-A1B3AC3EF82B}" presName="diagram" presStyleCnt="0">
        <dgm:presLayoutVars>
          <dgm:dir/>
          <dgm:resizeHandles val="exact"/>
        </dgm:presLayoutVars>
      </dgm:prSet>
      <dgm:spPr/>
    </dgm:pt>
    <dgm:pt modelId="{A9D0ED7B-65AD-4550-97C7-58BB58735BB6}" type="pres">
      <dgm:prSet presAssocID="{A9187B6F-0C50-4DEB-B231-282126C95278}" presName="node" presStyleLbl="node1" presStyleIdx="0" presStyleCnt="3">
        <dgm:presLayoutVars>
          <dgm:bulletEnabled val="1"/>
        </dgm:presLayoutVars>
      </dgm:prSet>
      <dgm:spPr/>
    </dgm:pt>
    <dgm:pt modelId="{AA226C01-04A3-4119-ABF8-63D54E711620}" type="pres">
      <dgm:prSet presAssocID="{2A1208BA-A927-40FB-8DB3-13263AE31504}" presName="sibTrans" presStyleCnt="0"/>
      <dgm:spPr/>
    </dgm:pt>
    <dgm:pt modelId="{AB921E24-D0CE-416F-8BE7-3ADD8306A079}" type="pres">
      <dgm:prSet presAssocID="{0F136192-538D-4CAB-8EC5-9C1852BA7E1C}" presName="node" presStyleLbl="node1" presStyleIdx="1" presStyleCnt="3" custLinFactNeighborX="-5787" custLinFactNeighborY="-724">
        <dgm:presLayoutVars>
          <dgm:bulletEnabled val="1"/>
        </dgm:presLayoutVars>
      </dgm:prSet>
      <dgm:spPr/>
    </dgm:pt>
    <dgm:pt modelId="{CF9D34EB-D692-45CC-A221-D73941BF27F3}" type="pres">
      <dgm:prSet presAssocID="{BAAA81E1-DBD6-4AA9-B901-9C157306AC56}" presName="sibTrans" presStyleCnt="0"/>
      <dgm:spPr/>
    </dgm:pt>
    <dgm:pt modelId="{7B733588-F7C0-4A68-9072-B63096A3A67A}" type="pres">
      <dgm:prSet presAssocID="{B8663E83-2D7A-483E-9955-BA79737D4349}" presName="node" presStyleLbl="node1" presStyleIdx="2" presStyleCnt="3">
        <dgm:presLayoutVars>
          <dgm:bulletEnabled val="1"/>
        </dgm:presLayoutVars>
      </dgm:prSet>
      <dgm:spPr/>
    </dgm:pt>
  </dgm:ptLst>
  <dgm:cxnLst>
    <dgm:cxn modelId="{EC9301EC-65CF-4359-B5B5-1BEFF27661B6}" srcId="{FD06BE97-7B2F-487D-B682-A1B3AC3EF82B}" destId="{0F136192-538D-4CAB-8EC5-9C1852BA7E1C}" srcOrd="1" destOrd="0" parTransId="{DD654686-D782-4A88-AE4F-2ECCA962A192}" sibTransId="{BAAA81E1-DBD6-4AA9-B901-9C157306AC56}"/>
    <dgm:cxn modelId="{110CAAA2-733B-4E8F-A10E-DA0F281FAFE7}" type="presOf" srcId="{FD06BE97-7B2F-487D-B682-A1B3AC3EF82B}" destId="{E2DB5380-CC3C-4E28-8F70-C3F07DCE33DA}" srcOrd="0" destOrd="0" presId="urn:microsoft.com/office/officeart/2005/8/layout/default"/>
    <dgm:cxn modelId="{8D4E5EA9-4BDF-4DEA-BF91-52CF68AA7FF1}" type="presOf" srcId="{B8663E83-2D7A-483E-9955-BA79737D4349}" destId="{7B733588-F7C0-4A68-9072-B63096A3A67A}" srcOrd="0" destOrd="0" presId="urn:microsoft.com/office/officeart/2005/8/layout/default"/>
    <dgm:cxn modelId="{80544C67-7F1E-410D-B08A-B3449EB68024}" type="presOf" srcId="{0F136192-538D-4CAB-8EC5-9C1852BA7E1C}" destId="{AB921E24-D0CE-416F-8BE7-3ADD8306A079}" srcOrd="0" destOrd="0" presId="urn:microsoft.com/office/officeart/2005/8/layout/default"/>
    <dgm:cxn modelId="{0B4A01B1-64E7-45DC-A2FA-AEFC6E834AA9}" srcId="{FD06BE97-7B2F-487D-B682-A1B3AC3EF82B}" destId="{A9187B6F-0C50-4DEB-B231-282126C95278}" srcOrd="0" destOrd="0" parTransId="{CA39AE15-2C6B-4CD2-9B59-64FBF0BB9BDC}" sibTransId="{2A1208BA-A927-40FB-8DB3-13263AE31504}"/>
    <dgm:cxn modelId="{D95F072E-00C0-41ED-A7A7-CD269D08F478}" srcId="{FD06BE97-7B2F-487D-B682-A1B3AC3EF82B}" destId="{B8663E83-2D7A-483E-9955-BA79737D4349}" srcOrd="2" destOrd="0" parTransId="{F08F12E1-310A-4EDE-A520-6A1B68BFA3F0}" sibTransId="{1F706D71-2D57-4002-AA60-911D92A36F07}"/>
    <dgm:cxn modelId="{AD84F477-B792-457E-B912-382C70C8A914}" type="presOf" srcId="{A9187B6F-0C50-4DEB-B231-282126C95278}" destId="{A9D0ED7B-65AD-4550-97C7-58BB58735BB6}" srcOrd="0" destOrd="0" presId="urn:microsoft.com/office/officeart/2005/8/layout/default"/>
    <dgm:cxn modelId="{8C9EEA40-6228-44A1-BD9E-A42E6A9CCD36}" type="presParOf" srcId="{E2DB5380-CC3C-4E28-8F70-C3F07DCE33DA}" destId="{A9D0ED7B-65AD-4550-97C7-58BB58735BB6}" srcOrd="0" destOrd="0" presId="urn:microsoft.com/office/officeart/2005/8/layout/default"/>
    <dgm:cxn modelId="{1B8A7C20-9678-4698-92A6-828FDDB293CA}" type="presParOf" srcId="{E2DB5380-CC3C-4E28-8F70-C3F07DCE33DA}" destId="{AA226C01-04A3-4119-ABF8-63D54E711620}" srcOrd="1" destOrd="0" presId="urn:microsoft.com/office/officeart/2005/8/layout/default"/>
    <dgm:cxn modelId="{4DE75A9D-4F76-4864-B0B9-81F57FD2A239}" type="presParOf" srcId="{E2DB5380-CC3C-4E28-8F70-C3F07DCE33DA}" destId="{AB921E24-D0CE-416F-8BE7-3ADD8306A079}" srcOrd="2" destOrd="0" presId="urn:microsoft.com/office/officeart/2005/8/layout/default"/>
    <dgm:cxn modelId="{A6AA1DF1-1402-4CB8-A7FD-68BC400CE299}" type="presParOf" srcId="{E2DB5380-CC3C-4E28-8F70-C3F07DCE33DA}" destId="{CF9D34EB-D692-45CC-A221-D73941BF27F3}" srcOrd="3" destOrd="0" presId="urn:microsoft.com/office/officeart/2005/8/layout/default"/>
    <dgm:cxn modelId="{7DF0B639-4DB2-47BB-8826-90DCCF1DE91B}" type="presParOf" srcId="{E2DB5380-CC3C-4E28-8F70-C3F07DCE33DA}" destId="{7B733588-F7C0-4A68-9072-B63096A3A67A}" srcOrd="4" destOrd="0" presId="urn:microsoft.com/office/officeart/2005/8/layout/default"/>
  </dgm:cxnLst>
  <dgm:bg>
    <a:noFill/>
  </dgm:bg>
  <dgm:whole/>
  <dgm:extLst>
    <a:ext uri="http://schemas.microsoft.com/office/drawing/2008/diagram">
      <dsp:dataModelExt xmlns:dsp="http://schemas.microsoft.com/office/drawing/2008/diagram" relId="rId9"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14FDB6-DF54-494E-B0B8-F738D40BABC0}">
      <dsp:nvSpPr>
        <dsp:cNvPr id="0" name=""/>
        <dsp:cNvSpPr/>
      </dsp:nvSpPr>
      <dsp:spPr>
        <a:xfrm>
          <a:off x="0" y="24"/>
          <a:ext cx="9307157" cy="4627649"/>
        </a:xfrm>
        <a:prstGeom prst="rect">
          <a:avLst/>
        </a:prstGeom>
        <a:solidFill>
          <a:schemeClr val="bg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altLang="en-US" sz="2800" b="1" kern="1200" dirty="0">
              <a:solidFill>
                <a:schemeClr val="accent1">
                  <a:lumMod val="50000"/>
                </a:schemeClr>
              </a:solidFill>
              <a:latin typeface="Algerian" panose="04020705040A02060702" pitchFamily="82" charset="0"/>
            </a:rPr>
            <a:t>Outside the Doors</a:t>
          </a:r>
        </a:p>
        <a:p>
          <a:pPr marL="0" lvl="0" indent="0" algn="ctr" defTabSz="1244600">
            <a:lnSpc>
              <a:spcPct val="90000"/>
            </a:lnSpc>
            <a:spcBef>
              <a:spcPct val="0"/>
            </a:spcBef>
            <a:spcAft>
              <a:spcPct val="35000"/>
            </a:spcAft>
            <a:buNone/>
          </a:pPr>
          <a:r>
            <a:rPr lang="en-US" altLang="en-US" sz="2800" kern="1200" dirty="0">
              <a:solidFill>
                <a:schemeClr val="accent1">
                  <a:lumMod val="50000"/>
                </a:schemeClr>
              </a:solidFill>
              <a:latin typeface="Baskerville Old Face" panose="02020602080505020303" pitchFamily="18" charset="0"/>
            </a:rPr>
            <a:t>•We ask if you smoke, please go by the garbage dumpster to smoke</a:t>
          </a:r>
        </a:p>
        <a:p>
          <a:pPr marL="0" lvl="0" indent="0" algn="ctr" defTabSz="1244600">
            <a:lnSpc>
              <a:spcPct val="90000"/>
            </a:lnSpc>
            <a:spcBef>
              <a:spcPct val="0"/>
            </a:spcBef>
            <a:spcAft>
              <a:spcPct val="35000"/>
            </a:spcAft>
            <a:buNone/>
          </a:pPr>
          <a:r>
            <a:rPr lang="en-US" altLang="en-US" sz="2800" kern="1200" dirty="0">
              <a:solidFill>
                <a:schemeClr val="accent1">
                  <a:lumMod val="50000"/>
                </a:schemeClr>
              </a:solidFill>
              <a:latin typeface="Baskerville Old Face" panose="02020602080505020303" pitchFamily="18" charset="0"/>
            </a:rPr>
            <a:t>•Please do not throw your Cigarette butts on the ground</a:t>
          </a:r>
        </a:p>
      </dsp:txBody>
      <dsp:txXfrm>
        <a:off x="0" y="24"/>
        <a:ext cx="9307157" cy="46276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14FDB6-DF54-494E-B0B8-F738D40BABC0}">
      <dsp:nvSpPr>
        <dsp:cNvPr id="0" name=""/>
        <dsp:cNvSpPr/>
      </dsp:nvSpPr>
      <dsp:spPr>
        <a:xfrm>
          <a:off x="939304" y="1555"/>
          <a:ext cx="7837021" cy="4702213"/>
        </a:xfrm>
        <a:prstGeom prst="rect">
          <a:avLst/>
        </a:prstGeom>
        <a:solidFill>
          <a:schemeClr val="bg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altLang="en-US" sz="4000" b="1" kern="1200" dirty="0">
              <a:solidFill>
                <a:schemeClr val="accent1">
                  <a:lumMod val="50000"/>
                </a:schemeClr>
              </a:solidFill>
              <a:latin typeface="Algerian" panose="04020705040A02060702" pitchFamily="82" charset="0"/>
            </a:rPr>
            <a:t>Nursery</a:t>
          </a:r>
        </a:p>
        <a:p>
          <a:pPr marL="0" lvl="0" indent="0" algn="ctr" defTabSz="1778000">
            <a:lnSpc>
              <a:spcPct val="90000"/>
            </a:lnSpc>
            <a:spcBef>
              <a:spcPct val="0"/>
            </a:spcBef>
            <a:spcAft>
              <a:spcPct val="35000"/>
            </a:spcAft>
            <a:buNone/>
          </a:pPr>
          <a:r>
            <a:rPr lang="en-CA" altLang="en-US" sz="2800" b="1" kern="1200" dirty="0">
              <a:solidFill>
                <a:schemeClr val="accent1">
                  <a:lumMod val="50000"/>
                </a:schemeClr>
              </a:solidFill>
              <a:latin typeface="Baskerville Old Face" panose="02020602080505020303" pitchFamily="18" charset="0"/>
              <a:ea typeface="Arial Unicode MS" panose="020B0604020202020204" pitchFamily="34" charset="-128"/>
              <a:cs typeface="Arial Unicode MS" panose="020B0604020202020204" pitchFamily="34" charset="-128"/>
            </a:rPr>
            <a:t>Is available for children Newborn to 23 months of age.</a:t>
          </a:r>
        </a:p>
        <a:p>
          <a:pPr marL="0" lvl="0" indent="0" algn="ctr" defTabSz="1778000">
            <a:lnSpc>
              <a:spcPct val="90000"/>
            </a:lnSpc>
            <a:spcBef>
              <a:spcPct val="0"/>
            </a:spcBef>
            <a:spcAft>
              <a:spcPct val="35000"/>
            </a:spcAft>
            <a:buNone/>
          </a:pPr>
          <a:r>
            <a:rPr lang="en-CA" altLang="en-US" sz="2800" b="1" kern="1200" dirty="0">
              <a:solidFill>
                <a:schemeClr val="accent1">
                  <a:lumMod val="50000"/>
                </a:schemeClr>
              </a:solidFill>
              <a:latin typeface="Baskerville Old Face" panose="02020602080505020303" pitchFamily="18" charset="0"/>
              <a:ea typeface="Arial Unicode MS" panose="020B0604020202020204" pitchFamily="34" charset="-128"/>
              <a:cs typeface="Arial Unicode MS" panose="020B0604020202020204" pitchFamily="34" charset="-128"/>
            </a:rPr>
            <a:t> ONLY!</a:t>
          </a:r>
        </a:p>
        <a:p>
          <a:pPr marL="0" lvl="0" indent="0" algn="ctr" defTabSz="1778000">
            <a:lnSpc>
              <a:spcPct val="90000"/>
            </a:lnSpc>
            <a:spcBef>
              <a:spcPct val="0"/>
            </a:spcBef>
            <a:spcAft>
              <a:spcPct val="35000"/>
            </a:spcAft>
            <a:buNone/>
          </a:pPr>
          <a:r>
            <a:rPr lang="en-CA" altLang="en-US" sz="2800" b="1" kern="1200" dirty="0">
              <a:solidFill>
                <a:schemeClr val="accent1">
                  <a:lumMod val="50000"/>
                </a:schemeClr>
              </a:solidFill>
              <a:latin typeface="Baskerville Old Face" panose="02020602080505020303" pitchFamily="18" charset="0"/>
              <a:ea typeface="Arial Unicode MS" panose="020B0604020202020204" pitchFamily="34" charset="-128"/>
              <a:cs typeface="Arial Unicode MS" panose="020B0604020202020204" pitchFamily="34" charset="-128"/>
            </a:rPr>
            <a:t> </a:t>
          </a:r>
          <a:r>
            <a:rPr lang="en-CA" altLang="en-US" sz="2000" b="1" kern="1200" dirty="0">
              <a:solidFill>
                <a:schemeClr val="accent1">
                  <a:lumMod val="50000"/>
                </a:schemeClr>
              </a:solidFill>
              <a:latin typeface="Baskerville Old Face" panose="02020602080505020303" pitchFamily="18" charset="0"/>
              <a:ea typeface="Arial Unicode MS" panose="020B0604020202020204" pitchFamily="34" charset="-128"/>
              <a:cs typeface="Arial Unicode MS" panose="020B0604020202020204" pitchFamily="34" charset="-128"/>
            </a:rPr>
            <a:t>( </a:t>
          </a:r>
          <a:r>
            <a:rPr lang="en-CA" altLang="en-US" sz="2000" b="0" kern="1200" dirty="0">
              <a:solidFill>
                <a:schemeClr val="accent1">
                  <a:lumMod val="50000"/>
                </a:schemeClr>
              </a:solidFill>
              <a:latin typeface="Baskerville Old Face" panose="02020602080505020303" pitchFamily="18" charset="0"/>
              <a:ea typeface="Arial Unicode MS" panose="020B0604020202020204" pitchFamily="34" charset="-128"/>
              <a:cs typeface="Arial Unicode MS" panose="020B0604020202020204" pitchFamily="34" charset="-128"/>
            </a:rPr>
            <a:t>This is because little ones put toys in their mouth so they need to be kept clean and sterilized </a:t>
          </a:r>
          <a:r>
            <a:rPr lang="en-CA" altLang="en-US" sz="2000" b="1" kern="1200" dirty="0">
              <a:solidFill>
                <a:schemeClr val="accent1">
                  <a:lumMod val="50000"/>
                </a:schemeClr>
              </a:solidFill>
              <a:latin typeface="Baskerville Old Face" panose="02020602080505020303" pitchFamily="18" charset="0"/>
              <a:ea typeface="Arial Unicode MS" panose="020B0604020202020204" pitchFamily="34" charset="-128"/>
              <a:cs typeface="Arial Unicode MS" panose="020B0604020202020204" pitchFamily="34" charset="-128"/>
            </a:rPr>
            <a:t>)</a:t>
          </a:r>
        </a:p>
        <a:p>
          <a:pPr marL="0" lvl="0" indent="0" algn="ctr" defTabSz="1778000">
            <a:lnSpc>
              <a:spcPct val="90000"/>
            </a:lnSpc>
            <a:spcBef>
              <a:spcPct val="0"/>
            </a:spcBef>
            <a:spcAft>
              <a:spcPct val="35000"/>
            </a:spcAft>
            <a:buNone/>
          </a:pPr>
          <a:r>
            <a:rPr lang="en-CA" altLang="en-US" sz="2800" b="1" kern="1200" dirty="0">
              <a:solidFill>
                <a:schemeClr val="bg2">
                  <a:lumMod val="10000"/>
                </a:schemeClr>
              </a:solidFill>
              <a:latin typeface="Algerian" panose="04020705040A02060702" pitchFamily="82" charset="0"/>
            </a:rPr>
            <a:t>Parents! </a:t>
          </a:r>
          <a:br>
            <a:rPr lang="en-CA" altLang="en-US" sz="2800" b="1" kern="1200" dirty="0">
              <a:solidFill>
                <a:schemeClr val="bg2">
                  <a:lumMod val="10000"/>
                </a:schemeClr>
              </a:solidFill>
              <a:latin typeface="Algerian" panose="04020705040A02060702" pitchFamily="82" charset="0"/>
            </a:rPr>
          </a:br>
          <a:r>
            <a:rPr lang="en-CA" altLang="en-US" sz="2800" b="1" kern="1200" dirty="0">
              <a:solidFill>
                <a:schemeClr val="bg2">
                  <a:lumMod val="10000"/>
                </a:schemeClr>
              </a:solidFill>
              <a:latin typeface="Algerian" panose="04020705040A02060702" pitchFamily="82" charset="0"/>
            </a:rPr>
            <a:t>We Have a video feed to the Nursery so you don’t miss the service.</a:t>
          </a:r>
        </a:p>
        <a:p>
          <a:pPr marL="0" lvl="0" indent="0" algn="ctr" defTabSz="1778000">
            <a:lnSpc>
              <a:spcPct val="90000"/>
            </a:lnSpc>
            <a:spcBef>
              <a:spcPct val="0"/>
            </a:spcBef>
            <a:spcAft>
              <a:spcPct val="35000"/>
            </a:spcAft>
            <a:buNone/>
          </a:pPr>
          <a:endParaRPr lang="en-US" altLang="en-US" sz="2800" kern="1200" dirty="0">
            <a:solidFill>
              <a:schemeClr val="accent1">
                <a:lumMod val="50000"/>
              </a:schemeClr>
            </a:solidFill>
            <a:latin typeface="Baskerville Old Face" panose="02020602080505020303" pitchFamily="18" charset="0"/>
          </a:endParaRPr>
        </a:p>
      </dsp:txBody>
      <dsp:txXfrm>
        <a:off x="939304" y="1555"/>
        <a:ext cx="7837021" cy="47022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14FDB6-DF54-494E-B0B8-F738D40BABC0}">
      <dsp:nvSpPr>
        <dsp:cNvPr id="0" name=""/>
        <dsp:cNvSpPr/>
      </dsp:nvSpPr>
      <dsp:spPr>
        <a:xfrm>
          <a:off x="492018" y="332"/>
          <a:ext cx="8433281" cy="5059969"/>
        </a:xfrm>
        <a:prstGeom prst="rect">
          <a:avLst/>
        </a:prstGeom>
        <a:solidFill>
          <a:schemeClr val="bg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endParaRPr lang="en-CA" altLang="en-US" sz="1600" b="1" kern="1200" dirty="0">
            <a:solidFill>
              <a:schemeClr val="accent1">
                <a:lumMod val="50000"/>
              </a:schemeClr>
            </a:solidFill>
            <a:latin typeface="Algerian" panose="04020705040A02060702" pitchFamily="82" charset="0"/>
          </a:endParaRPr>
        </a:p>
        <a:p>
          <a:pPr marL="0" lvl="0" indent="0" algn="ctr" defTabSz="711200">
            <a:lnSpc>
              <a:spcPct val="90000"/>
            </a:lnSpc>
            <a:spcBef>
              <a:spcPct val="0"/>
            </a:spcBef>
            <a:spcAft>
              <a:spcPct val="35000"/>
            </a:spcAft>
            <a:buNone/>
          </a:pPr>
          <a:r>
            <a:rPr lang="en-CA" altLang="en-US" sz="3600" b="1" kern="1200" dirty="0">
              <a:solidFill>
                <a:schemeClr val="accent1">
                  <a:lumMod val="50000"/>
                </a:schemeClr>
              </a:solidFill>
              <a:latin typeface="Algerian" panose="04020705040A02060702" pitchFamily="82" charset="0"/>
            </a:rPr>
            <a:t>General</a:t>
          </a:r>
        </a:p>
        <a:p>
          <a:pPr marL="0" lvl="0" indent="0" algn="ctr" defTabSz="711200">
            <a:lnSpc>
              <a:spcPct val="90000"/>
            </a:lnSpc>
            <a:spcBef>
              <a:spcPct val="0"/>
            </a:spcBef>
            <a:spcAft>
              <a:spcPct val="35000"/>
            </a:spcAft>
            <a:buNone/>
          </a:pPr>
          <a:r>
            <a:rPr lang="en-CA" altLang="en-US" sz="2400" b="1" kern="1200" dirty="0">
              <a:solidFill>
                <a:schemeClr val="accent1">
                  <a:lumMod val="50000"/>
                </a:schemeClr>
              </a:solidFill>
              <a:latin typeface="Baskerville Old Face" panose="02020602080505020303" pitchFamily="18" charset="0"/>
            </a:rPr>
            <a:t>Youth &amp; Kids Church </a:t>
          </a:r>
        </a:p>
        <a:p>
          <a:pPr marL="0" lvl="0" indent="0" algn="ctr" defTabSz="711200">
            <a:lnSpc>
              <a:spcPct val="90000"/>
            </a:lnSpc>
            <a:spcBef>
              <a:spcPct val="0"/>
            </a:spcBef>
            <a:spcAft>
              <a:spcPct val="35000"/>
            </a:spcAft>
            <a:buNone/>
          </a:pPr>
          <a:r>
            <a:rPr lang="en-CA" altLang="en-US" sz="1800" b="0" kern="1200" dirty="0">
              <a:solidFill>
                <a:schemeClr val="accent1">
                  <a:lumMod val="5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If you have pop bottles see Cheryl Feragotti</a:t>
          </a:r>
        </a:p>
        <a:p>
          <a:pPr marL="0" lvl="0" indent="0" algn="ctr" defTabSz="711200">
            <a:lnSpc>
              <a:spcPct val="90000"/>
            </a:lnSpc>
            <a:spcBef>
              <a:spcPct val="0"/>
            </a:spcBef>
            <a:spcAft>
              <a:spcPct val="35000"/>
            </a:spcAft>
            <a:buNone/>
          </a:pPr>
          <a:r>
            <a:rPr lang="en-CA" altLang="en-US" sz="2400" b="1" kern="1200" dirty="0">
              <a:solidFill>
                <a:schemeClr val="accent1">
                  <a:lumMod val="50000"/>
                </a:schemeClr>
              </a:solidFill>
              <a:latin typeface="Baskerville Old Face" panose="02020602080505020303" pitchFamily="18" charset="0"/>
            </a:rPr>
            <a:t>Used Clothes</a:t>
          </a:r>
        </a:p>
        <a:p>
          <a:pPr marL="0" lvl="0" indent="0" algn="ctr" defTabSz="711200">
            <a:lnSpc>
              <a:spcPct val="90000"/>
            </a:lnSpc>
            <a:spcBef>
              <a:spcPct val="0"/>
            </a:spcBef>
            <a:spcAft>
              <a:spcPct val="35000"/>
            </a:spcAft>
            <a:buNone/>
          </a:pPr>
          <a:r>
            <a:rPr lang="en-CA" altLang="en-US" sz="2000" b="0" kern="1200" dirty="0">
              <a:solidFill>
                <a:schemeClr val="accent1">
                  <a:lumMod val="50000"/>
                </a:schemeClr>
              </a:solidFill>
              <a:latin typeface="Baskerville Old Face" panose="02020602080505020303" pitchFamily="18" charset="0"/>
            </a:rPr>
            <a:t>United Church has second hand store. Friday &amp; Saturday.</a:t>
          </a:r>
        </a:p>
        <a:p>
          <a:pPr marL="0" lvl="0" indent="0" algn="ctr" defTabSz="711200">
            <a:lnSpc>
              <a:spcPct val="90000"/>
            </a:lnSpc>
            <a:spcBef>
              <a:spcPct val="0"/>
            </a:spcBef>
            <a:spcAft>
              <a:spcPct val="35000"/>
            </a:spcAft>
            <a:buNone/>
          </a:pPr>
          <a:r>
            <a:rPr lang="en-CA" altLang="en-US" sz="2000" b="0" kern="1200" dirty="0">
              <a:solidFill>
                <a:schemeClr val="accent1">
                  <a:lumMod val="50000"/>
                </a:schemeClr>
              </a:solidFill>
              <a:latin typeface="Baskerville Old Face" panose="02020602080505020303" pitchFamily="18" charset="0"/>
            </a:rPr>
            <a:t>Please contact the office.</a:t>
          </a:r>
        </a:p>
        <a:p>
          <a:pPr marL="0" lvl="0" indent="0" algn="ctr" defTabSz="711200">
            <a:lnSpc>
              <a:spcPct val="90000"/>
            </a:lnSpc>
            <a:spcBef>
              <a:spcPct val="0"/>
            </a:spcBef>
            <a:spcAft>
              <a:spcPct val="35000"/>
            </a:spcAft>
            <a:buNone/>
          </a:pPr>
          <a:r>
            <a:rPr lang="en-CA" altLang="en-US" sz="2000" b="1" kern="1200" dirty="0">
              <a:solidFill>
                <a:schemeClr val="accent1">
                  <a:lumMod val="50000"/>
                </a:schemeClr>
              </a:solidFill>
              <a:latin typeface="Baskerville Old Face" panose="02020602080505020303" pitchFamily="18" charset="0"/>
            </a:rPr>
            <a:t>Josephs storehouse also helps the needy with food and other needs.</a:t>
          </a:r>
          <a:br>
            <a:rPr lang="en-CA" altLang="en-US" sz="2000" b="1" kern="1200" dirty="0">
              <a:solidFill>
                <a:schemeClr val="accent1">
                  <a:lumMod val="50000"/>
                </a:schemeClr>
              </a:solidFill>
              <a:latin typeface="Baskerville Old Face" panose="02020602080505020303" pitchFamily="18" charset="0"/>
            </a:rPr>
          </a:br>
          <a:r>
            <a:rPr lang="en-CA" altLang="en-US" sz="2000" b="1" kern="1200" dirty="0">
              <a:solidFill>
                <a:schemeClr val="accent1">
                  <a:lumMod val="50000"/>
                </a:schemeClr>
              </a:solidFill>
              <a:latin typeface="Baskerville Old Face" panose="02020602080505020303" pitchFamily="18" charset="0"/>
            </a:rPr>
            <a:t>There is also occasionally Furniture items available.</a:t>
          </a:r>
          <a:br>
            <a:rPr lang="en-CA" altLang="en-US" sz="2000" b="1" kern="1200" dirty="0">
              <a:solidFill>
                <a:schemeClr val="accent1">
                  <a:lumMod val="50000"/>
                </a:schemeClr>
              </a:solidFill>
              <a:latin typeface="Baskerville Old Face" panose="02020602080505020303" pitchFamily="18" charset="0"/>
            </a:rPr>
          </a:br>
          <a:r>
            <a:rPr lang="en-CA" altLang="en-US" sz="1600" b="0" kern="1200" dirty="0">
              <a:solidFill>
                <a:schemeClr val="accent1">
                  <a:lumMod val="50000"/>
                </a:schemeClr>
              </a:solidFill>
              <a:latin typeface="Baskerville Old Face" panose="02020602080505020303" pitchFamily="18" charset="0"/>
            </a:rPr>
            <a:t>(The utmost discretion is used when helping others )</a:t>
          </a:r>
        </a:p>
        <a:p>
          <a:pPr marL="0" lvl="0" indent="0" algn="ctr" defTabSz="711200">
            <a:lnSpc>
              <a:spcPct val="90000"/>
            </a:lnSpc>
            <a:spcBef>
              <a:spcPct val="0"/>
            </a:spcBef>
            <a:spcAft>
              <a:spcPct val="35000"/>
            </a:spcAft>
            <a:buNone/>
          </a:pPr>
          <a:endParaRPr lang="en-CA" altLang="en-US" sz="400" b="0" kern="1200" dirty="0">
            <a:solidFill>
              <a:schemeClr val="accent1">
                <a:lumMod val="50000"/>
              </a:schemeClr>
            </a:solidFill>
            <a:latin typeface="Baskerville Old Face" panose="02020602080505020303" pitchFamily="18" charset="0"/>
          </a:endParaRPr>
        </a:p>
        <a:p>
          <a:pPr marL="0" lvl="0" indent="0" algn="ctr" defTabSz="711200">
            <a:lnSpc>
              <a:spcPct val="90000"/>
            </a:lnSpc>
            <a:spcBef>
              <a:spcPct val="0"/>
            </a:spcBef>
            <a:spcAft>
              <a:spcPct val="35000"/>
            </a:spcAft>
            <a:buNone/>
          </a:pPr>
          <a:r>
            <a:rPr lang="en-CA" altLang="en-US" sz="2000" b="0" kern="1200" dirty="0">
              <a:solidFill>
                <a:schemeClr val="accent1">
                  <a:lumMod val="50000"/>
                </a:schemeClr>
              </a:solidFill>
              <a:latin typeface="Baskerville Old Face" panose="02020602080505020303" pitchFamily="18" charset="0"/>
            </a:rPr>
            <a:t>Our Goal is to have the funds to send old clothing, office and school supplies. </a:t>
          </a:r>
        </a:p>
        <a:p>
          <a:pPr marL="0" lvl="0" indent="0" algn="ctr" defTabSz="711200">
            <a:lnSpc>
              <a:spcPct val="90000"/>
            </a:lnSpc>
            <a:spcBef>
              <a:spcPct val="0"/>
            </a:spcBef>
            <a:spcAft>
              <a:spcPct val="35000"/>
            </a:spcAft>
            <a:buNone/>
          </a:pPr>
          <a:r>
            <a:rPr lang="en-CA" altLang="en-US" sz="2000" b="0" kern="1200" dirty="0">
              <a:solidFill>
                <a:schemeClr val="accent1">
                  <a:lumMod val="50000"/>
                </a:schemeClr>
              </a:solidFill>
              <a:latin typeface="Baskerville Old Face" panose="02020602080505020303" pitchFamily="18" charset="0"/>
            </a:rPr>
            <a:t>To our school in Nigeria.</a:t>
          </a:r>
        </a:p>
        <a:p>
          <a:pPr marL="0" lvl="0" indent="0" algn="ctr" defTabSz="711200">
            <a:lnSpc>
              <a:spcPct val="90000"/>
            </a:lnSpc>
            <a:spcBef>
              <a:spcPct val="0"/>
            </a:spcBef>
            <a:spcAft>
              <a:spcPct val="35000"/>
            </a:spcAft>
            <a:buNone/>
          </a:pPr>
          <a:r>
            <a:rPr lang="en-CA" altLang="en-US" sz="2000" b="0" kern="1200" dirty="0">
              <a:solidFill>
                <a:schemeClr val="accent1">
                  <a:lumMod val="50000"/>
                </a:schemeClr>
              </a:solidFill>
              <a:latin typeface="Baskerville Old Face" panose="02020602080505020303" pitchFamily="18" charset="0"/>
            </a:rPr>
            <a:t> If you feel lead to support us in any way please contact the office: </a:t>
          </a:r>
          <a:endParaRPr lang="en-CA" altLang="en-US" sz="2400" b="0" kern="1200" dirty="0">
            <a:solidFill>
              <a:schemeClr val="accent1">
                <a:lumMod val="50000"/>
              </a:schemeClr>
            </a:solidFill>
            <a:latin typeface="Algerian" panose="04020705040A02060702" pitchFamily="82" charset="0"/>
          </a:endParaRPr>
        </a:p>
        <a:p>
          <a:pPr marL="0" lvl="0" indent="0" algn="ctr" defTabSz="711200">
            <a:lnSpc>
              <a:spcPct val="90000"/>
            </a:lnSpc>
            <a:spcBef>
              <a:spcPct val="0"/>
            </a:spcBef>
            <a:spcAft>
              <a:spcPct val="35000"/>
            </a:spcAft>
            <a:buNone/>
          </a:pPr>
          <a:endParaRPr lang="en-US" altLang="en-US" sz="2800" kern="1200" dirty="0">
            <a:solidFill>
              <a:schemeClr val="accent1">
                <a:lumMod val="50000"/>
              </a:schemeClr>
            </a:solidFill>
            <a:latin typeface="Baskerville Old Face" panose="02020602080505020303" pitchFamily="18" charset="0"/>
          </a:endParaRPr>
        </a:p>
      </dsp:txBody>
      <dsp:txXfrm>
        <a:off x="492018" y="332"/>
        <a:ext cx="8433281" cy="50599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FCA2CD-B388-4ED2-B477-C5DD988B3100}">
      <dsp:nvSpPr>
        <dsp:cNvPr id="0" name=""/>
        <dsp:cNvSpPr/>
      </dsp:nvSpPr>
      <dsp:spPr>
        <a:xfrm>
          <a:off x="4426139" y="2705003"/>
          <a:ext cx="3971506" cy="2382903"/>
        </a:xfrm>
        <a:prstGeom prst="rect">
          <a:avLst/>
        </a:prstGeom>
        <a:blipFill rotWithShape="0">
          <a:blip xmlns:r="http://schemas.openxmlformats.org/officeDocument/2006/relationships" r:embed="rId1">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sp3d extrusionH="28000" prstMaterial="matte"/>
        </a:bodyPr>
        <a:lstStyle/>
        <a:p>
          <a:pPr marL="0" lvl="0" indent="0" algn="ctr" defTabSz="1422400">
            <a:lnSpc>
              <a:spcPct val="90000"/>
            </a:lnSpc>
            <a:spcBef>
              <a:spcPct val="0"/>
            </a:spcBef>
            <a:spcAft>
              <a:spcPct val="35000"/>
            </a:spcAft>
            <a:buNone/>
          </a:pPr>
          <a:r>
            <a:rPr lang="en-US" altLang="EN-US" sz="3200" kern="1200" dirty="0">
              <a:solidFill>
                <a:schemeClr val="tx1"/>
              </a:solidFill>
            </a:rPr>
            <a:t>Nigeria – Gilgal School </a:t>
          </a:r>
        </a:p>
      </dsp:txBody>
      <dsp:txXfrm>
        <a:off x="4426139" y="2705003"/>
        <a:ext cx="3971506" cy="2382903"/>
      </dsp:txXfrm>
    </dsp:sp>
    <dsp:sp modelId="{EDC8D570-02D0-41C9-9F38-5F2D5C5BC492}">
      <dsp:nvSpPr>
        <dsp:cNvPr id="0" name=""/>
        <dsp:cNvSpPr/>
      </dsp:nvSpPr>
      <dsp:spPr>
        <a:xfrm>
          <a:off x="4426139" y="0"/>
          <a:ext cx="3971506" cy="2382903"/>
        </a:xfrm>
        <a:prstGeom prst="rect">
          <a:avLst/>
        </a:prstGeom>
        <a:blipFill rotWithShape="0">
          <a:blip xmlns:r="http://schemas.openxmlformats.org/officeDocument/2006/relationships" r:embed="rId2">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sp3d extrusionH="28000" prstMaterial="matte"/>
        </a:bodyPr>
        <a:lstStyle/>
        <a:p>
          <a:pPr marL="0" lvl="0" indent="0" algn="ctr" defTabSz="1422400">
            <a:lnSpc>
              <a:spcPct val="90000"/>
            </a:lnSpc>
            <a:spcBef>
              <a:spcPct val="0"/>
            </a:spcBef>
            <a:spcAft>
              <a:spcPct val="35000"/>
            </a:spcAft>
            <a:buNone/>
          </a:pPr>
          <a:endParaRPr lang="en-US" altLang="EN-US" sz="3200" kern="1200" dirty="0">
            <a:solidFill>
              <a:schemeClr val="tx1"/>
            </a:solidFill>
          </a:endParaRPr>
        </a:p>
        <a:p>
          <a:pPr marL="0" lvl="0" indent="0" algn="ctr" defTabSz="1422400">
            <a:lnSpc>
              <a:spcPct val="90000"/>
            </a:lnSpc>
            <a:spcBef>
              <a:spcPct val="0"/>
            </a:spcBef>
            <a:spcAft>
              <a:spcPct val="35000"/>
            </a:spcAft>
            <a:buNone/>
          </a:pPr>
          <a:r>
            <a:rPr lang="en-US" altLang="EN-US" sz="3200" kern="1200" dirty="0">
              <a:solidFill>
                <a:schemeClr val="tx1"/>
              </a:solidFill>
            </a:rPr>
            <a:t>Finances for the Church </a:t>
          </a:r>
        </a:p>
        <a:p>
          <a:pPr marL="0" lvl="0" indent="0" algn="ctr" defTabSz="1422400">
            <a:lnSpc>
              <a:spcPct val="90000"/>
            </a:lnSpc>
            <a:spcBef>
              <a:spcPct val="0"/>
            </a:spcBef>
            <a:spcAft>
              <a:spcPct val="35000"/>
            </a:spcAft>
            <a:buNone/>
          </a:pPr>
          <a:endParaRPr lang="en-US" altLang="en-US" sz="3200" kern="1200" dirty="0">
            <a:solidFill>
              <a:schemeClr val="tx1"/>
            </a:solidFill>
          </a:endParaRPr>
        </a:p>
      </dsp:txBody>
      <dsp:txXfrm>
        <a:off x="4426139" y="0"/>
        <a:ext cx="3971506" cy="2382903"/>
      </dsp:txXfrm>
    </dsp:sp>
    <dsp:sp modelId="{38A05F7B-D363-4AC9-BA50-C9A2576A2A7F}">
      <dsp:nvSpPr>
        <dsp:cNvPr id="0" name=""/>
        <dsp:cNvSpPr/>
      </dsp:nvSpPr>
      <dsp:spPr>
        <a:xfrm>
          <a:off x="52994" y="2780604"/>
          <a:ext cx="3971506" cy="2382903"/>
        </a:xfrm>
        <a:prstGeom prst="rect">
          <a:avLst/>
        </a:prstGeom>
        <a:blipFill rotWithShape="0">
          <a:blip xmlns:r="http://schemas.openxmlformats.org/officeDocument/2006/relationships" r:embed="rId3">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sp3d extrusionH="28000" prstMaterial="matte"/>
        </a:bodyPr>
        <a:lstStyle/>
        <a:p>
          <a:pPr marL="0" lvl="0" indent="0" algn="ctr" defTabSz="1422400">
            <a:lnSpc>
              <a:spcPct val="90000"/>
            </a:lnSpc>
            <a:spcBef>
              <a:spcPct val="0"/>
            </a:spcBef>
            <a:spcAft>
              <a:spcPct val="35000"/>
            </a:spcAft>
            <a:buNone/>
          </a:pPr>
          <a:r>
            <a:rPr lang="en-US" altLang="EN-US" sz="3200" kern="1200" dirty="0" err="1">
              <a:solidFill>
                <a:schemeClr val="tx1"/>
              </a:solidFill>
            </a:rPr>
            <a:t>Sushma</a:t>
          </a:r>
          <a:r>
            <a:rPr lang="en-US" altLang="EN-US" sz="3200" kern="1200" dirty="0">
              <a:solidFill>
                <a:schemeClr val="tx1"/>
              </a:solidFill>
            </a:rPr>
            <a:t> </a:t>
          </a:r>
          <a:r>
            <a:rPr lang="en-US" altLang="EN-US" sz="3200" kern="1200" dirty="0" err="1">
              <a:solidFill>
                <a:schemeClr val="tx1"/>
              </a:solidFill>
            </a:rPr>
            <a:t>Kaura</a:t>
          </a:r>
          <a:endParaRPr lang="en-US" altLang="EN-US" sz="3200" kern="1200" dirty="0">
            <a:solidFill>
              <a:schemeClr val="tx1"/>
            </a:solidFill>
          </a:endParaRPr>
        </a:p>
      </dsp:txBody>
      <dsp:txXfrm>
        <a:off x="52994" y="2780604"/>
        <a:ext cx="3971506" cy="2382903"/>
      </dsp:txXfrm>
    </dsp:sp>
    <dsp:sp modelId="{3087A630-DDFD-42CB-BB4A-6C18F2E936C7}">
      <dsp:nvSpPr>
        <dsp:cNvPr id="0" name=""/>
        <dsp:cNvSpPr/>
      </dsp:nvSpPr>
      <dsp:spPr>
        <a:xfrm>
          <a:off x="0" y="0"/>
          <a:ext cx="3971506" cy="2382903"/>
        </a:xfrm>
        <a:prstGeom prst="rect">
          <a:avLst/>
        </a:prstGeom>
        <a:blipFill rotWithShape="0">
          <a:blip xmlns:r="http://schemas.openxmlformats.org/officeDocument/2006/relationships" r:embed="rId4">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sp3d extrusionH="28000" prstMaterial="matte"/>
        </a:bodyPr>
        <a:lstStyle/>
        <a:p>
          <a:pPr marL="0" lvl="0" indent="0" algn="ctr" defTabSz="1422400">
            <a:lnSpc>
              <a:spcPct val="90000"/>
            </a:lnSpc>
            <a:spcBef>
              <a:spcPct val="0"/>
            </a:spcBef>
            <a:spcAft>
              <a:spcPct val="35000"/>
            </a:spcAft>
            <a:buNone/>
          </a:pPr>
          <a:r>
            <a:rPr lang="en-US" altLang="EN-US" sz="3200" kern="1200" dirty="0">
              <a:solidFill>
                <a:schemeClr val="tx1"/>
              </a:solidFill>
            </a:rPr>
            <a:t>Job needs for some</a:t>
          </a:r>
        </a:p>
      </dsp:txBody>
      <dsp:txXfrm>
        <a:off x="0" y="0"/>
        <a:ext cx="3971506" cy="23829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D0ED7B-65AD-4550-97C7-58BB58735BB6}">
      <dsp:nvSpPr>
        <dsp:cNvPr id="0" name=""/>
        <dsp:cNvSpPr/>
      </dsp:nvSpPr>
      <dsp:spPr>
        <a:xfrm>
          <a:off x="52994" y="550"/>
          <a:ext cx="3971506" cy="2382903"/>
        </a:xfrm>
        <a:prstGeom prst="rect">
          <a:avLst/>
        </a:prstGeom>
        <a:blipFill rotWithShape="0">
          <a:blip xmlns:r="http://schemas.openxmlformats.org/officeDocument/2006/relationships" r:embed="rId1">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sp3d extrusionH="28000" prstMaterial="matte"/>
        </a:bodyPr>
        <a:lstStyle/>
        <a:p>
          <a:pPr marL="0" lvl="0" indent="0" algn="ctr" defTabSz="1866900">
            <a:lnSpc>
              <a:spcPct val="90000"/>
            </a:lnSpc>
            <a:spcBef>
              <a:spcPct val="0"/>
            </a:spcBef>
            <a:spcAft>
              <a:spcPct val="35000"/>
            </a:spcAft>
            <a:buNone/>
          </a:pPr>
          <a:r>
            <a:rPr lang="en-US" altLang="en-US" sz="4200" kern="1200" dirty="0"/>
            <a:t>Health and strength</a:t>
          </a:r>
        </a:p>
      </dsp:txBody>
      <dsp:txXfrm>
        <a:off x="52994" y="550"/>
        <a:ext cx="3971506" cy="2382903"/>
      </dsp:txXfrm>
    </dsp:sp>
    <dsp:sp modelId="{AB921E24-D0CE-416F-8BE7-3ADD8306A079}">
      <dsp:nvSpPr>
        <dsp:cNvPr id="0" name=""/>
        <dsp:cNvSpPr/>
      </dsp:nvSpPr>
      <dsp:spPr>
        <a:xfrm>
          <a:off x="4191820" y="0"/>
          <a:ext cx="3971506" cy="2382903"/>
        </a:xfrm>
        <a:prstGeom prst="rect">
          <a:avLst/>
        </a:prstGeom>
        <a:blipFill rotWithShape="0">
          <a:blip xmlns:r="http://schemas.openxmlformats.org/officeDocument/2006/relationships" r:embed="rId2">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sp3d extrusionH="28000" prstMaterial="matte"/>
        </a:bodyPr>
        <a:lstStyle/>
        <a:p>
          <a:pPr marL="0" lvl="0" indent="0" algn="ctr" defTabSz="1866900">
            <a:lnSpc>
              <a:spcPct val="90000"/>
            </a:lnSpc>
            <a:spcBef>
              <a:spcPct val="0"/>
            </a:spcBef>
            <a:spcAft>
              <a:spcPct val="35000"/>
            </a:spcAft>
            <a:buNone/>
          </a:pPr>
          <a:r>
            <a:rPr lang="en-US" altLang="en-US" sz="4200" kern="1200" dirty="0"/>
            <a:t>G.C. Coal &amp; Milner &amp; Business in town</a:t>
          </a:r>
        </a:p>
      </dsp:txBody>
      <dsp:txXfrm>
        <a:off x="4191820" y="0"/>
        <a:ext cx="3971506" cy="2382903"/>
      </dsp:txXfrm>
    </dsp:sp>
    <dsp:sp modelId="{7B733588-F7C0-4A68-9072-B63096A3A67A}">
      <dsp:nvSpPr>
        <dsp:cNvPr id="0" name=""/>
        <dsp:cNvSpPr/>
      </dsp:nvSpPr>
      <dsp:spPr>
        <a:xfrm>
          <a:off x="52994" y="2780604"/>
          <a:ext cx="3971506" cy="2382903"/>
        </a:xfrm>
        <a:prstGeom prst="rect">
          <a:avLst/>
        </a:prstGeom>
        <a:blipFill rotWithShape="0">
          <a:blip xmlns:r="http://schemas.openxmlformats.org/officeDocument/2006/relationships" r:embed="rId3">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sp3d extrusionH="28000" prstMaterial="matte"/>
        </a:bodyPr>
        <a:lstStyle/>
        <a:p>
          <a:pPr marL="0" lvl="0" indent="0" algn="ctr" defTabSz="1866900">
            <a:lnSpc>
              <a:spcPct val="90000"/>
            </a:lnSpc>
            <a:spcBef>
              <a:spcPct val="0"/>
            </a:spcBef>
            <a:spcAft>
              <a:spcPct val="35000"/>
            </a:spcAft>
            <a:buNone/>
          </a:pPr>
          <a:r>
            <a:rPr lang="en-US" altLang="en-US" sz="4200" kern="1200" dirty="0"/>
            <a:t>Marriages in Grande Cache</a:t>
          </a:r>
        </a:p>
      </dsp:txBody>
      <dsp:txXfrm>
        <a:off x="52994" y="2780604"/>
        <a:ext cx="3971506" cy="2382903"/>
      </dsp:txXfrm>
    </dsp:sp>
    <dsp:sp modelId="{D2BE584A-8CD1-4E0A-B795-987D08558E25}">
      <dsp:nvSpPr>
        <dsp:cNvPr id="0" name=""/>
        <dsp:cNvSpPr/>
      </dsp:nvSpPr>
      <dsp:spPr>
        <a:xfrm>
          <a:off x="4421651" y="2781155"/>
          <a:ext cx="3971506" cy="2382903"/>
        </a:xfrm>
        <a:prstGeom prst="rect">
          <a:avLst/>
        </a:prstGeom>
        <a:blipFill rotWithShape="0">
          <a:blip xmlns:r="http://schemas.openxmlformats.org/officeDocument/2006/relationships" r:embed="rId4">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sp3d extrusionH="28000" prstMaterial="matte"/>
        </a:bodyPr>
        <a:lstStyle/>
        <a:p>
          <a:pPr marL="0" lvl="0" indent="0" algn="ctr" defTabSz="1866900">
            <a:lnSpc>
              <a:spcPct val="90000"/>
            </a:lnSpc>
            <a:spcBef>
              <a:spcPct val="0"/>
            </a:spcBef>
            <a:spcAft>
              <a:spcPct val="35000"/>
            </a:spcAft>
            <a:buNone/>
          </a:pPr>
          <a:r>
            <a:rPr lang="en-US" altLang="en-US" sz="4200" kern="1200" dirty="0"/>
            <a:t>Andy (Roxanne)</a:t>
          </a:r>
        </a:p>
      </dsp:txBody>
      <dsp:txXfrm>
        <a:off x="4421651" y="2781155"/>
        <a:ext cx="3971506" cy="238290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D0ED7B-65AD-4550-97C7-58BB58735BB6}">
      <dsp:nvSpPr>
        <dsp:cNvPr id="0" name=""/>
        <dsp:cNvSpPr/>
      </dsp:nvSpPr>
      <dsp:spPr>
        <a:xfrm>
          <a:off x="52994" y="550"/>
          <a:ext cx="3971506" cy="2382903"/>
        </a:xfrm>
        <a:prstGeom prst="rect">
          <a:avLst/>
        </a:prstGeom>
        <a:blipFill rotWithShape="0">
          <a:blip xmlns:r="http://schemas.openxmlformats.org/officeDocument/2006/relationships" r:embed="rId1">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sp3d extrusionH="28000" prstMaterial="matte"/>
        </a:bodyPr>
        <a:lstStyle/>
        <a:p>
          <a:pPr marL="0" lvl="0" indent="0" algn="ctr" defTabSz="2133600">
            <a:lnSpc>
              <a:spcPct val="90000"/>
            </a:lnSpc>
            <a:spcBef>
              <a:spcPct val="0"/>
            </a:spcBef>
            <a:spcAft>
              <a:spcPct val="35000"/>
            </a:spcAft>
            <a:buNone/>
          </a:pPr>
          <a:r>
            <a:rPr lang="en-US" altLang="en-US" sz="4800" kern="1200" dirty="0"/>
            <a:t>Revival in Grande Cache</a:t>
          </a:r>
        </a:p>
      </dsp:txBody>
      <dsp:txXfrm>
        <a:off x="52994" y="550"/>
        <a:ext cx="3971506" cy="2382903"/>
      </dsp:txXfrm>
    </dsp:sp>
    <dsp:sp modelId="{AB921E24-D0CE-416F-8BE7-3ADD8306A079}">
      <dsp:nvSpPr>
        <dsp:cNvPr id="0" name=""/>
        <dsp:cNvSpPr/>
      </dsp:nvSpPr>
      <dsp:spPr>
        <a:xfrm>
          <a:off x="4191820" y="0"/>
          <a:ext cx="3971506" cy="2382903"/>
        </a:xfrm>
        <a:prstGeom prst="rect">
          <a:avLst/>
        </a:prstGeom>
        <a:blipFill rotWithShape="0">
          <a:blip xmlns:r="http://schemas.openxmlformats.org/officeDocument/2006/relationships" r:embed="rId2">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sp3d extrusionH="28000" prstMaterial="matte"/>
        </a:bodyPr>
        <a:lstStyle/>
        <a:p>
          <a:pPr marL="0" lvl="0" indent="0" algn="ctr" defTabSz="2133600">
            <a:lnSpc>
              <a:spcPct val="90000"/>
            </a:lnSpc>
            <a:spcBef>
              <a:spcPct val="0"/>
            </a:spcBef>
            <a:spcAft>
              <a:spcPct val="35000"/>
            </a:spcAft>
            <a:buNone/>
          </a:pPr>
          <a:r>
            <a:rPr lang="en-US" altLang="en-US" sz="4800" kern="1200" dirty="0"/>
            <a:t>Revival in G.C. Institutions</a:t>
          </a:r>
        </a:p>
      </dsp:txBody>
      <dsp:txXfrm>
        <a:off x="4191820" y="0"/>
        <a:ext cx="3971506" cy="2382903"/>
      </dsp:txXfrm>
    </dsp:sp>
    <dsp:sp modelId="{7B733588-F7C0-4A68-9072-B63096A3A67A}">
      <dsp:nvSpPr>
        <dsp:cNvPr id="0" name=""/>
        <dsp:cNvSpPr/>
      </dsp:nvSpPr>
      <dsp:spPr>
        <a:xfrm>
          <a:off x="2237323" y="2780604"/>
          <a:ext cx="3971506" cy="2382903"/>
        </a:xfrm>
        <a:prstGeom prst="rect">
          <a:avLst/>
        </a:prstGeom>
        <a:blipFill rotWithShape="0">
          <a:blip xmlns:r="http://schemas.openxmlformats.org/officeDocument/2006/relationships" r:embed="rId3">
            <a:duotone>
              <a:schemeClr val="lt1">
                <a:hueOff val="0"/>
                <a:satOff val="0"/>
                <a:lumOff val="0"/>
                <a:alphaOff val="0"/>
                <a:shade val="20000"/>
                <a:satMod val="200000"/>
              </a:schemeClr>
              <a:schemeClr val="lt1">
                <a:hueOff val="0"/>
                <a:satOff val="0"/>
                <a:lumOff val="0"/>
                <a:alphaOff val="0"/>
                <a:tint val="12000"/>
                <a:satMod val="190000"/>
              </a:schemeClr>
            </a:duotone>
          </a:blip>
          <a:tile tx="0" ty="0" sx="100000" sy="100000" flip="none" algn="tl"/>
        </a:blip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sp3d extrusionH="28000" prstMaterial="matte"/>
        </a:bodyPr>
        <a:lstStyle/>
        <a:p>
          <a:pPr marL="0" lvl="0" indent="0" algn="ctr" defTabSz="2133600">
            <a:lnSpc>
              <a:spcPct val="90000"/>
            </a:lnSpc>
            <a:spcBef>
              <a:spcPct val="0"/>
            </a:spcBef>
            <a:spcAft>
              <a:spcPct val="35000"/>
            </a:spcAft>
            <a:buNone/>
          </a:pPr>
          <a:r>
            <a:rPr lang="en-US" altLang="en-US" sz="4800" kern="1200" dirty="0"/>
            <a:t>Nomination of board members</a:t>
          </a:r>
        </a:p>
      </dsp:txBody>
      <dsp:txXfrm>
        <a:off x="2237323" y="2780604"/>
        <a:ext cx="3971506" cy="238290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3E9879-1063-461B-BB0A-3B7CCFF0E05B}" type="datetimeFigureOut">
              <a:rPr lang="en-CA" smtClean="0"/>
              <a:t>19/02/2017</a:t>
            </a:fld>
            <a:endParaRPr lang="en-CA"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A0F2F6-52F5-4B0E-AF6D-B675B1390807}" type="slidenum">
              <a:rPr lang="en-CA" smtClean="0"/>
              <a:t>‹#›</a:t>
            </a:fld>
            <a:endParaRPr lang="en-CA" dirty="0"/>
          </a:p>
        </p:txBody>
      </p:sp>
    </p:spTree>
    <p:extLst>
      <p:ext uri="{BB962C8B-B14F-4D97-AF65-F5344CB8AC3E}">
        <p14:creationId xmlns:p14="http://schemas.microsoft.com/office/powerpoint/2010/main" val="38068056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FA0F2F6-52F5-4B0E-AF6D-B675B1390807}" type="slidenum">
              <a:rPr lang="en-CA" smtClean="0"/>
              <a:t>5</a:t>
            </a:fld>
            <a:endParaRPr lang="en-CA" dirty="0"/>
          </a:p>
        </p:txBody>
      </p:sp>
    </p:spTree>
    <p:extLst>
      <p:ext uri="{BB962C8B-B14F-4D97-AF65-F5344CB8AC3E}">
        <p14:creationId xmlns:p14="http://schemas.microsoft.com/office/powerpoint/2010/main" val="810237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t>32</a:t>
            </a:fld>
            <a:endParaRPr lang="en-US" dirty="0"/>
          </a:p>
        </p:txBody>
      </p:sp>
    </p:spTree>
    <p:extLst>
      <p:ext uri="{BB962C8B-B14F-4D97-AF65-F5344CB8AC3E}">
        <p14:creationId xmlns:p14="http://schemas.microsoft.com/office/powerpoint/2010/main" val="28950136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t>33</a:t>
            </a:fld>
            <a:endParaRPr lang="en-US" dirty="0"/>
          </a:p>
        </p:txBody>
      </p:sp>
    </p:spTree>
    <p:extLst>
      <p:ext uri="{BB962C8B-B14F-4D97-AF65-F5344CB8AC3E}">
        <p14:creationId xmlns:p14="http://schemas.microsoft.com/office/powerpoint/2010/main" val="2818102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t>34</a:t>
            </a:fld>
            <a:endParaRPr lang="en-US" dirty="0"/>
          </a:p>
        </p:txBody>
      </p:sp>
    </p:spTree>
    <p:extLst>
      <p:ext uri="{BB962C8B-B14F-4D97-AF65-F5344CB8AC3E}">
        <p14:creationId xmlns:p14="http://schemas.microsoft.com/office/powerpoint/2010/main" val="4252307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t>35</a:t>
            </a:fld>
            <a:endParaRPr lang="en-US" dirty="0"/>
          </a:p>
        </p:txBody>
      </p:sp>
    </p:spTree>
    <p:extLst>
      <p:ext uri="{BB962C8B-B14F-4D97-AF65-F5344CB8AC3E}">
        <p14:creationId xmlns:p14="http://schemas.microsoft.com/office/powerpoint/2010/main" val="36508579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solidFill>
                  <a:prstClr val="black"/>
                </a:solidFill>
              </a:rPr>
              <a:pPr/>
              <a:t>36</a:t>
            </a:fld>
            <a:endParaRPr lang="en-US" dirty="0">
              <a:solidFill>
                <a:prstClr val="black"/>
              </a:solidFill>
            </a:endParaRPr>
          </a:p>
        </p:txBody>
      </p:sp>
    </p:spTree>
    <p:extLst>
      <p:ext uri="{BB962C8B-B14F-4D97-AF65-F5344CB8AC3E}">
        <p14:creationId xmlns:p14="http://schemas.microsoft.com/office/powerpoint/2010/main" val="2240141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solidFill>
                  <a:prstClr val="black"/>
                </a:solidFill>
              </a:rPr>
              <a:pPr/>
              <a:t>37</a:t>
            </a:fld>
            <a:endParaRPr lang="en-US" dirty="0">
              <a:solidFill>
                <a:prstClr val="black"/>
              </a:solidFill>
            </a:endParaRPr>
          </a:p>
        </p:txBody>
      </p:sp>
    </p:spTree>
    <p:extLst>
      <p:ext uri="{BB962C8B-B14F-4D97-AF65-F5344CB8AC3E}">
        <p14:creationId xmlns:p14="http://schemas.microsoft.com/office/powerpoint/2010/main" val="39253926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solidFill>
                  <a:prstClr val="black"/>
                </a:solidFill>
              </a:rPr>
              <a:pPr/>
              <a:t>38</a:t>
            </a:fld>
            <a:endParaRPr lang="en-US" dirty="0">
              <a:solidFill>
                <a:prstClr val="black"/>
              </a:solidFill>
            </a:endParaRPr>
          </a:p>
        </p:txBody>
      </p:sp>
    </p:spTree>
    <p:extLst>
      <p:ext uri="{BB962C8B-B14F-4D97-AF65-F5344CB8AC3E}">
        <p14:creationId xmlns:p14="http://schemas.microsoft.com/office/powerpoint/2010/main" val="24190530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solidFill>
                  <a:prstClr val="black"/>
                </a:solidFill>
              </a:rPr>
              <a:pPr/>
              <a:t>39</a:t>
            </a:fld>
            <a:endParaRPr lang="en-US" dirty="0">
              <a:solidFill>
                <a:prstClr val="black"/>
              </a:solidFill>
            </a:endParaRPr>
          </a:p>
        </p:txBody>
      </p:sp>
    </p:spTree>
    <p:extLst>
      <p:ext uri="{BB962C8B-B14F-4D97-AF65-F5344CB8AC3E}">
        <p14:creationId xmlns:p14="http://schemas.microsoft.com/office/powerpoint/2010/main" val="30053279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solidFill>
                  <a:prstClr val="black"/>
                </a:solidFill>
              </a:rPr>
              <a:pPr/>
              <a:t>40</a:t>
            </a:fld>
            <a:endParaRPr lang="en-US" dirty="0">
              <a:solidFill>
                <a:prstClr val="black"/>
              </a:solidFill>
            </a:endParaRPr>
          </a:p>
        </p:txBody>
      </p:sp>
    </p:spTree>
    <p:extLst>
      <p:ext uri="{BB962C8B-B14F-4D97-AF65-F5344CB8AC3E}">
        <p14:creationId xmlns:p14="http://schemas.microsoft.com/office/powerpoint/2010/main" val="421127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solidFill>
                  <a:prstClr val="black"/>
                </a:solidFill>
              </a:rPr>
              <a:pPr/>
              <a:t>41</a:t>
            </a:fld>
            <a:endParaRPr lang="en-US" dirty="0">
              <a:solidFill>
                <a:prstClr val="black"/>
              </a:solidFill>
            </a:endParaRPr>
          </a:p>
        </p:txBody>
      </p:sp>
    </p:spTree>
    <p:extLst>
      <p:ext uri="{BB962C8B-B14F-4D97-AF65-F5344CB8AC3E}">
        <p14:creationId xmlns:p14="http://schemas.microsoft.com/office/powerpoint/2010/main" val="4209001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solidFill>
                  <a:prstClr val="black"/>
                </a:solidFill>
              </a:rPr>
              <a:pPr/>
              <a:t>42</a:t>
            </a:fld>
            <a:endParaRPr lang="en-US" dirty="0">
              <a:solidFill>
                <a:prstClr val="black"/>
              </a:solidFill>
            </a:endParaRPr>
          </a:p>
        </p:txBody>
      </p:sp>
    </p:spTree>
    <p:extLst>
      <p:ext uri="{BB962C8B-B14F-4D97-AF65-F5344CB8AC3E}">
        <p14:creationId xmlns:p14="http://schemas.microsoft.com/office/powerpoint/2010/main" val="9918892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t>43</a:t>
            </a:fld>
            <a:endParaRPr lang="en-US" dirty="0"/>
          </a:p>
        </p:txBody>
      </p:sp>
    </p:spTree>
    <p:extLst>
      <p:ext uri="{BB962C8B-B14F-4D97-AF65-F5344CB8AC3E}">
        <p14:creationId xmlns:p14="http://schemas.microsoft.com/office/powerpoint/2010/main" val="28330928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t>44</a:t>
            </a:fld>
            <a:endParaRPr lang="en-US" dirty="0"/>
          </a:p>
        </p:txBody>
      </p:sp>
    </p:spTree>
    <p:extLst>
      <p:ext uri="{BB962C8B-B14F-4D97-AF65-F5344CB8AC3E}">
        <p14:creationId xmlns:p14="http://schemas.microsoft.com/office/powerpoint/2010/main" val="5827208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0BEC36-7B6D-4C33-89E6-C27B9E42DDBD}" type="slidenum">
              <a:rPr lang="en-US" smtClean="0"/>
              <a:t>45</a:t>
            </a:fld>
            <a:endParaRPr lang="en-US" dirty="0"/>
          </a:p>
        </p:txBody>
      </p:sp>
    </p:spTree>
    <p:extLst>
      <p:ext uri="{BB962C8B-B14F-4D97-AF65-F5344CB8AC3E}">
        <p14:creationId xmlns:p14="http://schemas.microsoft.com/office/powerpoint/2010/main" val="2974947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C8745D9A-0049-4A01-B5BF-3862F47424B9}" type="datetimeFigureOut">
              <a:rPr lang="en-CA" smtClean="0"/>
              <a:t>19/02/2017</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7720216-8A56-447E-B801-EE04B81EAA97}" type="slidenum">
              <a:rPr lang="en-CA" smtClean="0"/>
              <a:t>‹#›</a:t>
            </a:fld>
            <a:endParaRPr lang="en-CA" dirty="0"/>
          </a:p>
        </p:txBody>
      </p:sp>
    </p:spTree>
    <p:extLst>
      <p:ext uri="{BB962C8B-B14F-4D97-AF65-F5344CB8AC3E}">
        <p14:creationId xmlns:p14="http://schemas.microsoft.com/office/powerpoint/2010/main" val="1229428854"/>
      </p:ext>
    </p:extLst>
  </p:cSld>
  <p:clrMapOvr>
    <a:masterClrMapping/>
  </p:clrMapOvr>
  <p:transition spd="slow" advClick="0" advTm="1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C8745D9A-0049-4A01-B5BF-3862F47424B9}" type="datetimeFigureOut">
              <a:rPr lang="en-CA" smtClean="0"/>
              <a:t>19/02/2017</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7720216-8A56-447E-B801-EE04B81EAA97}" type="slidenum">
              <a:rPr lang="en-CA" smtClean="0"/>
              <a:t>‹#›</a:t>
            </a:fld>
            <a:endParaRPr lang="en-CA" dirty="0"/>
          </a:p>
        </p:txBody>
      </p:sp>
    </p:spTree>
    <p:extLst>
      <p:ext uri="{BB962C8B-B14F-4D97-AF65-F5344CB8AC3E}">
        <p14:creationId xmlns:p14="http://schemas.microsoft.com/office/powerpoint/2010/main" val="1002972014"/>
      </p:ext>
    </p:extLst>
  </p:cSld>
  <p:clrMapOvr>
    <a:masterClrMapping/>
  </p:clrMapOvr>
  <p:transition spd="slow" advClick="0" advTm="1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8745D9A-0049-4A01-B5BF-3862F47424B9}" type="datetimeFigureOut">
              <a:rPr lang="en-CA" smtClean="0"/>
              <a:t>19/02/2017</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7720216-8A56-447E-B801-EE04B81EAA97}" type="slidenum">
              <a:rPr lang="en-CA" smtClean="0"/>
              <a:t>‹#›</a:t>
            </a:fld>
            <a:endParaRPr lang="en-CA" dirty="0"/>
          </a:p>
        </p:txBody>
      </p:sp>
    </p:spTree>
    <p:extLst>
      <p:ext uri="{BB962C8B-B14F-4D97-AF65-F5344CB8AC3E}">
        <p14:creationId xmlns:p14="http://schemas.microsoft.com/office/powerpoint/2010/main" val="1236283885"/>
      </p:ext>
    </p:extLst>
  </p:cSld>
  <p:clrMapOvr>
    <a:masterClrMapping/>
  </p:clrMapOvr>
  <p:transition spd="slow" advClick="0" advTm="1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C8745D9A-0049-4A01-B5BF-3862F47424B9}" type="datetimeFigureOut">
              <a:rPr lang="en-CA" smtClean="0"/>
              <a:t>19/02/2017</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77720216-8A56-447E-B801-EE04B81EAA97}" type="slidenum">
              <a:rPr lang="en-CA" smtClean="0"/>
              <a:t>‹#›</a:t>
            </a:fld>
            <a:endParaRPr lang="en-CA" dirty="0"/>
          </a:p>
        </p:txBody>
      </p:sp>
    </p:spTree>
    <p:extLst>
      <p:ext uri="{BB962C8B-B14F-4D97-AF65-F5344CB8AC3E}">
        <p14:creationId xmlns:p14="http://schemas.microsoft.com/office/powerpoint/2010/main" val="1150530135"/>
      </p:ext>
    </p:extLst>
  </p:cSld>
  <p:clrMapOvr>
    <a:masterClrMapping/>
  </p:clrMapOvr>
  <p:transition spd="slow" advClick="0" advTm="1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C8745D9A-0049-4A01-B5BF-3862F47424B9}" type="datetimeFigureOut">
              <a:rPr lang="en-CA" smtClean="0"/>
              <a:t>19/02/2017</a:t>
            </a:fld>
            <a:endParaRPr lang="en-CA" dirty="0"/>
          </a:p>
        </p:txBody>
      </p:sp>
      <p:sp>
        <p:nvSpPr>
          <p:cNvPr id="8" name="Footer Placeholder 7"/>
          <p:cNvSpPr>
            <a:spLocks noGrp="1"/>
          </p:cNvSpPr>
          <p:nvPr>
            <p:ph type="ftr" sz="quarter" idx="11"/>
          </p:nvPr>
        </p:nvSpPr>
        <p:spPr/>
        <p:txBody>
          <a:bodyPr/>
          <a:lstStyle/>
          <a:p>
            <a:endParaRPr lang="en-CA" dirty="0"/>
          </a:p>
        </p:txBody>
      </p:sp>
      <p:sp>
        <p:nvSpPr>
          <p:cNvPr id="9" name="Slide Number Placeholder 8"/>
          <p:cNvSpPr>
            <a:spLocks noGrp="1"/>
          </p:cNvSpPr>
          <p:nvPr>
            <p:ph type="sldNum" sz="quarter" idx="12"/>
          </p:nvPr>
        </p:nvSpPr>
        <p:spPr/>
        <p:txBody>
          <a:bodyPr/>
          <a:lstStyle/>
          <a:p>
            <a:fld id="{77720216-8A56-447E-B801-EE04B81EAA97}" type="slidenum">
              <a:rPr lang="en-CA" smtClean="0"/>
              <a:t>‹#›</a:t>
            </a:fld>
            <a:endParaRPr lang="en-CA" dirty="0"/>
          </a:p>
        </p:txBody>
      </p:sp>
    </p:spTree>
    <p:extLst>
      <p:ext uri="{BB962C8B-B14F-4D97-AF65-F5344CB8AC3E}">
        <p14:creationId xmlns:p14="http://schemas.microsoft.com/office/powerpoint/2010/main" val="3166419882"/>
      </p:ext>
    </p:extLst>
  </p:cSld>
  <p:clrMapOvr>
    <a:masterClrMapping/>
  </p:clrMapOvr>
  <p:transition spd="slow" advClick="0" advTm="1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C8745D9A-0049-4A01-B5BF-3862F47424B9}" type="datetimeFigureOut">
              <a:rPr lang="en-CA" smtClean="0"/>
              <a:t>19/02/2017</a:t>
            </a:fld>
            <a:endParaRPr lang="en-CA" dirty="0"/>
          </a:p>
        </p:txBody>
      </p:sp>
      <p:sp>
        <p:nvSpPr>
          <p:cNvPr id="4" name="Footer Placeholder 3"/>
          <p:cNvSpPr>
            <a:spLocks noGrp="1"/>
          </p:cNvSpPr>
          <p:nvPr>
            <p:ph type="ftr" sz="quarter" idx="11"/>
          </p:nvPr>
        </p:nvSpPr>
        <p:spPr/>
        <p:txBody>
          <a:bodyPr/>
          <a:lstStyle/>
          <a:p>
            <a:endParaRPr lang="en-CA" dirty="0"/>
          </a:p>
        </p:txBody>
      </p:sp>
      <p:sp>
        <p:nvSpPr>
          <p:cNvPr id="5" name="Slide Number Placeholder 4"/>
          <p:cNvSpPr>
            <a:spLocks noGrp="1"/>
          </p:cNvSpPr>
          <p:nvPr>
            <p:ph type="sldNum" sz="quarter" idx="12"/>
          </p:nvPr>
        </p:nvSpPr>
        <p:spPr/>
        <p:txBody>
          <a:bodyPr/>
          <a:lstStyle/>
          <a:p>
            <a:fld id="{77720216-8A56-447E-B801-EE04B81EAA97}" type="slidenum">
              <a:rPr lang="en-CA" smtClean="0"/>
              <a:t>‹#›</a:t>
            </a:fld>
            <a:endParaRPr lang="en-CA" dirty="0"/>
          </a:p>
        </p:txBody>
      </p:sp>
    </p:spTree>
    <p:extLst>
      <p:ext uri="{BB962C8B-B14F-4D97-AF65-F5344CB8AC3E}">
        <p14:creationId xmlns:p14="http://schemas.microsoft.com/office/powerpoint/2010/main" val="4276220240"/>
      </p:ext>
    </p:extLst>
  </p:cSld>
  <p:clrMapOvr>
    <a:masterClrMapping/>
  </p:clrMapOvr>
  <p:transition spd="slow" advClick="0" advTm="1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745D9A-0049-4A01-B5BF-3862F47424B9}" type="datetimeFigureOut">
              <a:rPr lang="en-CA" smtClean="0"/>
              <a:t>19/02/2017</a:t>
            </a:fld>
            <a:endParaRPr lang="en-CA" dirty="0"/>
          </a:p>
        </p:txBody>
      </p:sp>
      <p:sp>
        <p:nvSpPr>
          <p:cNvPr id="3" name="Footer Placeholder 2"/>
          <p:cNvSpPr>
            <a:spLocks noGrp="1"/>
          </p:cNvSpPr>
          <p:nvPr>
            <p:ph type="ftr" sz="quarter" idx="11"/>
          </p:nvPr>
        </p:nvSpPr>
        <p:spPr/>
        <p:txBody>
          <a:bodyPr/>
          <a:lstStyle/>
          <a:p>
            <a:endParaRPr lang="en-CA" dirty="0"/>
          </a:p>
        </p:txBody>
      </p:sp>
      <p:sp>
        <p:nvSpPr>
          <p:cNvPr id="4" name="Slide Number Placeholder 3"/>
          <p:cNvSpPr>
            <a:spLocks noGrp="1"/>
          </p:cNvSpPr>
          <p:nvPr>
            <p:ph type="sldNum" sz="quarter" idx="12"/>
          </p:nvPr>
        </p:nvSpPr>
        <p:spPr/>
        <p:txBody>
          <a:bodyPr/>
          <a:lstStyle/>
          <a:p>
            <a:fld id="{77720216-8A56-447E-B801-EE04B81EAA97}" type="slidenum">
              <a:rPr lang="en-CA" smtClean="0"/>
              <a:t>‹#›</a:t>
            </a:fld>
            <a:endParaRPr lang="en-CA" dirty="0"/>
          </a:p>
        </p:txBody>
      </p:sp>
    </p:spTree>
    <p:extLst>
      <p:ext uri="{BB962C8B-B14F-4D97-AF65-F5344CB8AC3E}">
        <p14:creationId xmlns:p14="http://schemas.microsoft.com/office/powerpoint/2010/main" val="2762656747"/>
      </p:ext>
    </p:extLst>
  </p:cSld>
  <p:clrMapOvr>
    <a:masterClrMapping/>
  </p:clrMapOvr>
  <p:transition spd="slow" advClick="0" advTm="1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8745D9A-0049-4A01-B5BF-3862F47424B9}" type="datetimeFigureOut">
              <a:rPr lang="en-CA" smtClean="0"/>
              <a:t>19/02/2017</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77720216-8A56-447E-B801-EE04B81EAA97}" type="slidenum">
              <a:rPr lang="en-CA" smtClean="0"/>
              <a:t>‹#›</a:t>
            </a:fld>
            <a:endParaRPr lang="en-CA" dirty="0"/>
          </a:p>
        </p:txBody>
      </p:sp>
    </p:spTree>
    <p:extLst>
      <p:ext uri="{BB962C8B-B14F-4D97-AF65-F5344CB8AC3E}">
        <p14:creationId xmlns:p14="http://schemas.microsoft.com/office/powerpoint/2010/main" val="1214941006"/>
      </p:ext>
    </p:extLst>
  </p:cSld>
  <p:clrMapOvr>
    <a:masterClrMapping/>
  </p:clrMapOvr>
  <p:transition spd="slow" advClick="0" advTm="1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8745D9A-0049-4A01-B5BF-3862F47424B9}" type="datetimeFigureOut">
              <a:rPr lang="en-CA" smtClean="0"/>
              <a:t>19/02/2017</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77720216-8A56-447E-B801-EE04B81EAA97}" type="slidenum">
              <a:rPr lang="en-CA" smtClean="0"/>
              <a:t>‹#›</a:t>
            </a:fld>
            <a:endParaRPr lang="en-CA" dirty="0"/>
          </a:p>
        </p:txBody>
      </p:sp>
    </p:spTree>
    <p:extLst>
      <p:ext uri="{BB962C8B-B14F-4D97-AF65-F5344CB8AC3E}">
        <p14:creationId xmlns:p14="http://schemas.microsoft.com/office/powerpoint/2010/main" val="2802157968"/>
      </p:ext>
    </p:extLst>
  </p:cSld>
  <p:clrMapOvr>
    <a:masterClrMapping/>
  </p:clrMapOvr>
  <p:transition spd="slow" advClick="0" advTm="1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C8745D9A-0049-4A01-B5BF-3862F47424B9}" type="datetimeFigureOut">
              <a:rPr lang="en-CA" smtClean="0"/>
              <a:t>19/02/2017</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7720216-8A56-447E-B801-EE04B81EAA97}" type="slidenum">
              <a:rPr lang="en-CA" smtClean="0"/>
              <a:t>‹#›</a:t>
            </a:fld>
            <a:endParaRPr lang="en-CA" dirty="0"/>
          </a:p>
        </p:txBody>
      </p:sp>
    </p:spTree>
    <p:extLst>
      <p:ext uri="{BB962C8B-B14F-4D97-AF65-F5344CB8AC3E}">
        <p14:creationId xmlns:p14="http://schemas.microsoft.com/office/powerpoint/2010/main" val="3837282749"/>
      </p:ext>
    </p:extLst>
  </p:cSld>
  <p:clrMapOvr>
    <a:masterClrMapping/>
  </p:clrMapOvr>
  <p:transition spd="slow" advClick="0" advTm="1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C8745D9A-0049-4A01-B5BF-3862F47424B9}" type="datetimeFigureOut">
              <a:rPr lang="en-CA" smtClean="0"/>
              <a:t>19/02/2017</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7720216-8A56-447E-B801-EE04B81EAA97}" type="slidenum">
              <a:rPr lang="en-CA" smtClean="0"/>
              <a:t>‹#›</a:t>
            </a:fld>
            <a:endParaRPr lang="en-CA" dirty="0"/>
          </a:p>
        </p:txBody>
      </p:sp>
    </p:spTree>
    <p:extLst>
      <p:ext uri="{BB962C8B-B14F-4D97-AF65-F5344CB8AC3E}">
        <p14:creationId xmlns:p14="http://schemas.microsoft.com/office/powerpoint/2010/main" val="3049674967"/>
      </p:ext>
    </p:extLst>
  </p:cSld>
  <p:clrMapOvr>
    <a:masterClrMapping/>
  </p:clrMapOvr>
  <p:transition spd="slow" advClick="0" advTm="10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745D9A-0049-4A01-B5BF-3862F47424B9}" type="datetimeFigureOut">
              <a:rPr lang="en-CA" smtClean="0"/>
              <a:t>19/02/2017</a:t>
            </a:fld>
            <a:endParaRPr lang="en-CA"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720216-8A56-447E-B801-EE04B81EAA97}" type="slidenum">
              <a:rPr lang="en-CA" smtClean="0"/>
              <a:t>‹#›</a:t>
            </a:fld>
            <a:endParaRPr lang="en-CA" dirty="0"/>
          </a:p>
        </p:txBody>
      </p:sp>
    </p:spTree>
    <p:extLst>
      <p:ext uri="{BB962C8B-B14F-4D97-AF65-F5344CB8AC3E}">
        <p14:creationId xmlns:p14="http://schemas.microsoft.com/office/powerpoint/2010/main" val="42504816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0000">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png"/><Relationship Id="rId5" Type="http://schemas.microsoft.com/office/2007/relationships/hdphoto" Target="../media/hdphoto2.wdp"/><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image" Target="../media/image11.jpg"/><Relationship Id="rId12"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2.xml"/><Relationship Id="rId6" Type="http://schemas.microsoft.com/office/2007/relationships/hdphoto" Target="../media/hdphoto5.wdp"/><Relationship Id="rId11" Type="http://schemas.microsoft.com/office/2007/relationships/hdphoto" Target="../media/hdphoto7.wdp"/><Relationship Id="rId5" Type="http://schemas.openxmlformats.org/officeDocument/2006/relationships/image" Target="../media/image10.png"/><Relationship Id="rId10" Type="http://schemas.openxmlformats.org/officeDocument/2006/relationships/image" Target="../media/image13.png"/><Relationship Id="rId4" Type="http://schemas.microsoft.com/office/2007/relationships/hdphoto" Target="../media/hdphoto4.wdp"/><Relationship Id="rId9" Type="http://schemas.microsoft.com/office/2007/relationships/hdphoto" Target="../media/hdphoto6.wdp"/></Relationships>
</file>

<file path=ppt/slides/_rels/slide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1.jp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gif"/><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hyperlink" Target="tel:1-780-827-2636" TargetMode="External"/><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hyperlink" Target="mailto:cma04@telus.net"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mailto:cma04@telus.net" TargetMode="External"/><Relationship Id="rId2" Type="http://schemas.openxmlformats.org/officeDocument/2006/relationships/hyperlink" Target="tel:1-780-827-2636"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hyperlink" Target="tel:1-780-827-2636"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hyperlink" Target="mailto:cma04@telus.net"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mailto:cma04@telus.net" TargetMode="External"/><Relationship Id="rId2" Type="http://schemas.openxmlformats.org/officeDocument/2006/relationships/hyperlink" Target="tel:1-780-827-2636"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hyperlink" Target="mailto:cma04@telus.net" TargetMode="External"/><Relationship Id="rId2" Type="http://schemas.openxmlformats.org/officeDocument/2006/relationships/hyperlink" Target="tel:1-780-827-2636" TargetMode="Externa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hyperlink" Target="tel:1-780-827-2636" TargetMode="External"/><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hyperlink" Target="mailto:cma04@telus.net"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tel:1-780-827-2636" TargetMode="External"/><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hyperlink" Target="mailto:cma04@telus.net"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tel:1-780-827-2636" TargetMode="External"/><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hyperlink" Target="mailto:cma04@telus.net"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tel:1-780-827-2636" TargetMode="External"/><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29.jpg"/><Relationship Id="rId4" Type="http://schemas.openxmlformats.org/officeDocument/2006/relationships/hyperlink" Target="mailto:cma04@telus.net"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tel:1-780-827-2636" TargetMode="External"/><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hyperlink" Target="mailto:cma04@telus.net"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tel:1-780-827-2636" TargetMode="External"/><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hyperlink" Target="mailto:cma04@telus.net" TargetMode="External"/></Relationships>
</file>

<file path=ppt/slides/_rels/slide20.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32.png"/><Relationship Id="rId1" Type="http://schemas.openxmlformats.org/officeDocument/2006/relationships/slideLayout" Target="../slideLayouts/slideLayout2.xml"/><Relationship Id="rId5" Type="http://schemas.microsoft.com/office/2007/relationships/hdphoto" Target="../media/hdphoto9.wdp"/><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microsoft.com/office/2007/relationships/hdphoto" Target="../media/hdphoto10.wdp"/></Relationships>
</file>

<file path=ppt/slides/_rels/slide2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tel:1-780-827-2636" TargetMode="External"/><Relationship Id="rId2" Type="http://schemas.openxmlformats.org/officeDocument/2006/relationships/image" Target="../media/image17.gif"/><Relationship Id="rId1" Type="http://schemas.openxmlformats.org/officeDocument/2006/relationships/slideLayout" Target="../slideLayouts/slideLayout2.xml"/><Relationship Id="rId4" Type="http://schemas.openxmlformats.org/officeDocument/2006/relationships/hyperlink" Target="mailto:cma04@telus.net"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mailto:cma04@telus.net" TargetMode="External"/><Relationship Id="rId2" Type="http://schemas.openxmlformats.org/officeDocument/2006/relationships/hyperlink" Target="tel:1-780-827-2636" TargetMode="Externa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hyperlink" Target="mailto:cma04@telus.net" TargetMode="External"/><Relationship Id="rId2" Type="http://schemas.openxmlformats.org/officeDocument/2006/relationships/hyperlink" Target="tel:1-780-827-2636" TargetMode="Externa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9.jpg"/></Relationships>
</file>

<file path=ppt/slides/_rels/slide27.xml.rels><?xml version="1.0" encoding="UTF-8" standalone="yes"?>
<Relationships xmlns="http://schemas.openxmlformats.org/package/2006/relationships"><Relationship Id="rId3" Type="http://schemas.openxmlformats.org/officeDocument/2006/relationships/hyperlink" Target="mailto:cma04@telus.net" TargetMode="External"/><Relationship Id="rId2" Type="http://schemas.openxmlformats.org/officeDocument/2006/relationships/hyperlink" Target="tel:1-780-827-2636" TargetMode="Externa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1.jpg"/><Relationship Id="rId4" Type="http://schemas.openxmlformats.org/officeDocument/2006/relationships/image" Target="../media/image40.jpg"/></Relationships>
</file>

<file path=ppt/slides/_rels/slide28.xml.rels><?xml version="1.0" encoding="UTF-8" standalone="yes"?>
<Relationships xmlns="http://schemas.openxmlformats.org/package/2006/relationships"><Relationship Id="rId3" Type="http://schemas.openxmlformats.org/officeDocument/2006/relationships/hyperlink" Target="mailto:cma04@telus.net" TargetMode="External"/><Relationship Id="rId2" Type="http://schemas.openxmlformats.org/officeDocument/2006/relationships/hyperlink" Target="tel:1-780-827-2636" TargetMode="External"/><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29.xml.rels><?xml version="1.0" encoding="UTF-8" standalone="yes"?>
<Relationships xmlns="http://schemas.openxmlformats.org/package/2006/relationships"><Relationship Id="rId3" Type="http://schemas.openxmlformats.org/officeDocument/2006/relationships/hyperlink" Target="mailto:cma04@telus.net" TargetMode="External"/><Relationship Id="rId2" Type="http://schemas.openxmlformats.org/officeDocument/2006/relationships/hyperlink" Target="tel:1-780-827-2636" TargetMode="External"/><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30.xml.rels><?xml version="1.0" encoding="UTF-8" standalone="yes"?>
<Relationships xmlns="http://schemas.openxmlformats.org/package/2006/relationships"><Relationship Id="rId3" Type="http://schemas.openxmlformats.org/officeDocument/2006/relationships/hyperlink" Target="mailto:cma04@telus.net" TargetMode="External"/><Relationship Id="rId2" Type="http://schemas.openxmlformats.org/officeDocument/2006/relationships/hyperlink" Target="tel:1-780-827-2636" TargetMode="External"/><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jpeg"/></Relationships>
</file>

<file path=ppt/slides/_rels/slide31.xml.rels><?xml version="1.0" encoding="UTF-8" standalone="yes"?>
<Relationships xmlns="http://schemas.openxmlformats.org/package/2006/relationships"><Relationship Id="rId3" Type="http://schemas.openxmlformats.org/officeDocument/2006/relationships/hyperlink" Target="mailto:cma04@telus.net" TargetMode="External"/><Relationship Id="rId2" Type="http://schemas.openxmlformats.org/officeDocument/2006/relationships/hyperlink" Target="tel:1-780-827-2636" TargetMode="External"/><Relationship Id="rId1" Type="http://schemas.openxmlformats.org/officeDocument/2006/relationships/slideLayout" Target="../slideLayouts/slideLayout2.xml"/><Relationship Id="rId4" Type="http://schemas.openxmlformats.org/officeDocument/2006/relationships/image" Target="../media/image46.jpg"/></Relationships>
</file>

<file path=ppt/slides/_rels/slide32.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49.jpeg"/><Relationship Id="rId4" Type="http://schemas.microsoft.com/office/2007/relationships/hdphoto" Target="../media/hdphoto11.wdp"/></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49.jpeg"/><Relationship Id="rId4" Type="http://schemas.microsoft.com/office/2007/relationships/hdphoto" Target="../media/hdphoto11.wdp"/></Relationships>
</file>

<file path=ppt/slides/_rels/slide3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9.jpeg"/><Relationship Id="rId4" Type="http://schemas.microsoft.com/office/2007/relationships/hdphoto" Target="../media/hdphoto11.wdp"/></Relationships>
</file>

<file path=ppt/slides/_rels/slide3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49.jpeg"/><Relationship Id="rId4" Type="http://schemas.microsoft.com/office/2007/relationships/hdphoto" Target="../media/hdphoto11.wdp"/></Relationships>
</file>

<file path=ppt/slides/_rels/slide4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49.jpeg"/><Relationship Id="rId4" Type="http://schemas.microsoft.com/office/2007/relationships/hdphoto" Target="../media/hdphoto11.wdp"/></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9.jpeg"/><Relationship Id="rId4" Type="http://schemas.microsoft.com/office/2007/relationships/hdphoto" Target="../media/hdphoto11.wdp"/></Relationships>
</file>

<file path=ppt/slides/_rels/slide4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9.jpeg"/><Relationship Id="rId4" Type="http://schemas.microsoft.com/office/2007/relationships/hdphoto" Target="../media/hdphoto11.wdp"/></Relationships>
</file>

<file path=ppt/slides/_rels/slide43.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51.png"/><Relationship Id="rId7" Type="http://schemas.openxmlformats.org/officeDocument/2006/relationships/diagramQuickStyle" Target="../diagrams/quickStyle4.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52.jpg"/><Relationship Id="rId9" Type="http://schemas.microsoft.com/office/2007/relationships/diagramDrawing" Target="../diagrams/drawing4.xml"/></Relationships>
</file>

<file path=ppt/slides/_rels/slide44.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51.png"/><Relationship Id="rId7" Type="http://schemas.openxmlformats.org/officeDocument/2006/relationships/diagramQuickStyle" Target="../diagrams/quickStyle5.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52.jpg"/><Relationship Id="rId9" Type="http://schemas.microsoft.com/office/2007/relationships/diagramDrawing" Target="../diagrams/drawing5.xml"/></Relationships>
</file>

<file path=ppt/slides/_rels/slide45.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51.png"/><Relationship Id="rId7" Type="http://schemas.openxmlformats.org/officeDocument/2006/relationships/diagramQuickStyle" Target="../diagrams/quickStyle6.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52.jpg"/><Relationship Id="rId9" Type="http://schemas.microsoft.com/office/2007/relationships/diagramDrawing" Target="../diagrams/drawing6.xml"/></Relationships>
</file>

<file path=ppt/slides/_rels/slide46.xml.rels><?xml version="1.0" encoding="UTF-8" standalone="yes"?>
<Relationships xmlns="http://schemas.openxmlformats.org/package/2006/relationships"><Relationship Id="rId8" Type="http://schemas.openxmlformats.org/officeDocument/2006/relationships/image" Target="../media/image65.jpg"/><Relationship Id="rId3" Type="http://schemas.openxmlformats.org/officeDocument/2006/relationships/image" Target="../media/image61.jpg"/><Relationship Id="rId7" Type="http://schemas.openxmlformats.org/officeDocument/2006/relationships/image" Target="../media/image16.png"/><Relationship Id="rId2" Type="http://schemas.openxmlformats.org/officeDocument/2006/relationships/image" Target="../media/image60.jpg"/><Relationship Id="rId1" Type="http://schemas.openxmlformats.org/officeDocument/2006/relationships/slideLayout" Target="../slideLayouts/slideLayout2.xml"/><Relationship Id="rId6" Type="http://schemas.openxmlformats.org/officeDocument/2006/relationships/image" Target="../media/image64.jpg"/><Relationship Id="rId5" Type="http://schemas.openxmlformats.org/officeDocument/2006/relationships/image" Target="../media/image63.jpg"/><Relationship Id="rId4" Type="http://schemas.openxmlformats.org/officeDocument/2006/relationships/image" Target="../media/image62.jpg"/></Relationships>
</file>

<file path=ppt/slides/_rels/slide47.xml.rels><?xml version="1.0" encoding="UTF-8" standalone="yes"?>
<Relationships xmlns="http://schemas.openxmlformats.org/package/2006/relationships"><Relationship Id="rId8" Type="http://schemas.openxmlformats.org/officeDocument/2006/relationships/hyperlink" Target="https://www.facebook.com/GilgalWCMI/" TargetMode="External"/><Relationship Id="rId3" Type="http://schemas.openxmlformats.org/officeDocument/2006/relationships/image" Target="../media/image61.jpg"/><Relationship Id="rId7" Type="http://schemas.openxmlformats.org/officeDocument/2006/relationships/image" Target="../media/image65.jpg"/><Relationship Id="rId12" Type="http://schemas.openxmlformats.org/officeDocument/2006/relationships/image" Target="../media/image67.png"/><Relationship Id="rId2" Type="http://schemas.openxmlformats.org/officeDocument/2006/relationships/image" Target="../media/image60.jpg"/><Relationship Id="rId1" Type="http://schemas.openxmlformats.org/officeDocument/2006/relationships/slideLayout" Target="../slideLayouts/slideLayout2.xml"/><Relationship Id="rId6" Type="http://schemas.openxmlformats.org/officeDocument/2006/relationships/image" Target="../media/image64.jpg"/><Relationship Id="rId11" Type="http://schemas.openxmlformats.org/officeDocument/2006/relationships/image" Target="../media/image66.jpg"/><Relationship Id="rId5" Type="http://schemas.openxmlformats.org/officeDocument/2006/relationships/image" Target="../media/image63.jpg"/><Relationship Id="rId10" Type="http://schemas.openxmlformats.org/officeDocument/2006/relationships/image" Target="../media/image16.png"/><Relationship Id="rId4" Type="http://schemas.openxmlformats.org/officeDocument/2006/relationships/image" Target="../media/image62.jpg"/><Relationship Id="rId9" Type="http://schemas.openxmlformats.org/officeDocument/2006/relationships/hyperlink" Target="http://gilgalfoundation.blogspot.ca/"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 Id="rId4" Type="http://schemas.openxmlformats.org/officeDocument/2006/relationships/image" Target="../media/image70.gi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Title 1"/>
          <p:cNvSpPr txBox="1">
            <a:spLocks/>
          </p:cNvSpPr>
          <p:nvPr/>
        </p:nvSpPr>
        <p:spPr>
          <a:xfrm>
            <a:off x="1313888" y="2063917"/>
            <a:ext cx="6149607" cy="348077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CA" sz="2400" b="0" i="0" u="none" strike="noStrike" kern="1200" cap="none" spc="0" normalizeH="0" baseline="0" noProof="0" dirty="0">
                <a:ln>
                  <a:noFill/>
                </a:ln>
                <a:solidFill>
                  <a:schemeClr val="bg1"/>
                </a:solidFill>
                <a:effectLst/>
                <a:uLnTx/>
                <a:uFillTx/>
                <a:latin typeface="Berlin Sans FB Demi" panose="020E0802020502020306" pitchFamily="34" charset="0"/>
                <a:ea typeface="+mj-ea"/>
                <a:cs typeface="+mj-cs"/>
              </a:rPr>
              <a:t>We would love the opportunity to make you and your family part of God’s Family Our Church is not just a place you go to, it’s a family.</a:t>
            </a:r>
            <a:br>
              <a:rPr kumimoji="0" lang="en-CA" sz="2400" b="0" i="0" u="none" strike="noStrike" kern="1200" cap="none" spc="0" normalizeH="0" baseline="0" noProof="0" dirty="0">
                <a:ln>
                  <a:noFill/>
                </a:ln>
                <a:solidFill>
                  <a:schemeClr val="bg1"/>
                </a:solidFill>
                <a:effectLst/>
                <a:uLnTx/>
                <a:uFillTx/>
                <a:latin typeface="Berlin Sans FB Demi" panose="020E0802020502020306" pitchFamily="34" charset="0"/>
                <a:ea typeface="+mj-ea"/>
                <a:cs typeface="+mj-cs"/>
              </a:rPr>
            </a:br>
            <a:endParaRPr kumimoji="0" lang="en-CA" sz="2400" b="0" i="0" u="none" strike="noStrike" kern="1200" cap="none" spc="0" normalizeH="0" baseline="0" noProof="0" dirty="0">
              <a:ln>
                <a:noFill/>
              </a:ln>
              <a:solidFill>
                <a:schemeClr val="bg1"/>
              </a:solidFill>
              <a:effectLst/>
              <a:uLnTx/>
              <a:uFillTx/>
              <a:latin typeface="Berlin Sans FB Demi" panose="020E0802020502020306" pitchFamily="34" charset="0"/>
              <a:ea typeface="+mj-ea"/>
              <a:cs typeface="+mj-cs"/>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2032" y="438971"/>
            <a:ext cx="5696980" cy="1543327"/>
          </a:xfrm>
          <a:prstGeom prst="rect">
            <a:avLst/>
          </a:prstGeom>
          <a:noFill/>
          <a:effectLst>
            <a:softEdge rad="0"/>
          </a:effectLst>
        </p:spPr>
      </p:pic>
      <p:sp>
        <p:nvSpPr>
          <p:cNvPr id="11" name="Oval 10"/>
          <p:cNvSpPr/>
          <p:nvPr/>
        </p:nvSpPr>
        <p:spPr>
          <a:xfrm>
            <a:off x="4509247" y="537883"/>
            <a:ext cx="1568825" cy="1427122"/>
          </a:xfrm>
          <a:prstGeom prst="ellipse">
            <a:avLst/>
          </a:prstGeom>
          <a:solidFill>
            <a:schemeClr val="accent1">
              <a:lumMod val="20000"/>
              <a:lumOff val="80000"/>
            </a:schemeClr>
          </a:solid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CA" sz="1800" b="0" i="0" u="none" strike="noStrike" kern="0" cap="none" spc="0" normalizeH="0" baseline="0" noProof="0">
              <a:ln>
                <a:noFill/>
              </a:ln>
              <a:solidFill>
                <a:sysClr val="windowText" lastClr="000000"/>
              </a:solidFill>
              <a:effectLst/>
              <a:uLnTx/>
              <a:uFillTx/>
            </a:endParaRPr>
          </a:p>
        </p:txBody>
      </p:sp>
      <p:pic>
        <p:nvPicPr>
          <p:cNvPr id="13" name="Picture 12"/>
          <p:cNvPicPr>
            <a:picLocks noChangeAspect="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4385275" y="199286"/>
            <a:ext cx="1789614" cy="2022696"/>
          </a:xfrm>
          <a:prstGeom prst="rect">
            <a:avLst/>
          </a:prstGeom>
          <a:noFill/>
          <a:effectLst/>
        </p:spPr>
      </p:pic>
      <p:sp>
        <p:nvSpPr>
          <p:cNvPr id="6" name="TextBox 5"/>
          <p:cNvSpPr txBox="1"/>
          <p:nvPr/>
        </p:nvSpPr>
        <p:spPr>
          <a:xfrm>
            <a:off x="1313888" y="2847410"/>
            <a:ext cx="6142773" cy="3108543"/>
          </a:xfrm>
          <a:prstGeom prst="rect">
            <a:avLst/>
          </a:prstGeom>
          <a:noFill/>
        </p:spPr>
        <p:txBody>
          <a:bodyPr wrap="square" rtlCol="0">
            <a:spAutoFit/>
          </a:bodyPr>
          <a:lstStyle/>
          <a:p>
            <a:pPr algn="ctr"/>
            <a:r>
              <a:rPr lang="en-US" sz="2800" b="1" dirty="0">
                <a:solidFill>
                  <a:schemeClr val="accent1"/>
                </a:solidFill>
              </a:rPr>
              <a:t>Acts 1:8 (KJV)</a:t>
            </a:r>
          </a:p>
          <a:p>
            <a:pPr algn="ctr"/>
            <a:r>
              <a:rPr lang="en-US" sz="2800" b="1" baseline="30000" dirty="0">
                <a:solidFill>
                  <a:schemeClr val="bg1"/>
                </a:solidFill>
              </a:rPr>
              <a:t>8 </a:t>
            </a:r>
            <a:r>
              <a:rPr lang="en-US" sz="2800" b="1" dirty="0">
                <a:solidFill>
                  <a:schemeClr val="bg1"/>
                </a:solidFill>
              </a:rPr>
              <a:t>But ye shall receive power, after that the Holy Ghost is come upon you: and ye shall be witnesses unto me both in Jerusalem, and in all Judaea, and in Samaria, and unto the uttermost part of the earth.</a:t>
            </a:r>
          </a:p>
        </p:txBody>
      </p:sp>
      <p:pic>
        <p:nvPicPr>
          <p:cNvPr id="10" name="Picture 9"/>
          <p:cNvPicPr>
            <a:picLocks noChangeAspect="1"/>
          </p:cNvPicPr>
          <p:nvPr/>
        </p:nvPicPr>
        <p:blipFill>
          <a:blip r:embed="rId4"/>
          <a:stretch>
            <a:fillRect/>
          </a:stretch>
        </p:blipFill>
        <p:spPr>
          <a:xfrm>
            <a:off x="8654603" y="3415289"/>
            <a:ext cx="2716247" cy="2040433"/>
          </a:xfrm>
          <a:prstGeom prst="rect">
            <a:avLst/>
          </a:prstGeom>
        </p:spPr>
      </p:pic>
    </p:spTree>
    <p:extLst>
      <p:ext uri="{BB962C8B-B14F-4D97-AF65-F5344CB8AC3E}">
        <p14:creationId xmlns:p14="http://schemas.microsoft.com/office/powerpoint/2010/main" val="2834485712"/>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par>
                          <p:cTn id="8" fill="hold">
                            <p:stCondLst>
                              <p:cond delay="7800"/>
                            </p:stCondLst>
                            <p:childTnLst>
                              <p:par>
                                <p:cTn id="9" presetID="10" presetClass="exit" presetSubtype="0" fill="hold" grpId="1" nodeType="afterEffect">
                                  <p:stCondLst>
                                    <p:cond delay="2000"/>
                                  </p:stCondLst>
                                  <p:iterate type="wd">
                                    <p:tmPct val="0"/>
                                  </p:iterate>
                                  <p:childTnLst>
                                    <p:animEffect transition="out" filter="fade">
                                      <p:cBhvr>
                                        <p:cTn id="10" dur="3000"/>
                                        <p:tgtEl>
                                          <p:spTgt spid="9"/>
                                        </p:tgtEl>
                                      </p:cBhvr>
                                    </p:animEffect>
                                    <p:set>
                                      <p:cBhvr>
                                        <p:cTn id="11" dur="1" fill="hold">
                                          <p:stCondLst>
                                            <p:cond delay="2999"/>
                                          </p:stCondLst>
                                        </p:cTn>
                                        <p:tgtEl>
                                          <p:spTgt spid="9"/>
                                        </p:tgtEl>
                                        <p:attrNameLst>
                                          <p:attrName>style.visibility</p:attrName>
                                        </p:attrNameLst>
                                      </p:cBhvr>
                                      <p:to>
                                        <p:strVal val="hidden"/>
                                      </p:to>
                                    </p:set>
                                  </p:childTnLst>
                                </p:cTn>
                              </p:par>
                              <p:par>
                                <p:cTn id="12" presetID="1" presetClass="entr" presetSubtype="0"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childTnLst>
                                </p:cTn>
                              </p:par>
                              <p:par>
                                <p:cTn id="14" presetID="10" presetClass="entr" presetSubtype="0" fill="hold" grpId="0" nodeType="withEffect">
                                  <p:stCondLst>
                                    <p:cond delay="0"/>
                                  </p:stCondLst>
                                  <p:iterate type="wd">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childTnLst>
                          </p:cTn>
                        </p:par>
                        <p:par>
                          <p:cTn id="17" fill="hold">
                            <p:stCondLst>
                              <p:cond delay="19800"/>
                            </p:stCondLst>
                            <p:childTnLst>
                              <p:par>
                                <p:cTn id="18" presetID="10" presetClass="exit" presetSubtype="0" fill="hold" nodeType="afterEffect">
                                  <p:stCondLst>
                                    <p:cond delay="4000"/>
                                  </p:stCondLst>
                                  <p:childTnLst>
                                    <p:animEffect transition="out" filter="fade">
                                      <p:cBhvr>
                                        <p:cTn id="19" dur="5000"/>
                                        <p:tgtEl>
                                          <p:spTgt spid="10"/>
                                        </p:tgtEl>
                                      </p:cBhvr>
                                    </p:animEffect>
                                    <p:set>
                                      <p:cBhvr>
                                        <p:cTn id="20" dur="1" fill="hold">
                                          <p:stCondLst>
                                            <p:cond delay="4999"/>
                                          </p:stCondLst>
                                        </p:cTn>
                                        <p:tgtEl>
                                          <p:spTgt spid="10"/>
                                        </p:tgtEl>
                                        <p:attrNameLst>
                                          <p:attrName>style.visibility</p:attrName>
                                        </p:attrNameLst>
                                      </p:cBhvr>
                                      <p:to>
                                        <p:strVal val="hidden"/>
                                      </p:to>
                                    </p:set>
                                  </p:childTnLst>
                                </p:cTn>
                              </p:par>
                              <p:par>
                                <p:cTn id="21" presetID="10" presetClass="exit" presetSubtype="0" fill="hold" grpId="1" nodeType="withEffect">
                                  <p:stCondLst>
                                    <p:cond delay="4000"/>
                                  </p:stCondLst>
                                  <p:iterate type="wd">
                                    <p:tmPct val="0"/>
                                  </p:iterate>
                                  <p:childTnLst>
                                    <p:animEffect transition="out" filter="fade">
                                      <p:cBhvr>
                                        <p:cTn id="22" dur="5000"/>
                                        <p:tgtEl>
                                          <p:spTgt spid="6"/>
                                        </p:tgtEl>
                                      </p:cBhvr>
                                    </p:animEffect>
                                    <p:set>
                                      <p:cBhvr>
                                        <p:cTn id="23"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6" grpId="0"/>
      <p:bldP spid="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dirty="0"/>
          </a:p>
        </p:txBody>
      </p:sp>
      <p:sp>
        <p:nvSpPr>
          <p:cNvPr id="5" name="Rectangle 4"/>
          <p:cNvSpPr/>
          <p:nvPr/>
        </p:nvSpPr>
        <p:spPr>
          <a:xfrm>
            <a:off x="261391" y="318016"/>
            <a:ext cx="5651729" cy="830997"/>
          </a:xfrm>
          <a:prstGeom prst="rect">
            <a:avLst/>
          </a:prstGeom>
        </p:spPr>
        <p:txBody>
          <a:bodyPr wrap="square">
            <a:spAutoFit/>
            <a:scene3d>
              <a:camera prst="orthographicFront"/>
              <a:lightRig rig="threePt" dir="t"/>
            </a:scene3d>
            <a:sp3d extrusionH="57150">
              <a:bevelT w="38100" h="38100" prst="slope"/>
            </a:sp3d>
          </a:bodyPr>
          <a:lstStyle/>
          <a:p>
            <a:pPr algn="ctr"/>
            <a:r>
              <a:rPr lang="en-US" sz="4800" b="1" dirty="0">
                <a:ln w="9525">
                  <a:solidFill>
                    <a:schemeClr val="bg1"/>
                  </a:solidFill>
                  <a:prstDash val="solid"/>
                </a:ln>
                <a:solidFill>
                  <a:schemeClr val="accent3">
                    <a:lumMod val="75000"/>
                  </a:schemeClr>
                </a:solidFill>
                <a:effectLst>
                  <a:outerShdw blurRad="12700" dist="38100" dir="2700000" algn="tl" rotWithShape="0">
                    <a:schemeClr val="bg1">
                      <a:lumMod val="50000"/>
                    </a:schemeClr>
                  </a:outerShdw>
                </a:effectLst>
              </a:rPr>
              <a:t>MISSION STATEMENT</a:t>
            </a:r>
            <a:endParaRPr lang="en-US" sz="4800" b="1" cap="none" spc="0" dirty="0">
              <a:ln w="9525">
                <a:solidFill>
                  <a:schemeClr val="bg1"/>
                </a:solidFill>
                <a:prstDash val="solid"/>
              </a:ln>
              <a:solidFill>
                <a:schemeClr val="accent3">
                  <a:lumMod val="75000"/>
                </a:schemeClr>
              </a:solidFill>
              <a:effectLst>
                <a:outerShdw blurRad="12700" dist="38100" dir="2700000" algn="tl" rotWithShape="0">
                  <a:schemeClr val="bg1">
                    <a:lumMod val="50000"/>
                  </a:schemeClr>
                </a:outerShdw>
              </a:effectLst>
            </a:endParaRPr>
          </a:p>
        </p:txBody>
      </p:sp>
      <p:pic>
        <p:nvPicPr>
          <p:cNvPr id="7" name="Picture 6"/>
          <p:cNvPicPr>
            <a:picLocks noChangeAspect="1"/>
          </p:cNvPicPr>
          <p:nvPr/>
        </p:nvPicPr>
        <p:blipFill>
          <a:blip r:embed="rId2" cstate="print">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tretch>
            <a:fillRect/>
          </a:stretch>
        </p:blipFill>
        <p:spPr>
          <a:xfrm>
            <a:off x="261391" y="852906"/>
            <a:ext cx="5173494" cy="4891072"/>
          </a:xfrm>
          <a:prstGeom prst="rect">
            <a:avLst/>
          </a:prstGeom>
          <a:effectLst>
            <a:softEdge rad="317500"/>
          </a:effectLst>
        </p:spPr>
      </p:pic>
      <p:sp>
        <p:nvSpPr>
          <p:cNvPr id="6" name="TextBox 5"/>
          <p:cNvSpPr txBox="1"/>
          <p:nvPr/>
        </p:nvSpPr>
        <p:spPr>
          <a:xfrm rot="470426">
            <a:off x="1009886" y="1443840"/>
            <a:ext cx="3722500" cy="3970318"/>
          </a:xfrm>
          <a:prstGeom prst="rect">
            <a:avLst/>
          </a:prstGeom>
          <a:noFill/>
        </p:spPr>
        <p:txBody>
          <a:bodyPr wrap="square" rtlCol="0">
            <a:spAutoFit/>
          </a:bodyPr>
          <a:lstStyle/>
          <a:p>
            <a:r>
              <a:rPr lang="en-CA" sz="3600" b="1" dirty="0">
                <a:solidFill>
                  <a:schemeClr val="bg1">
                    <a:lumMod val="95000"/>
                  </a:schemeClr>
                </a:solidFill>
                <a:effectLst>
                  <a:glow rad="101600">
                    <a:schemeClr val="accent2">
                      <a:satMod val="175000"/>
                      <a:alpha val="40000"/>
                    </a:schemeClr>
                  </a:glow>
                </a:effectLst>
              </a:rPr>
              <a:t>To reach the un-churched with the Gospel of the Lord Jesus Christ and to train them to be His mature disciples</a:t>
            </a:r>
            <a:endParaRPr lang="en-US" sz="3600" b="1" dirty="0">
              <a:solidFill>
                <a:schemeClr val="bg1">
                  <a:lumMod val="95000"/>
                </a:schemeClr>
              </a:solidFill>
              <a:effectLst>
                <a:glow rad="101600">
                  <a:schemeClr val="accent2">
                    <a:satMod val="175000"/>
                    <a:alpha val="40000"/>
                  </a:schemeClr>
                </a:glow>
              </a:effectLst>
            </a:endParaRPr>
          </a:p>
        </p:txBody>
      </p:sp>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9609" b="100000" l="1878" r="100000"/>
                    </a14:imgEffect>
                  </a14:imgLayer>
                </a14:imgProps>
              </a:ext>
              <a:ext uri="{28A0092B-C50C-407E-A947-70E740481C1C}">
                <a14:useLocalDpi xmlns:a14="http://schemas.microsoft.com/office/drawing/2010/main" val="0"/>
              </a:ext>
            </a:extLst>
          </a:blip>
          <a:stretch>
            <a:fillRect/>
          </a:stretch>
        </p:blipFill>
        <p:spPr>
          <a:xfrm>
            <a:off x="6986894" y="-352"/>
            <a:ext cx="2563641" cy="3382080"/>
          </a:xfrm>
          <a:prstGeom prst="rect">
            <a:avLst/>
          </a:prstGeom>
        </p:spPr>
      </p:pic>
      <p:sp>
        <p:nvSpPr>
          <p:cNvPr id="10" name="TextBox 9"/>
          <p:cNvSpPr txBox="1"/>
          <p:nvPr/>
        </p:nvSpPr>
        <p:spPr>
          <a:xfrm>
            <a:off x="5242418" y="3298442"/>
            <a:ext cx="6052591" cy="3108543"/>
          </a:xfrm>
          <a:prstGeom prst="rect">
            <a:avLst/>
          </a:prstGeom>
          <a:noFill/>
        </p:spPr>
        <p:txBody>
          <a:bodyPr wrap="square" rtlCol="0">
            <a:spAutoFit/>
          </a:bodyPr>
          <a:lstStyle/>
          <a:p>
            <a:pPr algn="ctr"/>
            <a:r>
              <a:rPr lang="en-CA" sz="2800" b="1" dirty="0">
                <a:solidFill>
                  <a:schemeClr val="accent1">
                    <a:lumMod val="60000"/>
                    <a:lumOff val="40000"/>
                  </a:schemeClr>
                </a:solidFill>
                <a:latin typeface="Baskerville Old Face" panose="02020602080505020303" pitchFamily="18" charset="0"/>
              </a:rPr>
              <a:t>Pastor John Oche Omale</a:t>
            </a:r>
          </a:p>
          <a:p>
            <a:pPr algn="ctr"/>
            <a:r>
              <a:rPr lang="en-CA" sz="2800" b="1" dirty="0">
                <a:solidFill>
                  <a:schemeClr val="accent1">
                    <a:lumMod val="60000"/>
                    <a:lumOff val="40000"/>
                  </a:schemeClr>
                </a:solidFill>
                <a:latin typeface="Baskerville Old Face" panose="02020602080505020303" pitchFamily="18" charset="0"/>
              </a:rPr>
              <a:t>Is the Senior Pastor of Cornerstone Mountain Assembly Grande cache</a:t>
            </a:r>
          </a:p>
          <a:p>
            <a:pPr algn="ctr"/>
            <a:r>
              <a:rPr lang="en-CA" sz="2800" b="1" dirty="0">
                <a:solidFill>
                  <a:schemeClr val="accent1">
                    <a:lumMod val="60000"/>
                    <a:lumOff val="40000"/>
                  </a:schemeClr>
                </a:solidFill>
                <a:latin typeface="Baskerville Old Face" panose="02020602080505020303" pitchFamily="18" charset="0"/>
              </a:rPr>
              <a:t>He is married to Esther Omale</a:t>
            </a:r>
          </a:p>
          <a:p>
            <a:pPr algn="ctr"/>
            <a:r>
              <a:rPr lang="en-CA" sz="2800" b="1" dirty="0">
                <a:solidFill>
                  <a:schemeClr val="accent1">
                    <a:lumMod val="60000"/>
                    <a:lumOff val="40000"/>
                  </a:schemeClr>
                </a:solidFill>
                <a:latin typeface="Baskerville Old Face" panose="02020602080505020303" pitchFamily="18" charset="0"/>
              </a:rPr>
              <a:t>And they are blessed with three lovely boys.</a:t>
            </a:r>
          </a:p>
          <a:p>
            <a:r>
              <a:rPr lang="en-CA" sz="2800" b="1" dirty="0">
                <a:solidFill>
                  <a:schemeClr val="accent1">
                    <a:lumMod val="60000"/>
                    <a:lumOff val="40000"/>
                  </a:schemeClr>
                </a:solidFill>
                <a:latin typeface="Baskerville Old Face" panose="02020602080505020303" pitchFamily="18" charset="0"/>
              </a:rPr>
              <a:t>Courage, Judah and David</a:t>
            </a:r>
          </a:p>
        </p:txBody>
      </p:sp>
      <p:pic>
        <p:nvPicPr>
          <p:cNvPr id="3" name="Picture 2"/>
          <p:cNvPicPr>
            <a:picLocks noChangeAspect="1"/>
          </p:cNvPicPr>
          <p:nvPr/>
        </p:nvPicPr>
        <p:blipFill rotWithShape="1">
          <a:blip r:embed="rId6">
            <a:extLst>
              <a:ext uri="{BEBA8EAE-BF5A-486C-A8C5-ECC9F3942E4B}">
                <a14:imgProps xmlns:a14="http://schemas.microsoft.com/office/drawing/2010/main">
                  <a14:imgLayer r:embed="rId7">
                    <a14:imgEffect>
                      <a14:backgroundRemoval t="9961" b="100000" l="0" r="98828"/>
                    </a14:imgEffect>
                  </a14:imgLayer>
                </a14:imgProps>
              </a:ext>
              <a:ext uri="{28A0092B-C50C-407E-A947-70E740481C1C}">
                <a14:useLocalDpi xmlns:a14="http://schemas.microsoft.com/office/drawing/2010/main" val="0"/>
              </a:ext>
            </a:extLst>
          </a:blip>
          <a:srcRect b="27246"/>
          <a:stretch/>
        </p:blipFill>
        <p:spPr>
          <a:xfrm>
            <a:off x="6797362" y="-568205"/>
            <a:ext cx="3618550" cy="3949933"/>
          </a:xfrm>
          <a:prstGeom prst="rect">
            <a:avLst/>
          </a:prstGeom>
          <a:effectLst>
            <a:softEdge rad="31750"/>
          </a:effectLst>
        </p:spPr>
      </p:pic>
    </p:spTree>
    <p:extLst>
      <p:ext uri="{BB962C8B-B14F-4D97-AF65-F5344CB8AC3E}">
        <p14:creationId xmlns:p14="http://schemas.microsoft.com/office/powerpoint/2010/main" val="2393254549"/>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repeatCount="indefinite" fill="remove" grpId="0" nodeType="withEffect">
                                  <p:stCondLst>
                                    <p:cond delay="0"/>
                                  </p:stCondLst>
                                  <p:iterate type="lt">
                                    <p:tmPct val="10000"/>
                                  </p:iterate>
                                  <p:childTnLst>
                                    <p:animClr clrSpc="rgb" dir="cw">
                                      <p:cBhvr override="childStyle">
                                        <p:cTn id="6" dur="2000" fill="hold"/>
                                        <p:tgtEl>
                                          <p:spTgt spid="6"/>
                                        </p:tgtEl>
                                        <p:attrNameLst>
                                          <p:attrName>style.color</p:attrName>
                                        </p:attrNameLst>
                                      </p:cBhvr>
                                      <p:to>
                                        <a:schemeClr val="tx1"/>
                                      </p:to>
                                    </p:animClr>
                                  </p:childTnLst>
                                </p:cTn>
                              </p:par>
                              <p:par>
                                <p:cTn id="7" presetID="10" presetClass="exit" presetSubtype="0" fill="hold" nodeType="withEffect">
                                  <p:stCondLst>
                                    <p:cond delay="15000"/>
                                  </p:stCondLst>
                                  <p:childTnLst>
                                    <p:animEffect transition="out" filter="fade">
                                      <p:cBhvr>
                                        <p:cTn id="8" dur="3000"/>
                                        <p:tgtEl>
                                          <p:spTgt spid="9"/>
                                        </p:tgtEl>
                                      </p:cBhvr>
                                    </p:animEffect>
                                    <p:set>
                                      <p:cBhvr>
                                        <p:cTn id="9" dur="1" fill="hold">
                                          <p:stCondLst>
                                            <p:cond delay="2999"/>
                                          </p:stCondLst>
                                        </p:cTn>
                                        <p:tgtEl>
                                          <p:spTgt spid="9"/>
                                        </p:tgtEl>
                                        <p:attrNameLst>
                                          <p:attrName>style.visibility</p:attrName>
                                        </p:attrNameLst>
                                      </p:cBhvr>
                                      <p:to>
                                        <p:strVal val="hidden"/>
                                      </p:to>
                                    </p:set>
                                  </p:childTnLst>
                                </p:cTn>
                              </p:par>
                              <p:par>
                                <p:cTn id="10" presetID="10" presetClass="entr" presetSubtype="0" fill="hold" nodeType="withEffect">
                                  <p:stCondLst>
                                    <p:cond delay="150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8640" y="22543"/>
            <a:ext cx="10515600" cy="1325563"/>
          </a:xfrm>
        </p:spPr>
        <p:txBody>
          <a:bodyPr>
            <a:normAutofit/>
          </a:bodyPr>
          <a:lstStyle/>
          <a:p>
            <a:r>
              <a:rPr lang="en-CA" sz="6000" b="1" dirty="0">
                <a:solidFill>
                  <a:schemeClr val="accent1">
                    <a:lumMod val="40000"/>
                    <a:lumOff val="60000"/>
                  </a:schemeClr>
                </a:solidFill>
              </a:rPr>
              <a:t>About CMA</a:t>
            </a:r>
          </a:p>
        </p:txBody>
      </p:sp>
      <p:sp>
        <p:nvSpPr>
          <p:cNvPr id="5" name="Rectangle 4"/>
          <p:cNvSpPr/>
          <p:nvPr/>
        </p:nvSpPr>
        <p:spPr>
          <a:xfrm>
            <a:off x="518646" y="975173"/>
            <a:ext cx="8974625" cy="5324535"/>
          </a:xfrm>
          <a:prstGeom prst="rect">
            <a:avLst/>
          </a:prstGeom>
        </p:spPr>
        <p:txBody>
          <a:bodyPr wrap="square">
            <a:spAutoFit/>
          </a:bodyPr>
          <a:lstStyle/>
          <a:p>
            <a:pPr algn="ctr"/>
            <a:r>
              <a:rPr lang="en-US" sz="2000" dirty="0">
                <a:solidFill>
                  <a:schemeClr val="accent1">
                    <a:lumMod val="60000"/>
                    <a:lumOff val="40000"/>
                  </a:schemeClr>
                </a:solidFill>
              </a:rPr>
              <a:t>Our church is owned and administered by the local</a:t>
            </a:r>
            <a:r>
              <a:rPr lang="en-US" sz="2000" dirty="0"/>
              <a:t> </a:t>
            </a:r>
            <a:r>
              <a:rPr lang="en-US" sz="2000" dirty="0">
                <a:solidFill>
                  <a:schemeClr val="accent1">
                    <a:lumMod val="60000"/>
                    <a:lumOff val="40000"/>
                  </a:schemeClr>
                </a:solidFill>
              </a:rPr>
              <a:t>congregation but held in the name of the Pentecostal Assemblies of Canada. Everyone is welcome and encouraged to participate in the various ministries. Membership is encouraged for those who attend regularly and wish to have a vote in the governing of the corporate vision. For a more effective world outreach we are affiliated with the Pentecostal Assemblies of Canada.</a:t>
            </a:r>
          </a:p>
          <a:p>
            <a:pPr algn="ctr"/>
            <a:endParaRPr lang="en-US" sz="2000" dirty="0">
              <a:solidFill>
                <a:schemeClr val="accent1">
                  <a:lumMod val="60000"/>
                  <a:lumOff val="40000"/>
                </a:schemeClr>
              </a:solidFill>
            </a:endParaRPr>
          </a:p>
          <a:p>
            <a:pPr algn="ctr"/>
            <a:r>
              <a:rPr lang="en-US" sz="2000" dirty="0">
                <a:solidFill>
                  <a:schemeClr val="accent1">
                    <a:lumMod val="60000"/>
                    <a:lumOff val="40000"/>
                  </a:schemeClr>
                </a:solidFill>
              </a:rPr>
              <a:t>Our former pastor of almost seventeen years, Cliff Newbury led us through services in a school gym, a vacant store front, then into our present church. In July 2007 Pastor Cliff and Marilyn moved to Calgary and a new position at First Assembly Calgary.</a:t>
            </a:r>
          </a:p>
          <a:p>
            <a:pPr algn="ctr"/>
            <a:endParaRPr lang="en-US" sz="2000" dirty="0">
              <a:solidFill>
                <a:schemeClr val="accent1">
                  <a:lumMod val="60000"/>
                  <a:lumOff val="40000"/>
                </a:schemeClr>
              </a:solidFill>
            </a:endParaRPr>
          </a:p>
          <a:p>
            <a:pPr algn="ctr"/>
            <a:r>
              <a:rPr lang="en-US" sz="2000" dirty="0">
                <a:solidFill>
                  <a:schemeClr val="accent1">
                    <a:lumMod val="60000"/>
                    <a:lumOff val="40000"/>
                  </a:schemeClr>
                </a:solidFill>
              </a:rPr>
              <a:t>In January 2008 Pastor John Omale, wife Esther and sons Courage, Judah and David accepted the call to serve and are presently ministering here at CMA. Join together with us as we lift up our Lord Jesus</a:t>
            </a:r>
          </a:p>
          <a:p>
            <a:pPr algn="ctr"/>
            <a:r>
              <a:rPr lang="en-US" sz="2000" dirty="0">
                <a:solidFill>
                  <a:schemeClr val="accent1">
                    <a:lumMod val="60000"/>
                    <a:lumOff val="40000"/>
                  </a:schemeClr>
                </a:solidFill>
              </a:rPr>
              <a:t>Early church services, in Grande Cache, go way  back to 1960's, with various pastors in various venues.</a:t>
            </a:r>
            <a:endParaRPr lang="en-CA" sz="2000" dirty="0">
              <a:solidFill>
                <a:schemeClr val="accent1">
                  <a:lumMod val="60000"/>
                  <a:lumOff val="40000"/>
                </a:schemeClr>
              </a:solidFill>
            </a:endParaRPr>
          </a:p>
        </p:txBody>
      </p:sp>
      <p:sp>
        <p:nvSpPr>
          <p:cNvPr id="11" name="TextBox 10"/>
          <p:cNvSpPr txBox="1"/>
          <p:nvPr/>
        </p:nvSpPr>
        <p:spPr>
          <a:xfrm>
            <a:off x="9494411" y="3580006"/>
            <a:ext cx="2423966" cy="1754326"/>
          </a:xfrm>
          <a:prstGeom prst="rect">
            <a:avLst/>
          </a:prstGeom>
          <a:noFill/>
          <a:ln>
            <a:solidFill>
              <a:schemeClr val="bg1"/>
            </a:solidFill>
          </a:ln>
        </p:spPr>
        <p:txBody>
          <a:bodyPr wrap="square" rtlCol="0">
            <a:spAutoFit/>
          </a:bodyPr>
          <a:lstStyle/>
          <a:p>
            <a:pPr algn="ctr"/>
            <a:r>
              <a:rPr lang="en-CA" dirty="0">
                <a:solidFill>
                  <a:schemeClr val="bg1"/>
                </a:solidFill>
              </a:rPr>
              <a:t>If you would like to become a member of this church, contact the office or visit our website to find out how to join our family.</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04604" y="254008"/>
            <a:ext cx="2813773" cy="569974"/>
          </a:xfrm>
          <a:prstGeom prst="rect">
            <a:avLst/>
          </a:prstGeom>
        </p:spPr>
      </p:pic>
      <p:pic>
        <p:nvPicPr>
          <p:cNvPr id="13" name="Picture 12"/>
          <p:cNvPicPr>
            <a:picLocks noChangeAspect="1"/>
          </p:cNvPicPr>
          <p:nvPr/>
        </p:nvPicPr>
        <p:blipFill rotWithShape="1">
          <a:blip r:embed="rId3">
            <a:extLst>
              <a:ext uri="{BEBA8EAE-BF5A-486C-A8C5-ECC9F3942E4B}">
                <a14:imgProps xmlns:a14="http://schemas.microsoft.com/office/drawing/2010/main">
                  <a14:imgLayer r:embed="rId4">
                    <a14:imgEffect>
                      <a14:backgroundRemoval t="1096" b="97808" l="7077" r="98923">
                        <a14:foregroundMark x1="23385" y1="19178" x2="23385" y2="19178"/>
                        <a14:foregroundMark x1="14769" y1="12603" x2="14769" y2="12603"/>
                        <a14:foregroundMark x1="20923" y1="27671" x2="20923" y2="27671"/>
                        <a14:foregroundMark x1="23077" y1="36986" x2="23077" y2="36986"/>
                        <a14:foregroundMark x1="30000" y1="35068" x2="30000" y2="35068"/>
                        <a14:foregroundMark x1="32615" y1="37808" x2="32615" y2="37808"/>
                        <a14:foregroundMark x1="17692" y1="37534" x2="17692" y2="37534"/>
                        <a14:foregroundMark x1="22154" y1="36712" x2="22154" y2="36712"/>
                        <a14:foregroundMark x1="19385" y1="10959" x2="19385" y2="10959"/>
                        <a14:foregroundMark x1="19385" y1="53151" x2="19385" y2="53151"/>
                        <a14:foregroundMark x1="15846" y1="66301" x2="15846" y2="66301"/>
                        <a14:foregroundMark x1="17231" y1="74521" x2="17231" y2="74521"/>
                        <a14:foregroundMark x1="18308" y1="79452" x2="18308" y2="79452"/>
                        <a14:foregroundMark x1="12000" y1="79452" x2="12000" y2="79452"/>
                        <a14:foregroundMark x1="21385" y1="62466" x2="21385" y2="62466"/>
                        <a14:foregroundMark x1="25692" y1="10137" x2="25692" y2="10137"/>
                        <a14:foregroundMark x1="18923" y1="34521" x2="18923" y2="34521"/>
                        <a14:foregroundMark x1="18000" y1="29863" x2="18000" y2="29863"/>
                        <a14:foregroundMark x1="64462" y1="15616" x2="64462" y2="15616"/>
                        <a14:foregroundMark x1="63846" y1="29863" x2="63846" y2="29863"/>
                        <a14:foregroundMark x1="39692" y1="76712" x2="39692" y2="76712"/>
                        <a14:foregroundMark x1="41538" y1="70411" x2="41538" y2="70411"/>
                        <a14:foregroundMark x1="44000" y1="61370" x2="44000" y2="61370"/>
                        <a14:foregroundMark x1="37538" y1="64658" x2="37538" y2="64658"/>
                        <a14:foregroundMark x1="35846" y1="79726" x2="35846" y2="79726"/>
                        <a14:foregroundMark x1="36769" y1="88219" x2="36769" y2="88219"/>
                        <a14:foregroundMark x1="39538" y1="91233" x2="39538" y2="91233"/>
                        <a14:foregroundMark x1="35692" y1="70959" x2="35692" y2="70959"/>
                        <a14:foregroundMark x1="38154" y1="71233" x2="38154" y2="71233"/>
                        <a14:foregroundMark x1="34615" y1="93151" x2="34615" y2="93151"/>
                        <a14:foregroundMark x1="35077" y1="83836" x2="35077" y2="83836"/>
                        <a14:foregroundMark x1="37692" y1="79726" x2="37692" y2="79726"/>
                        <a14:foregroundMark x1="34154" y1="62740" x2="34154" y2="62740"/>
                        <a14:foregroundMark x1="36769" y1="60274" x2="36769" y2="60274"/>
                        <a14:foregroundMark x1="33385" y1="66575" x2="33385" y2="66575"/>
                        <a14:foregroundMark x1="61846" y1="16164" x2="61846" y2="16164"/>
                        <a14:foregroundMark x1="87846" y1="38630" x2="87846" y2="38630"/>
                        <a14:foregroundMark x1="79538" y1="27397" x2="79538" y2="27397"/>
                        <a14:foregroundMark x1="78000" y1="44384" x2="78000" y2="44384"/>
                        <a14:foregroundMark x1="82000" y1="50685" x2="82000" y2="50685"/>
                        <a14:foregroundMark x1="62462" y1="77260" x2="62462" y2="77260"/>
                        <a14:foregroundMark x1="67077" y1="65479" x2="67077" y2="65479"/>
                        <a14:foregroundMark x1="56769" y1="65205" x2="56769" y2="65205"/>
                        <a14:foregroundMark x1="57846" y1="82740" x2="57846" y2="82740"/>
                        <a14:foregroundMark x1="60154" y1="87945" x2="60154" y2="87945"/>
                        <a14:foregroundMark x1="68769" y1="87123" x2="68769" y2="87123"/>
                        <a14:foregroundMark x1="30308" y1="8219" x2="30308" y2="8219"/>
                        <a14:foregroundMark x1="32154" y1="9315" x2="32154" y2="9315"/>
                        <a14:foregroundMark x1="28769" y1="5205" x2="28769" y2="5205"/>
                        <a14:foregroundMark x1="16923" y1="23562" x2="16923" y2="23562"/>
                        <a14:foregroundMark x1="16462" y1="10411" x2="16462" y2="10411"/>
                        <a14:foregroundMark x1="18308" y1="4384" x2="18308" y2="4384"/>
                        <a14:foregroundMark x1="15692" y1="36438" x2="15692" y2="36438"/>
                        <a14:foregroundMark x1="33385" y1="71781" x2="33385" y2="71781"/>
                        <a14:foregroundMark x1="60000" y1="74521" x2="60000" y2="74521"/>
                        <a14:foregroundMark x1="69077" y1="24658" x2="69077" y2="24658"/>
                        <a14:foregroundMark x1="84615" y1="27397" x2="84615" y2="27397"/>
                        <a14:foregroundMark x1="33231" y1="96164" x2="33231" y2="96164"/>
                        <a14:foregroundMark x1="49385" y1="96438" x2="49385" y2="96438"/>
                        <a14:foregroundMark x1="59385" y1="61370" x2="59385" y2="61370"/>
                        <a14:backgroundMark x1="11077" y1="46849" x2="11077" y2="46849"/>
                        <a14:backgroundMark x1="9846" y1="57534" x2="9846" y2="57534"/>
                        <a14:backgroundMark x1="9846" y1="66027" x2="9846" y2="66027"/>
                        <a14:backgroundMark x1="12462" y1="23562" x2="12462" y2="23562"/>
                        <a14:backgroundMark x1="12154" y1="31781" x2="12154" y2="31781"/>
                        <a14:backgroundMark x1="11385" y1="39178" x2="11385" y2="39178"/>
                        <a14:backgroundMark x1="12615" y1="16986" x2="12615" y2="16986"/>
                        <a14:backgroundMark x1="13385" y1="7945" x2="13385" y2="7945"/>
                      </a14:backgroundRemoval>
                    </a14:imgEffect>
                  </a14:imgLayer>
                </a14:imgProps>
              </a:ext>
              <a:ext uri="{28A0092B-C50C-407E-A947-70E740481C1C}">
                <a14:useLocalDpi xmlns:a14="http://schemas.microsoft.com/office/drawing/2010/main" val="0"/>
              </a:ext>
            </a:extLst>
          </a:blip>
          <a:srcRect l="8125" r="1413"/>
          <a:stretch/>
        </p:blipFill>
        <p:spPr>
          <a:xfrm>
            <a:off x="811208" y="1233238"/>
            <a:ext cx="7561187" cy="4693536"/>
          </a:xfrm>
          <a:prstGeom prst="rect">
            <a:avLst/>
          </a:prstGeom>
        </p:spPr>
      </p:pic>
      <p:pic>
        <p:nvPicPr>
          <p:cNvPr id="7" name="Picture 6"/>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9218708" y="958887"/>
            <a:ext cx="3448441" cy="1936432"/>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609489" y="800965"/>
            <a:ext cx="2545479" cy="1909109"/>
          </a:xfrm>
          <a:prstGeom prst="rect">
            <a:avLst/>
          </a:prstGeom>
          <a:effectLst>
            <a:softEdge rad="266700"/>
          </a:effectLst>
        </p:spPr>
      </p:pic>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ackgroundRemoval t="9863" b="95068" l="10000" r="90000"/>
                    </a14:imgEffect>
                  </a14:imgLayer>
                </a14:imgProps>
              </a:ext>
              <a:ext uri="{28A0092B-C50C-407E-A947-70E740481C1C}">
                <a14:useLocalDpi xmlns:a14="http://schemas.microsoft.com/office/drawing/2010/main" val="0"/>
              </a:ext>
            </a:extLst>
          </a:blip>
          <a:stretch>
            <a:fillRect/>
          </a:stretch>
        </p:blipFill>
        <p:spPr>
          <a:xfrm>
            <a:off x="8770022" y="701432"/>
            <a:ext cx="3482935" cy="1955802"/>
          </a:xfrm>
          <a:prstGeom prst="rect">
            <a:avLst/>
          </a:prstGeom>
        </p:spPr>
      </p:pic>
      <p:pic>
        <p:nvPicPr>
          <p:cNvPr id="6" name="Picture 5"/>
          <p:cNvPicPr>
            <a:picLocks noChangeAspect="1"/>
          </p:cNvPicPr>
          <p:nvPr/>
        </p:nvPicPr>
        <p:blipFill>
          <a:blip r:embed="rId10">
            <a:extLst>
              <a:ext uri="{BEBA8EAE-BF5A-486C-A8C5-ECC9F3942E4B}">
                <a14:imgProps xmlns:a14="http://schemas.microsoft.com/office/drawing/2010/main">
                  <a14:imgLayer r:embed="rId11">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9002458" y="839237"/>
            <a:ext cx="3461444" cy="1943734"/>
          </a:xfrm>
          <a:prstGeom prst="rect">
            <a:avLst/>
          </a:prstGeom>
        </p:spPr>
      </p:pic>
      <p:pic>
        <p:nvPicPr>
          <p:cNvPr id="3" name="Picture 2"/>
          <p:cNvPicPr>
            <a:picLocks noChangeAspect="1"/>
          </p:cNvPicPr>
          <p:nvPr/>
        </p:nvPicPr>
        <p:blipFill rotWithShape="1">
          <a:blip r:embed="rId12"/>
          <a:srcRect l="17896" t="4657" r="74574" b="69296"/>
          <a:stretch/>
        </p:blipFill>
        <p:spPr>
          <a:xfrm>
            <a:off x="2928730" y="1233238"/>
            <a:ext cx="1836316" cy="2150989"/>
          </a:xfrm>
          <a:prstGeom prst="rect">
            <a:avLst/>
          </a:prstGeom>
        </p:spPr>
      </p:pic>
    </p:spTree>
    <p:extLst>
      <p:ext uri="{BB962C8B-B14F-4D97-AF65-F5344CB8AC3E}">
        <p14:creationId xmlns:p14="http://schemas.microsoft.com/office/powerpoint/2010/main" val="3339114809"/>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10" presetClass="exit" presetSubtype="0" fill="hold" nodeType="afterEffect">
                                  <p:stCondLst>
                                    <p:cond delay="5000"/>
                                  </p:stCondLst>
                                  <p:childTnLst>
                                    <p:animEffect transition="out" filter="fade">
                                      <p:cBhvr>
                                        <p:cTn id="10" dur="2000"/>
                                        <p:tgtEl>
                                          <p:spTgt spid="6"/>
                                        </p:tgtEl>
                                      </p:cBhvr>
                                    </p:animEffect>
                                    <p:set>
                                      <p:cBhvr>
                                        <p:cTn id="11" dur="1" fill="hold">
                                          <p:stCondLst>
                                            <p:cond delay="1999"/>
                                          </p:stCondLst>
                                        </p:cTn>
                                        <p:tgtEl>
                                          <p:spTgt spid="6"/>
                                        </p:tgtEl>
                                        <p:attrNameLst>
                                          <p:attrName>style.visibility</p:attrName>
                                        </p:attrNameLst>
                                      </p:cBhvr>
                                      <p:to>
                                        <p:strVal val="hidden"/>
                                      </p:to>
                                    </p:set>
                                  </p:childTnLst>
                                </p:cTn>
                              </p:par>
                            </p:childTnLst>
                          </p:cTn>
                        </p:par>
                        <p:par>
                          <p:cTn id="12" fill="hold">
                            <p:stCondLst>
                              <p:cond delay="9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3000"/>
                                        <p:tgtEl>
                                          <p:spTgt spid="7"/>
                                        </p:tgtEl>
                                      </p:cBhvr>
                                    </p:animEffect>
                                  </p:childTnLst>
                                </p:cTn>
                              </p:par>
                            </p:childTnLst>
                          </p:cTn>
                        </p:par>
                        <p:par>
                          <p:cTn id="16" fill="hold">
                            <p:stCondLst>
                              <p:cond delay="12000"/>
                            </p:stCondLst>
                            <p:childTnLst>
                              <p:par>
                                <p:cTn id="17" presetID="10" presetClass="exit" presetSubtype="0" fill="hold" nodeType="afterEffect">
                                  <p:stCondLst>
                                    <p:cond delay="5000"/>
                                  </p:stCondLst>
                                  <p:childTnLst>
                                    <p:animEffect transition="out" filter="fade">
                                      <p:cBhvr>
                                        <p:cTn id="18" dur="2000"/>
                                        <p:tgtEl>
                                          <p:spTgt spid="7"/>
                                        </p:tgtEl>
                                      </p:cBhvr>
                                    </p:animEffect>
                                    <p:set>
                                      <p:cBhvr>
                                        <p:cTn id="19" dur="1" fill="hold">
                                          <p:stCondLst>
                                            <p:cond delay="1999"/>
                                          </p:stCondLst>
                                        </p:cTn>
                                        <p:tgtEl>
                                          <p:spTgt spid="7"/>
                                        </p:tgtEl>
                                        <p:attrNameLst>
                                          <p:attrName>style.visibility</p:attrName>
                                        </p:attrNameLst>
                                      </p:cBhvr>
                                      <p:to>
                                        <p:strVal val="hidden"/>
                                      </p:to>
                                    </p:set>
                                  </p:childTnLst>
                                </p:cTn>
                              </p:par>
                            </p:childTnLst>
                          </p:cTn>
                        </p:par>
                        <p:par>
                          <p:cTn id="20" fill="hold">
                            <p:stCondLst>
                              <p:cond delay="19000"/>
                            </p:stCondLst>
                            <p:childTnLst>
                              <p:par>
                                <p:cTn id="21" presetID="10"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000"/>
                                        <p:tgtEl>
                                          <p:spTgt spid="8"/>
                                        </p:tgtEl>
                                      </p:cBhvr>
                                    </p:animEffect>
                                  </p:childTnLst>
                                </p:cTn>
                              </p:par>
                            </p:childTnLst>
                          </p:cTn>
                        </p:par>
                        <p:par>
                          <p:cTn id="24" fill="hold">
                            <p:stCondLst>
                              <p:cond delay="21000"/>
                            </p:stCondLst>
                            <p:childTnLst>
                              <p:par>
                                <p:cTn id="25" presetID="10" presetClass="exit" presetSubtype="0" fill="hold" nodeType="afterEffect">
                                  <p:stCondLst>
                                    <p:cond delay="5000"/>
                                  </p:stCondLst>
                                  <p:childTnLst>
                                    <p:animEffect transition="out" filter="fade">
                                      <p:cBhvr>
                                        <p:cTn id="26" dur="2000"/>
                                        <p:tgtEl>
                                          <p:spTgt spid="8"/>
                                        </p:tgtEl>
                                      </p:cBhvr>
                                    </p:animEffect>
                                    <p:set>
                                      <p:cBhvr>
                                        <p:cTn id="27" dur="1" fill="hold">
                                          <p:stCondLst>
                                            <p:cond delay="1999"/>
                                          </p:stCondLst>
                                        </p:cTn>
                                        <p:tgtEl>
                                          <p:spTgt spid="8"/>
                                        </p:tgtEl>
                                        <p:attrNameLst>
                                          <p:attrName>style.visibility</p:attrName>
                                        </p:attrNameLst>
                                      </p:cBhvr>
                                      <p:to>
                                        <p:strVal val="hidden"/>
                                      </p:to>
                                    </p:set>
                                  </p:childTnLst>
                                </p:cTn>
                              </p:par>
                            </p:childTnLst>
                          </p:cTn>
                        </p:par>
                        <p:par>
                          <p:cTn id="28" fill="hold">
                            <p:stCondLst>
                              <p:cond delay="28000"/>
                            </p:stCondLst>
                            <p:childTnLst>
                              <p:par>
                                <p:cTn id="29" presetID="10" presetClass="entr" presetSubtype="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0"/>
                                        <p:tgtEl>
                                          <p:spTgt spid="10"/>
                                        </p:tgtEl>
                                      </p:cBhvr>
                                    </p:animEffect>
                                  </p:childTnLst>
                                </p:cTn>
                              </p:par>
                            </p:childTnLst>
                          </p:cTn>
                        </p:par>
                        <p:par>
                          <p:cTn id="32" fill="hold">
                            <p:stCondLst>
                              <p:cond delay="33000"/>
                            </p:stCondLst>
                            <p:childTnLst>
                              <p:par>
                                <p:cTn id="33" presetID="10" presetClass="exit" presetSubtype="0" fill="hold" grpId="0" nodeType="afterEffect">
                                  <p:stCondLst>
                                    <p:cond delay="0"/>
                                  </p:stCondLst>
                                  <p:childTnLst>
                                    <p:animEffect transition="out" filter="fade">
                                      <p:cBhvr>
                                        <p:cTn id="34" dur="1000"/>
                                        <p:tgtEl>
                                          <p:spTgt spid="5"/>
                                        </p:tgtEl>
                                      </p:cBhvr>
                                    </p:animEffect>
                                    <p:set>
                                      <p:cBhvr>
                                        <p:cTn id="35" dur="1" fill="hold">
                                          <p:stCondLst>
                                            <p:cond delay="999"/>
                                          </p:stCondLst>
                                        </p:cTn>
                                        <p:tgtEl>
                                          <p:spTgt spid="5"/>
                                        </p:tgtEl>
                                        <p:attrNameLst>
                                          <p:attrName>style.visibility</p:attrName>
                                        </p:attrNameLst>
                                      </p:cBhvr>
                                      <p:to>
                                        <p:strVal val="hidden"/>
                                      </p:to>
                                    </p:set>
                                  </p:childTnLst>
                                </p:cTn>
                              </p:par>
                              <p:par>
                                <p:cTn id="36" presetID="10" presetClass="entr" presetSubtype="0"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3000"/>
                                        <p:tgtEl>
                                          <p:spTgt spid="13"/>
                                        </p:tgtEl>
                                      </p:cBhvr>
                                    </p:animEffect>
                                  </p:childTnLst>
                                </p:cTn>
                              </p:par>
                              <p:par>
                                <p:cTn id="39" presetID="10" presetClass="entr" presetSubtype="0"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500"/>
                                        <p:tgtEl>
                                          <p:spTgt spid="3"/>
                                        </p:tgtEl>
                                      </p:cBhvr>
                                    </p:animEffect>
                                  </p:childTnLst>
                                </p:cTn>
                              </p:par>
                            </p:childTnLst>
                          </p:cTn>
                        </p:par>
                        <p:par>
                          <p:cTn id="42" fill="hold">
                            <p:stCondLst>
                              <p:cond delay="36000"/>
                            </p:stCondLst>
                            <p:childTnLst>
                              <p:par>
                                <p:cTn id="43" presetID="10" presetClass="exit" presetSubtype="0" fill="hold" nodeType="afterEffect">
                                  <p:stCondLst>
                                    <p:cond delay="3000"/>
                                  </p:stCondLst>
                                  <p:childTnLst>
                                    <p:animEffect transition="out" filter="fade">
                                      <p:cBhvr>
                                        <p:cTn id="44" dur="2000"/>
                                        <p:tgtEl>
                                          <p:spTgt spid="13"/>
                                        </p:tgtEl>
                                      </p:cBhvr>
                                    </p:animEffect>
                                    <p:set>
                                      <p:cBhvr>
                                        <p:cTn id="45" dur="1" fill="hold">
                                          <p:stCondLst>
                                            <p:cond delay="1999"/>
                                          </p:stCondLst>
                                        </p:cTn>
                                        <p:tgtEl>
                                          <p:spTgt spid="13"/>
                                        </p:tgtEl>
                                        <p:attrNameLst>
                                          <p:attrName>style.visibility</p:attrName>
                                        </p:attrNameLst>
                                      </p:cBhvr>
                                      <p:to>
                                        <p:strVal val="hidden"/>
                                      </p:to>
                                    </p:set>
                                  </p:childTnLst>
                                </p:cTn>
                              </p:par>
                              <p:par>
                                <p:cTn id="46" presetID="10" presetClass="exit" presetSubtype="0" fill="hold" nodeType="withEffect">
                                  <p:stCondLst>
                                    <p:cond delay="3000"/>
                                  </p:stCondLst>
                                  <p:childTnLst>
                                    <p:animEffect transition="out" filter="fade">
                                      <p:cBhvr>
                                        <p:cTn id="47" dur="3000"/>
                                        <p:tgtEl>
                                          <p:spTgt spid="3"/>
                                        </p:tgtEl>
                                      </p:cBhvr>
                                    </p:animEffect>
                                    <p:set>
                                      <p:cBhvr>
                                        <p:cTn id="48"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81813" y="2382691"/>
            <a:ext cx="9462498" cy="4247317"/>
          </a:xfrm>
          <a:prstGeom prst="rect">
            <a:avLst/>
          </a:prstGeom>
          <a:noFill/>
          <a:ln>
            <a:solidFill>
              <a:schemeClr val="accent2">
                <a:lumMod val="40000"/>
                <a:lumOff val="60000"/>
              </a:schemeClr>
            </a:solidFill>
          </a:ln>
        </p:spPr>
        <p:txBody>
          <a:bodyPr wrap="square" rtlCol="0">
            <a:spAutoFit/>
          </a:bodyPr>
          <a:lstStyle/>
          <a:p>
            <a:pPr algn="ctr"/>
            <a:r>
              <a:rPr lang="en-US" sz="5400" dirty="0">
                <a:solidFill>
                  <a:schemeClr val="accent2">
                    <a:lumMod val="20000"/>
                    <a:lumOff val="80000"/>
                  </a:schemeClr>
                </a:solidFill>
              </a:rPr>
              <a:t>To be a growing community of believers woven together by Jesus for: Worship, Teaching, Prayer, Communion &amp; Fellowship.</a:t>
            </a:r>
          </a:p>
        </p:txBody>
      </p:sp>
      <p:sp>
        <p:nvSpPr>
          <p:cNvPr id="3" name="TextBox 2"/>
          <p:cNvSpPr txBox="1"/>
          <p:nvPr/>
        </p:nvSpPr>
        <p:spPr>
          <a:xfrm>
            <a:off x="1515221" y="2802146"/>
            <a:ext cx="7119991" cy="2585323"/>
          </a:xfrm>
          <a:prstGeom prst="rect">
            <a:avLst/>
          </a:prstGeom>
          <a:noFill/>
          <a:ln>
            <a:solidFill>
              <a:schemeClr val="accent2">
                <a:lumMod val="40000"/>
                <a:lumOff val="60000"/>
              </a:schemeClr>
            </a:solidFill>
          </a:ln>
        </p:spPr>
        <p:txBody>
          <a:bodyPr wrap="square" rtlCol="0">
            <a:spAutoFit/>
          </a:bodyPr>
          <a:lstStyle/>
          <a:p>
            <a:pPr algn="ctr"/>
            <a:r>
              <a:rPr lang="en-US" sz="5400" dirty="0">
                <a:solidFill>
                  <a:schemeClr val="accent2">
                    <a:lumMod val="20000"/>
                    <a:lumOff val="80000"/>
                  </a:schemeClr>
                </a:solidFill>
              </a:rPr>
              <a:t>To serve people with the love of Jesus Christ in Holy Spirit Power</a:t>
            </a:r>
          </a:p>
        </p:txBody>
      </p:sp>
      <p:sp>
        <p:nvSpPr>
          <p:cNvPr id="8" name="TextBox 7"/>
          <p:cNvSpPr txBox="1"/>
          <p:nvPr/>
        </p:nvSpPr>
        <p:spPr>
          <a:xfrm>
            <a:off x="155581" y="2382691"/>
            <a:ext cx="9839272" cy="3416320"/>
          </a:xfrm>
          <a:prstGeom prst="rect">
            <a:avLst/>
          </a:prstGeom>
          <a:noFill/>
          <a:ln>
            <a:solidFill>
              <a:schemeClr val="accent2">
                <a:lumMod val="40000"/>
                <a:lumOff val="60000"/>
              </a:schemeClr>
            </a:solidFill>
          </a:ln>
        </p:spPr>
        <p:txBody>
          <a:bodyPr wrap="square" rtlCol="0">
            <a:spAutoFit/>
          </a:bodyPr>
          <a:lstStyle/>
          <a:p>
            <a:pPr algn="ctr"/>
            <a:r>
              <a:rPr lang="en-US" sz="5400" dirty="0">
                <a:solidFill>
                  <a:schemeClr val="accent2">
                    <a:lumMod val="20000"/>
                    <a:lumOff val="80000"/>
                  </a:schemeClr>
                </a:solidFill>
              </a:rPr>
              <a:t>To be all things to all people to win some for Christ as instructed by the scriptures in 1 Corinthians 9: 22.</a:t>
            </a:r>
          </a:p>
        </p:txBody>
      </p:sp>
      <p:sp>
        <p:nvSpPr>
          <p:cNvPr id="9" name="TextBox 8"/>
          <p:cNvSpPr txBox="1"/>
          <p:nvPr/>
        </p:nvSpPr>
        <p:spPr>
          <a:xfrm>
            <a:off x="241882" y="2562088"/>
            <a:ext cx="9163758" cy="3416320"/>
          </a:xfrm>
          <a:prstGeom prst="rect">
            <a:avLst/>
          </a:prstGeom>
          <a:noFill/>
          <a:ln>
            <a:solidFill>
              <a:schemeClr val="accent2">
                <a:lumMod val="40000"/>
                <a:lumOff val="60000"/>
              </a:schemeClr>
            </a:solidFill>
          </a:ln>
        </p:spPr>
        <p:txBody>
          <a:bodyPr wrap="square" rtlCol="0">
            <a:spAutoFit/>
          </a:bodyPr>
          <a:lstStyle/>
          <a:p>
            <a:pPr algn="ctr"/>
            <a:r>
              <a:rPr lang="en-US" sz="5400" dirty="0">
                <a:solidFill>
                  <a:schemeClr val="accent2">
                    <a:lumMod val="20000"/>
                    <a:lumOff val="80000"/>
                  </a:schemeClr>
                </a:solidFill>
              </a:rPr>
              <a:t>To equip and release believers to do meaningful ministry in all areas of community and church life.</a:t>
            </a:r>
          </a:p>
        </p:txBody>
      </p:sp>
      <p:sp>
        <p:nvSpPr>
          <p:cNvPr id="7" name="TextBox 6"/>
          <p:cNvSpPr txBox="1"/>
          <p:nvPr/>
        </p:nvSpPr>
        <p:spPr>
          <a:xfrm>
            <a:off x="357415" y="3102092"/>
            <a:ext cx="9111294" cy="2585323"/>
          </a:xfrm>
          <a:prstGeom prst="rect">
            <a:avLst/>
          </a:prstGeom>
          <a:noFill/>
          <a:ln>
            <a:solidFill>
              <a:schemeClr val="accent2">
                <a:lumMod val="40000"/>
                <a:lumOff val="60000"/>
              </a:schemeClr>
            </a:solidFill>
          </a:ln>
        </p:spPr>
        <p:txBody>
          <a:bodyPr wrap="square" rtlCol="0">
            <a:spAutoFit/>
          </a:bodyPr>
          <a:lstStyle/>
          <a:p>
            <a:pPr algn="ctr"/>
            <a:r>
              <a:rPr lang="en-US" sz="5400" dirty="0">
                <a:solidFill>
                  <a:schemeClr val="accent2">
                    <a:lumMod val="20000"/>
                    <a:lumOff val="80000"/>
                  </a:schemeClr>
                </a:solidFill>
              </a:rPr>
              <a:t>To be empowered personally and corporately, to love our neighbors as ourselves.</a:t>
            </a:r>
          </a:p>
        </p:txBody>
      </p:sp>
      <p:sp>
        <p:nvSpPr>
          <p:cNvPr id="13" name="TextBox 12"/>
          <p:cNvSpPr txBox="1"/>
          <p:nvPr/>
        </p:nvSpPr>
        <p:spPr>
          <a:xfrm>
            <a:off x="241399" y="2393720"/>
            <a:ext cx="9250059" cy="3416320"/>
          </a:xfrm>
          <a:prstGeom prst="rect">
            <a:avLst/>
          </a:prstGeom>
          <a:noFill/>
          <a:ln>
            <a:solidFill>
              <a:schemeClr val="accent2">
                <a:lumMod val="40000"/>
                <a:lumOff val="60000"/>
              </a:schemeClr>
            </a:solidFill>
          </a:ln>
        </p:spPr>
        <p:txBody>
          <a:bodyPr wrap="square" rtlCol="0">
            <a:spAutoFit/>
          </a:bodyPr>
          <a:lstStyle/>
          <a:p>
            <a:pPr algn="ctr"/>
            <a:r>
              <a:rPr lang="en-US" sz="5400" dirty="0">
                <a:solidFill>
                  <a:schemeClr val="accent2">
                    <a:lumMod val="20000"/>
                    <a:lumOff val="80000"/>
                  </a:schemeClr>
                </a:solidFill>
              </a:rPr>
              <a:t>To be contagious and authentic Christians who are obedient in following The Life, The Truth, The Way…JESUS</a:t>
            </a:r>
          </a:p>
        </p:txBody>
      </p:sp>
      <p:sp>
        <p:nvSpPr>
          <p:cNvPr id="2" name="Title 1"/>
          <p:cNvSpPr>
            <a:spLocks noGrp="1"/>
          </p:cNvSpPr>
          <p:nvPr>
            <p:ph type="title"/>
          </p:nvPr>
        </p:nvSpPr>
        <p:spPr>
          <a:xfrm>
            <a:off x="537047" y="539833"/>
            <a:ext cx="10515600" cy="1325563"/>
          </a:xfrm>
        </p:spPr>
        <p:txBody>
          <a:bodyPr>
            <a:normAutofit/>
          </a:bodyPr>
          <a:lstStyle/>
          <a:p>
            <a:r>
              <a:rPr lang="en-CA" sz="6000" b="1" dirty="0">
                <a:solidFill>
                  <a:schemeClr val="tx2">
                    <a:lumMod val="40000"/>
                    <a:lumOff val="60000"/>
                  </a:schemeClr>
                </a:solidFill>
              </a:rPr>
              <a:t>Our Vision</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1465" y="832207"/>
            <a:ext cx="2152810" cy="1614607"/>
          </a:xfrm>
          <a:prstGeom prst="rect">
            <a:avLst/>
          </a:prstGeom>
          <a:effectLst>
            <a:softEdge rad="266700"/>
          </a:effectLst>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0610" y="231312"/>
            <a:ext cx="3458058" cy="1914792"/>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0610" y="231312"/>
            <a:ext cx="3458058" cy="191479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23761" y="248286"/>
            <a:ext cx="3457575" cy="1914525"/>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23761" y="248286"/>
            <a:ext cx="3458058" cy="1914792"/>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66429" y="270878"/>
            <a:ext cx="3458058" cy="1914792"/>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74071" y="259315"/>
            <a:ext cx="3458058" cy="1914792"/>
          </a:xfrm>
          <a:prstGeom prst="rect">
            <a:avLst/>
          </a:prstGeom>
        </p:spPr>
      </p:pic>
    </p:spTree>
    <p:extLst>
      <p:ext uri="{BB962C8B-B14F-4D97-AF65-F5344CB8AC3E}">
        <p14:creationId xmlns:p14="http://schemas.microsoft.com/office/powerpoint/2010/main" val="4249805055"/>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par>
                          <p:cTn id="11" fill="hold">
                            <p:stCondLst>
                              <p:cond delay="3150"/>
                            </p:stCondLst>
                            <p:childTnLst>
                              <p:par>
                                <p:cTn id="12" presetID="10" presetClass="exit" presetSubtype="0" fill="hold" grpId="1" nodeType="afterEffect">
                                  <p:stCondLst>
                                    <p:cond delay="3000"/>
                                  </p:stCondLst>
                                  <p:iterate type="lt">
                                    <p:tmPct val="0"/>
                                  </p:iterate>
                                  <p:childTnLst>
                                    <p:animEffect transition="out" filter="fade">
                                      <p:cBhvr>
                                        <p:cTn id="13" dur="2000"/>
                                        <p:tgtEl>
                                          <p:spTgt spid="3"/>
                                        </p:tgtEl>
                                      </p:cBhvr>
                                    </p:animEffect>
                                    <p:set>
                                      <p:cBhvr>
                                        <p:cTn id="14" dur="1" fill="hold">
                                          <p:stCondLst>
                                            <p:cond delay="1999"/>
                                          </p:stCondLst>
                                        </p:cTn>
                                        <p:tgtEl>
                                          <p:spTgt spid="3"/>
                                        </p:tgtEl>
                                        <p:attrNameLst>
                                          <p:attrName>style.visibility</p:attrName>
                                        </p:attrNameLst>
                                      </p:cBhvr>
                                      <p:to>
                                        <p:strVal val="hidden"/>
                                      </p:to>
                                    </p:set>
                                  </p:childTnLst>
                                </p:cTn>
                              </p:par>
                              <p:par>
                                <p:cTn id="15" presetID="10"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8150"/>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par>
                          <p:cTn id="25" fill="hold">
                            <p:stCondLst>
                              <p:cond delay="13650"/>
                            </p:stCondLst>
                            <p:childTnLst>
                              <p:par>
                                <p:cTn id="26" presetID="10" presetClass="exit" presetSubtype="0" fill="hold" grpId="1" nodeType="afterEffect">
                                  <p:stCondLst>
                                    <p:cond delay="3000"/>
                                  </p:stCondLst>
                                  <p:iterate type="lt">
                                    <p:tmPct val="0"/>
                                  </p:iterate>
                                  <p:childTnLst>
                                    <p:animEffect transition="out" filter="fade">
                                      <p:cBhvr>
                                        <p:cTn id="27" dur="2000"/>
                                        <p:tgtEl>
                                          <p:spTgt spid="6"/>
                                        </p:tgtEl>
                                      </p:cBhvr>
                                    </p:animEffect>
                                    <p:set>
                                      <p:cBhvr>
                                        <p:cTn id="28" dur="1" fill="hold">
                                          <p:stCondLst>
                                            <p:cond delay="1999"/>
                                          </p:stCondLst>
                                        </p:cTn>
                                        <p:tgtEl>
                                          <p:spTgt spid="6"/>
                                        </p:tgtEl>
                                        <p:attrNameLst>
                                          <p:attrName>style.visibility</p:attrName>
                                        </p:attrNameLst>
                                      </p:cBhvr>
                                      <p:to>
                                        <p:strVal val="hidden"/>
                                      </p:to>
                                    </p:set>
                                  </p:childTnLst>
                                </p:cTn>
                              </p:par>
                              <p:par>
                                <p:cTn id="29" presetID="10" presetClass="exit" presetSubtype="0" fill="hold" nodeType="withEffect">
                                  <p:stCondLst>
                                    <p:cond delay="3000"/>
                                  </p:stCondLst>
                                  <p:childTnLst>
                                    <p:animEffect transition="out" filter="fade">
                                      <p:cBhvr>
                                        <p:cTn id="30" dur="500"/>
                                        <p:tgtEl>
                                          <p:spTgt spid="17"/>
                                        </p:tgtEl>
                                      </p:cBhvr>
                                    </p:animEffect>
                                    <p:set>
                                      <p:cBhvr>
                                        <p:cTn id="31" dur="1" fill="hold">
                                          <p:stCondLst>
                                            <p:cond delay="499"/>
                                          </p:stCondLst>
                                        </p:cTn>
                                        <p:tgtEl>
                                          <p:spTgt spid="17"/>
                                        </p:tgtEl>
                                        <p:attrNameLst>
                                          <p:attrName>style.visibility</p:attrName>
                                        </p:attrNameLst>
                                      </p:cBhvr>
                                      <p:to>
                                        <p:strVal val="hidden"/>
                                      </p:to>
                                    </p:set>
                                  </p:childTnLst>
                                </p:cTn>
                              </p:par>
                            </p:childTnLst>
                          </p:cTn>
                        </p:par>
                        <p:par>
                          <p:cTn id="32" fill="hold">
                            <p:stCondLst>
                              <p:cond delay="1865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par>
                          <p:cTn id="39" fill="hold">
                            <p:stCondLst>
                              <p:cond delay="22500"/>
                            </p:stCondLst>
                            <p:childTnLst>
                              <p:par>
                                <p:cTn id="40" presetID="10" presetClass="exit" presetSubtype="0" fill="hold" grpId="1" nodeType="afterEffect">
                                  <p:stCondLst>
                                    <p:cond delay="3000"/>
                                  </p:stCondLst>
                                  <p:iterate type="lt">
                                    <p:tmPct val="0"/>
                                  </p:iterate>
                                  <p:childTnLst>
                                    <p:animEffect transition="out" filter="fade">
                                      <p:cBhvr>
                                        <p:cTn id="41" dur="2000"/>
                                        <p:tgtEl>
                                          <p:spTgt spid="7"/>
                                        </p:tgtEl>
                                      </p:cBhvr>
                                    </p:animEffect>
                                    <p:set>
                                      <p:cBhvr>
                                        <p:cTn id="42" dur="1" fill="hold">
                                          <p:stCondLst>
                                            <p:cond delay="1999"/>
                                          </p:stCondLst>
                                        </p:cTn>
                                        <p:tgtEl>
                                          <p:spTgt spid="7"/>
                                        </p:tgtEl>
                                        <p:attrNameLst>
                                          <p:attrName>style.visibility</p:attrName>
                                        </p:attrNameLst>
                                      </p:cBhvr>
                                      <p:to>
                                        <p:strVal val="hidden"/>
                                      </p:to>
                                    </p:set>
                                  </p:childTnLst>
                                </p:cTn>
                              </p:par>
                              <p:par>
                                <p:cTn id="43" presetID="10" presetClass="exit" presetSubtype="0" fill="hold" nodeType="withEffect">
                                  <p:stCondLst>
                                    <p:cond delay="3000"/>
                                  </p:stCondLst>
                                  <p:childTnLst>
                                    <p:animEffect transition="out" filter="fade">
                                      <p:cBhvr>
                                        <p:cTn id="44" dur="500"/>
                                        <p:tgtEl>
                                          <p:spTgt spid="19"/>
                                        </p:tgtEl>
                                      </p:cBhvr>
                                    </p:animEffect>
                                    <p:set>
                                      <p:cBhvr>
                                        <p:cTn id="45" dur="1" fill="hold">
                                          <p:stCondLst>
                                            <p:cond delay="499"/>
                                          </p:stCondLst>
                                        </p:cTn>
                                        <p:tgtEl>
                                          <p:spTgt spid="19"/>
                                        </p:tgtEl>
                                        <p:attrNameLst>
                                          <p:attrName>style.visibility</p:attrName>
                                        </p:attrNameLst>
                                      </p:cBhvr>
                                      <p:to>
                                        <p:strVal val="hidden"/>
                                      </p:to>
                                    </p:set>
                                  </p:childTnLst>
                                </p:cTn>
                              </p:par>
                            </p:childTnLst>
                          </p:cTn>
                        </p:par>
                        <p:par>
                          <p:cTn id="46" fill="hold">
                            <p:stCondLst>
                              <p:cond delay="27500"/>
                            </p:stCondLst>
                            <p:childTnLst>
                              <p:par>
                                <p:cTn id="47" presetID="10" presetClass="entr" presetSubtype="0" fill="hold" grpId="0" nodeType="afterEffect">
                                  <p:stCondLst>
                                    <p:cond delay="0"/>
                                  </p:stCondLst>
                                  <p:iterate type="lt">
                                    <p:tmPct val="10000"/>
                                  </p:iterate>
                                  <p:childTnLst>
                                    <p:set>
                                      <p:cBhvr>
                                        <p:cTn id="48" dur="1" fill="hold">
                                          <p:stCondLst>
                                            <p:cond delay="0"/>
                                          </p:stCondLst>
                                        </p:cTn>
                                        <p:tgtEl>
                                          <p:spTgt spid="8"/>
                                        </p:tgtEl>
                                        <p:attrNameLst>
                                          <p:attrName>style.visibility</p:attrName>
                                        </p:attrNameLst>
                                      </p:cBhvr>
                                      <p:to>
                                        <p:strVal val="visible"/>
                                      </p:to>
                                    </p:set>
                                    <p:animEffect transition="in" filter="fade">
                                      <p:cBhvr>
                                        <p:cTn id="49" dur="500"/>
                                        <p:tgtEl>
                                          <p:spTgt spid="8"/>
                                        </p:tgtEl>
                                      </p:cBhvr>
                                    </p:animEffect>
                                  </p:childTnLst>
                                </p:cTn>
                              </p:par>
                              <p:par>
                                <p:cTn id="50" presetID="10" presetClass="entr" presetSubtype="0" fill="hold"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par>
                          <p:cTn id="53" fill="hold">
                            <p:stCondLst>
                              <p:cond delay="32350"/>
                            </p:stCondLst>
                            <p:childTnLst>
                              <p:par>
                                <p:cTn id="54" presetID="10" presetClass="exit" presetSubtype="0" fill="hold" grpId="1" nodeType="afterEffect">
                                  <p:stCondLst>
                                    <p:cond delay="3000"/>
                                  </p:stCondLst>
                                  <p:iterate type="lt">
                                    <p:tmPct val="0"/>
                                  </p:iterate>
                                  <p:childTnLst>
                                    <p:animEffect transition="out" filter="fade">
                                      <p:cBhvr>
                                        <p:cTn id="55" dur="2000"/>
                                        <p:tgtEl>
                                          <p:spTgt spid="8"/>
                                        </p:tgtEl>
                                      </p:cBhvr>
                                    </p:animEffect>
                                    <p:set>
                                      <p:cBhvr>
                                        <p:cTn id="56" dur="1" fill="hold">
                                          <p:stCondLst>
                                            <p:cond delay="1999"/>
                                          </p:stCondLst>
                                        </p:cTn>
                                        <p:tgtEl>
                                          <p:spTgt spid="8"/>
                                        </p:tgtEl>
                                        <p:attrNameLst>
                                          <p:attrName>style.visibility</p:attrName>
                                        </p:attrNameLst>
                                      </p:cBhvr>
                                      <p:to>
                                        <p:strVal val="hidden"/>
                                      </p:to>
                                    </p:set>
                                  </p:childTnLst>
                                </p:cTn>
                              </p:par>
                              <p:par>
                                <p:cTn id="57" presetID="10" presetClass="exit" presetSubtype="0" fill="hold" nodeType="withEffect">
                                  <p:stCondLst>
                                    <p:cond delay="3000"/>
                                  </p:stCondLst>
                                  <p:childTnLst>
                                    <p:animEffect transition="out" filter="fade">
                                      <p:cBhvr>
                                        <p:cTn id="58" dur="500"/>
                                        <p:tgtEl>
                                          <p:spTgt spid="21"/>
                                        </p:tgtEl>
                                      </p:cBhvr>
                                    </p:animEffect>
                                    <p:set>
                                      <p:cBhvr>
                                        <p:cTn id="59" dur="1" fill="hold">
                                          <p:stCondLst>
                                            <p:cond delay="499"/>
                                          </p:stCondLst>
                                        </p:cTn>
                                        <p:tgtEl>
                                          <p:spTgt spid="21"/>
                                        </p:tgtEl>
                                        <p:attrNameLst>
                                          <p:attrName>style.visibility</p:attrName>
                                        </p:attrNameLst>
                                      </p:cBhvr>
                                      <p:to>
                                        <p:strVal val="hidden"/>
                                      </p:to>
                                    </p:set>
                                  </p:childTnLst>
                                </p:cTn>
                              </p:par>
                            </p:childTnLst>
                          </p:cTn>
                        </p:par>
                        <p:par>
                          <p:cTn id="60" fill="hold">
                            <p:stCondLst>
                              <p:cond delay="37350"/>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childTnLst>
                                </p:cTn>
                              </p:par>
                              <p:par>
                                <p:cTn id="64" presetID="10" presetClass="entr" presetSubtype="0"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childTnLst>
                          </p:cTn>
                        </p:par>
                        <p:par>
                          <p:cTn id="67" fill="hold">
                            <p:stCondLst>
                              <p:cond delay="41950"/>
                            </p:stCondLst>
                            <p:childTnLst>
                              <p:par>
                                <p:cTn id="68" presetID="10" presetClass="exit" presetSubtype="0" fill="hold" grpId="1" nodeType="afterEffect">
                                  <p:stCondLst>
                                    <p:cond delay="3000"/>
                                  </p:stCondLst>
                                  <p:iterate type="lt">
                                    <p:tmPct val="0"/>
                                  </p:iterate>
                                  <p:childTnLst>
                                    <p:animEffect transition="out" filter="fade">
                                      <p:cBhvr>
                                        <p:cTn id="69" dur="2000"/>
                                        <p:tgtEl>
                                          <p:spTgt spid="9"/>
                                        </p:tgtEl>
                                      </p:cBhvr>
                                    </p:animEffect>
                                    <p:set>
                                      <p:cBhvr>
                                        <p:cTn id="70" dur="1" fill="hold">
                                          <p:stCondLst>
                                            <p:cond delay="1999"/>
                                          </p:stCondLst>
                                        </p:cTn>
                                        <p:tgtEl>
                                          <p:spTgt spid="9"/>
                                        </p:tgtEl>
                                        <p:attrNameLst>
                                          <p:attrName>style.visibility</p:attrName>
                                        </p:attrNameLst>
                                      </p:cBhvr>
                                      <p:to>
                                        <p:strVal val="hidden"/>
                                      </p:to>
                                    </p:set>
                                  </p:childTnLst>
                                </p:cTn>
                              </p:par>
                              <p:par>
                                <p:cTn id="71" presetID="10" presetClass="exit" presetSubtype="0" fill="hold" nodeType="withEffect">
                                  <p:stCondLst>
                                    <p:cond delay="3000"/>
                                  </p:stCondLst>
                                  <p:childTnLst>
                                    <p:animEffect transition="out" filter="fade">
                                      <p:cBhvr>
                                        <p:cTn id="72" dur="500"/>
                                        <p:tgtEl>
                                          <p:spTgt spid="22"/>
                                        </p:tgtEl>
                                      </p:cBhvr>
                                    </p:animEffect>
                                    <p:set>
                                      <p:cBhvr>
                                        <p:cTn id="73" dur="1" fill="hold">
                                          <p:stCondLst>
                                            <p:cond delay="499"/>
                                          </p:stCondLst>
                                        </p:cTn>
                                        <p:tgtEl>
                                          <p:spTgt spid="22"/>
                                        </p:tgtEl>
                                        <p:attrNameLst>
                                          <p:attrName>style.visibility</p:attrName>
                                        </p:attrNameLst>
                                      </p:cBhvr>
                                      <p:to>
                                        <p:strVal val="hidden"/>
                                      </p:to>
                                    </p:set>
                                  </p:childTnLst>
                                </p:cTn>
                              </p:par>
                            </p:childTnLst>
                          </p:cTn>
                        </p:par>
                        <p:par>
                          <p:cTn id="74" fill="hold">
                            <p:stCondLst>
                              <p:cond delay="46950"/>
                            </p:stCondLst>
                            <p:childTnLst>
                              <p:par>
                                <p:cTn id="75" presetID="10" presetClass="entr" presetSubtype="0" fill="hold" grpId="0" nodeType="afterEffect">
                                  <p:stCondLst>
                                    <p:cond delay="0"/>
                                  </p:stCondLst>
                                  <p:iterate type="lt">
                                    <p:tmPct val="10000"/>
                                  </p:iterate>
                                  <p:childTnLst>
                                    <p:set>
                                      <p:cBhvr>
                                        <p:cTn id="76" dur="1" fill="hold">
                                          <p:stCondLst>
                                            <p:cond delay="0"/>
                                          </p:stCondLst>
                                        </p:cTn>
                                        <p:tgtEl>
                                          <p:spTgt spid="13"/>
                                        </p:tgtEl>
                                        <p:attrNameLst>
                                          <p:attrName>style.visibility</p:attrName>
                                        </p:attrNameLst>
                                      </p:cBhvr>
                                      <p:to>
                                        <p:strVal val="visible"/>
                                      </p:to>
                                    </p:set>
                                    <p:animEffect transition="in" filter="fade">
                                      <p:cBhvr>
                                        <p:cTn id="77" dur="500"/>
                                        <p:tgtEl>
                                          <p:spTgt spid="13"/>
                                        </p:tgtEl>
                                      </p:cBhvr>
                                    </p:animEffect>
                                  </p:childTnLst>
                                </p:cTn>
                              </p:par>
                              <p:par>
                                <p:cTn id="78" presetID="10" presetClass="entr" presetSubtype="0"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Effect transition="in" filter="fade">
                                      <p:cBhvr>
                                        <p:cTn id="80" dur="500"/>
                                        <p:tgtEl>
                                          <p:spTgt spid="23"/>
                                        </p:tgtEl>
                                      </p:cBhvr>
                                    </p:animEffect>
                                  </p:childTnLst>
                                </p:cTn>
                              </p:par>
                            </p:childTnLst>
                          </p:cTn>
                        </p:par>
                        <p:par>
                          <p:cTn id="81" fill="hold">
                            <p:stCondLst>
                              <p:cond delay="51900"/>
                            </p:stCondLst>
                            <p:childTnLst>
                              <p:par>
                                <p:cTn id="82" presetID="10" presetClass="exit" presetSubtype="0" fill="hold" grpId="1" nodeType="afterEffect">
                                  <p:stCondLst>
                                    <p:cond delay="3000"/>
                                  </p:stCondLst>
                                  <p:iterate type="lt">
                                    <p:tmPct val="0"/>
                                  </p:iterate>
                                  <p:childTnLst>
                                    <p:animEffect transition="out" filter="fade">
                                      <p:cBhvr>
                                        <p:cTn id="83" dur="2000"/>
                                        <p:tgtEl>
                                          <p:spTgt spid="13"/>
                                        </p:tgtEl>
                                      </p:cBhvr>
                                    </p:animEffect>
                                    <p:set>
                                      <p:cBhvr>
                                        <p:cTn id="84" dur="1" fill="hold">
                                          <p:stCondLst>
                                            <p:cond delay="1999"/>
                                          </p:stCondLst>
                                        </p:cTn>
                                        <p:tgtEl>
                                          <p:spTgt spid="13"/>
                                        </p:tgtEl>
                                        <p:attrNameLst>
                                          <p:attrName>style.visibility</p:attrName>
                                        </p:attrNameLst>
                                      </p:cBhvr>
                                      <p:to>
                                        <p:strVal val="hidden"/>
                                      </p:to>
                                    </p:set>
                                  </p:childTnLst>
                                </p:cTn>
                              </p:par>
                              <p:par>
                                <p:cTn id="85" presetID="10" presetClass="exit" presetSubtype="0" fill="hold" nodeType="withEffect">
                                  <p:stCondLst>
                                    <p:cond delay="3000"/>
                                  </p:stCondLst>
                                  <p:childTnLst>
                                    <p:animEffect transition="out" filter="fade">
                                      <p:cBhvr>
                                        <p:cTn id="86" dur="500"/>
                                        <p:tgtEl>
                                          <p:spTgt spid="23"/>
                                        </p:tgtEl>
                                      </p:cBhvr>
                                    </p:animEffect>
                                    <p:set>
                                      <p:cBhvr>
                                        <p:cTn id="87" dur="1" fill="hold">
                                          <p:stCondLst>
                                            <p:cond delay="4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3" grpId="0" animBg="1"/>
      <p:bldP spid="3" grpId="1" animBg="1"/>
      <p:bldP spid="8" grpId="0" animBg="1"/>
      <p:bldP spid="8" grpId="1" animBg="1"/>
      <p:bldP spid="9" grpId="0" animBg="1"/>
      <p:bldP spid="9" grpId="1" animBg="1"/>
      <p:bldP spid="7" grpId="0" animBg="1"/>
      <p:bldP spid="7" grpId="1" animBg="1"/>
      <p:bldP spid="13" grpId="0" animBg="1"/>
      <p:bldP spid="1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840" y="163185"/>
            <a:ext cx="11018176" cy="5577672"/>
          </a:xfrm>
          <a:prstGeom prst="rect">
            <a:avLst/>
          </a:prstGeom>
          <a:effectLst>
            <a:softEdge rad="635000"/>
          </a:effectLst>
        </p:spPr>
      </p:pic>
      <p:sp>
        <p:nvSpPr>
          <p:cNvPr id="7" name="TextBox 6"/>
          <p:cNvSpPr txBox="1"/>
          <p:nvPr/>
        </p:nvSpPr>
        <p:spPr>
          <a:xfrm>
            <a:off x="2385393" y="2448265"/>
            <a:ext cx="7220602" cy="1631216"/>
          </a:xfrm>
          <a:prstGeom prst="rect">
            <a:avLst/>
          </a:prstGeom>
          <a:noFill/>
        </p:spPr>
        <p:txBody>
          <a:bodyPr wrap="square" rtlCol="0" anchor="t">
            <a:spAutoFit/>
          </a:bodyPr>
          <a:lstStyle/>
          <a:p>
            <a:pPr algn="ctr"/>
            <a:r>
              <a:rPr lang="en-US" sz="2800" b="1" dirty="0"/>
              <a:t>Exodus 14:14</a:t>
            </a:r>
          </a:p>
          <a:p>
            <a:pPr algn="ctr"/>
            <a:endParaRPr lang="en-US" sz="1600" b="1" dirty="0"/>
          </a:p>
          <a:p>
            <a:pPr algn="ctr"/>
            <a:r>
              <a:rPr lang="en-US" sz="2800" b="1" dirty="0"/>
              <a:t>The Lord shall fight for you, and ye shall hold your peace.</a:t>
            </a:r>
          </a:p>
        </p:txBody>
      </p:sp>
      <p:pic>
        <p:nvPicPr>
          <p:cNvPr id="3" name="Picture 2"/>
          <p:cNvPicPr>
            <a:picLocks noChangeAspect="1"/>
          </p:cNvPicPr>
          <p:nvPr/>
        </p:nvPicPr>
        <p:blipFill>
          <a:blip r:embed="rId4"/>
          <a:stretch>
            <a:fillRect/>
          </a:stretch>
        </p:blipFill>
        <p:spPr>
          <a:xfrm>
            <a:off x="365589" y="360998"/>
            <a:ext cx="5322269" cy="920576"/>
          </a:xfrm>
          <a:prstGeom prst="rect">
            <a:avLst/>
          </a:prstGeom>
        </p:spPr>
      </p:pic>
      <p:sp>
        <p:nvSpPr>
          <p:cNvPr id="2" name="TextBox 1"/>
          <p:cNvSpPr txBox="1"/>
          <p:nvPr/>
        </p:nvSpPr>
        <p:spPr>
          <a:xfrm>
            <a:off x="1575176" y="5246172"/>
            <a:ext cx="7938053" cy="954107"/>
          </a:xfrm>
          <a:prstGeom prst="rect">
            <a:avLst/>
          </a:prstGeom>
          <a:noFill/>
        </p:spPr>
        <p:txBody>
          <a:bodyPr wrap="square" rtlCol="0">
            <a:spAutoFit/>
          </a:bodyPr>
          <a:lstStyle/>
          <a:p>
            <a:pPr algn="ctr"/>
            <a:endParaRPr lang="en-US" sz="2800" dirty="0">
              <a:solidFill>
                <a:schemeClr val="bg1"/>
              </a:solidFill>
            </a:endParaRPr>
          </a:p>
          <a:p>
            <a:pPr algn="ctr"/>
            <a:endParaRPr lang="en-US" sz="2800" dirty="0">
              <a:solidFill>
                <a:schemeClr val="bg1"/>
              </a:solidFill>
            </a:endParaRPr>
          </a:p>
        </p:txBody>
      </p:sp>
    </p:spTree>
    <p:extLst>
      <p:ext uri="{BB962C8B-B14F-4D97-AF65-F5344CB8AC3E}">
        <p14:creationId xmlns:p14="http://schemas.microsoft.com/office/powerpoint/2010/main" val="2204820262"/>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6" fill="hold" grpId="0" nodeType="withEffect">
                                  <p:stCondLst>
                                    <p:cond delay="0"/>
                                  </p:stCondLst>
                                  <p:iterate type="lt">
                                    <p:tmPct val="10000"/>
                                  </p:iterate>
                                  <p:childTnLst>
                                    <p:animClr clrSpc="hsl" dir="cw">
                                      <p:cBhvr override="childStyle">
                                        <p:cTn id="6" dur="500" fill="hold"/>
                                        <p:tgtEl>
                                          <p:spTgt spid="7"/>
                                        </p:tgtEl>
                                        <p:attrNameLst>
                                          <p:attrName>style.color</p:attrName>
                                        </p:attrNameLst>
                                      </p:cBhvr>
                                      <p:to>
                                        <a:schemeClr val="accent1"/>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60775" y="320569"/>
            <a:ext cx="5735224"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Important Information</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graphicFrame>
        <p:nvGraphicFramePr>
          <p:cNvPr id="6" name="Diagram 5"/>
          <p:cNvGraphicFramePr/>
          <p:nvPr>
            <p:extLst>
              <p:ext uri="{D42A27DB-BD31-4B8C-83A1-F6EECF244321}">
                <p14:modId xmlns:p14="http://schemas.microsoft.com/office/powerpoint/2010/main" val="4104697293"/>
              </p:ext>
            </p:extLst>
          </p:nvPr>
        </p:nvGraphicFramePr>
        <p:xfrm>
          <a:off x="1153323" y="1115163"/>
          <a:ext cx="9885352" cy="46276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5734513"/>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22236" y="201299"/>
            <a:ext cx="5735224"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Important Information</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graphicFrame>
        <p:nvGraphicFramePr>
          <p:cNvPr id="7" name="Diagram 6"/>
          <p:cNvGraphicFramePr/>
          <p:nvPr>
            <p:extLst>
              <p:ext uri="{D42A27DB-BD31-4B8C-83A1-F6EECF244321}">
                <p14:modId xmlns:p14="http://schemas.microsoft.com/office/powerpoint/2010/main" val="265657118"/>
              </p:ext>
            </p:extLst>
          </p:nvPr>
        </p:nvGraphicFramePr>
        <p:xfrm>
          <a:off x="369274" y="1119586"/>
          <a:ext cx="9715630" cy="47053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8045055"/>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60775" y="320569"/>
            <a:ext cx="5735224"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Important Information</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graphicFrame>
        <p:nvGraphicFramePr>
          <p:cNvPr id="6" name="Diagram 5"/>
          <p:cNvGraphicFramePr/>
          <p:nvPr>
            <p:extLst>
              <p:ext uri="{D42A27DB-BD31-4B8C-83A1-F6EECF244321}">
                <p14:modId xmlns:p14="http://schemas.microsoft.com/office/powerpoint/2010/main" val="4176846932"/>
              </p:ext>
            </p:extLst>
          </p:nvPr>
        </p:nvGraphicFramePr>
        <p:xfrm>
          <a:off x="360775" y="1077699"/>
          <a:ext cx="9417318" cy="50606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4701139"/>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356755" y="320569"/>
            <a:ext cx="3743269"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Weekly Events</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778" y="1556985"/>
            <a:ext cx="7759429" cy="2382280"/>
          </a:xfrm>
          <a:prstGeom prst="rect">
            <a:avLst/>
          </a:prstGeom>
        </p:spPr>
      </p:pic>
      <p:sp>
        <p:nvSpPr>
          <p:cNvPr id="6" name="TextBox 5"/>
          <p:cNvSpPr txBox="1"/>
          <p:nvPr/>
        </p:nvSpPr>
        <p:spPr>
          <a:xfrm>
            <a:off x="2410482" y="4264005"/>
            <a:ext cx="4871205" cy="1569660"/>
          </a:xfrm>
          <a:prstGeom prst="rect">
            <a:avLst/>
          </a:prstGeom>
          <a:noFill/>
        </p:spPr>
        <p:txBody>
          <a:bodyPr wrap="none" rtlCol="0">
            <a:spAutoFit/>
          </a:bodyPr>
          <a:lstStyle/>
          <a:p>
            <a:pPr algn="ctr"/>
            <a:r>
              <a:rPr lang="en-CA" sz="3200" b="1" dirty="0">
                <a:solidFill>
                  <a:schemeClr val="tx2">
                    <a:lumMod val="20000"/>
                    <a:lumOff val="80000"/>
                  </a:schemeClr>
                </a:solidFill>
              </a:rPr>
              <a:t>The Office Staff and Pastors</a:t>
            </a:r>
          </a:p>
          <a:p>
            <a:pPr algn="ctr"/>
            <a:r>
              <a:rPr lang="en-CA" sz="3200" b="1" dirty="0">
                <a:solidFill>
                  <a:schemeClr val="tx2">
                    <a:lumMod val="20000"/>
                    <a:lumOff val="80000"/>
                  </a:schemeClr>
                </a:solidFill>
              </a:rPr>
              <a:t> Day Off</a:t>
            </a:r>
          </a:p>
          <a:p>
            <a:pPr algn="ctr"/>
            <a:r>
              <a:rPr lang="en-CA" sz="3200" b="1" dirty="0">
                <a:solidFill>
                  <a:schemeClr val="tx2">
                    <a:lumMod val="20000"/>
                    <a:lumOff val="80000"/>
                  </a:schemeClr>
                </a:solidFill>
              </a:rPr>
              <a:t>The office is closed</a:t>
            </a:r>
            <a:endParaRPr lang="en-CA" sz="3200" dirty="0">
              <a:solidFill>
                <a:schemeClr val="tx2">
                  <a:lumMod val="20000"/>
                  <a:lumOff val="80000"/>
                </a:schemeClr>
              </a:solidFill>
            </a:endParaRPr>
          </a:p>
        </p:txBody>
      </p:sp>
      <p:sp>
        <p:nvSpPr>
          <p:cNvPr id="2" name="TextBox 1"/>
          <p:cNvSpPr txBox="1"/>
          <p:nvPr/>
        </p:nvSpPr>
        <p:spPr>
          <a:xfrm>
            <a:off x="5989833" y="349322"/>
            <a:ext cx="4500081" cy="1015663"/>
          </a:xfrm>
          <a:prstGeom prst="rect">
            <a:avLst/>
          </a:prstGeom>
          <a:noFill/>
        </p:spPr>
        <p:txBody>
          <a:bodyPr wrap="square" rtlCol="0">
            <a:spAutoFit/>
          </a:bodyPr>
          <a:lstStyle/>
          <a:p>
            <a:pPr algn="ctr"/>
            <a:r>
              <a:rPr lang="en-CA" sz="6000" dirty="0">
                <a:solidFill>
                  <a:schemeClr val="tx2">
                    <a:lumMod val="20000"/>
                    <a:lumOff val="80000"/>
                  </a:schemeClr>
                </a:solidFill>
              </a:rPr>
              <a:t>Mondays</a:t>
            </a:r>
          </a:p>
        </p:txBody>
      </p:sp>
      <p:sp>
        <p:nvSpPr>
          <p:cNvPr id="7" name="TextBox 6"/>
          <p:cNvSpPr txBox="1"/>
          <p:nvPr/>
        </p:nvSpPr>
        <p:spPr>
          <a:xfrm flipH="1">
            <a:off x="9030983" y="1529640"/>
            <a:ext cx="3747096" cy="3693319"/>
          </a:xfrm>
          <a:prstGeom prst="rect">
            <a:avLst/>
          </a:prstGeom>
          <a:noFill/>
        </p:spPr>
        <p:txBody>
          <a:bodyPr wrap="square" rtlCol="0">
            <a:spAutoFit/>
          </a:bodyPr>
          <a:lstStyle/>
          <a:p>
            <a:r>
              <a:rPr lang="en-CA" b="1" u="sng" dirty="0">
                <a:solidFill>
                  <a:schemeClr val="accent2">
                    <a:lumMod val="40000"/>
                    <a:lumOff val="60000"/>
                  </a:schemeClr>
                </a:solidFill>
              </a:rPr>
              <a:t>Contact Info </a:t>
            </a:r>
          </a:p>
          <a:p>
            <a:r>
              <a:rPr lang="en-CA" dirty="0">
                <a:solidFill>
                  <a:schemeClr val="accent2">
                    <a:lumMod val="40000"/>
                    <a:lumOff val="60000"/>
                  </a:schemeClr>
                </a:solidFill>
                <a:hlinkClick r:id="rId3"/>
              </a:rPr>
              <a:t>780.827.2636</a:t>
            </a:r>
            <a:r>
              <a:rPr lang="en-CA" dirty="0">
                <a:solidFill>
                  <a:schemeClr val="accent2">
                    <a:lumMod val="40000"/>
                    <a:lumOff val="60000"/>
                  </a:schemeClr>
                </a:solidFill>
              </a:rPr>
              <a:t> Phone </a:t>
            </a:r>
          </a:p>
          <a:p>
            <a:r>
              <a:rPr lang="en-CA" dirty="0">
                <a:solidFill>
                  <a:schemeClr val="accent2">
                    <a:lumMod val="40000"/>
                    <a:lumOff val="60000"/>
                  </a:schemeClr>
                </a:solidFill>
                <a:hlinkClick r:id="rId4"/>
              </a:rPr>
              <a:t>cma04@telus.net</a:t>
            </a:r>
            <a:endParaRPr lang="en-CA" dirty="0">
              <a:solidFill>
                <a:schemeClr val="accent2">
                  <a:lumMod val="40000"/>
                  <a:lumOff val="60000"/>
                </a:schemeClr>
              </a:solidFill>
            </a:endParaRPr>
          </a:p>
          <a:p>
            <a:r>
              <a:rPr lang="en-CA" b="1" u="sng" dirty="0">
                <a:solidFill>
                  <a:schemeClr val="accent2">
                    <a:lumMod val="40000"/>
                    <a:lumOff val="60000"/>
                  </a:schemeClr>
                </a:solidFill>
              </a:rPr>
              <a:t>Office Hours </a:t>
            </a:r>
          </a:p>
          <a:p>
            <a:r>
              <a:rPr lang="en-CA" dirty="0">
                <a:solidFill>
                  <a:schemeClr val="accent2">
                    <a:lumMod val="40000"/>
                    <a:lumOff val="60000"/>
                  </a:schemeClr>
                </a:solidFill>
              </a:rPr>
              <a:t>Tues to Thurs 9:30AM – 3:30PM </a:t>
            </a:r>
            <a:br>
              <a:rPr lang="en-CA" dirty="0">
                <a:solidFill>
                  <a:schemeClr val="accent2">
                    <a:lumMod val="40000"/>
                    <a:lumOff val="60000"/>
                  </a:schemeClr>
                </a:solidFill>
              </a:rPr>
            </a:br>
            <a:r>
              <a:rPr lang="en-CA" dirty="0">
                <a:solidFill>
                  <a:schemeClr val="accent2">
                    <a:lumMod val="40000"/>
                    <a:lumOff val="60000"/>
                  </a:schemeClr>
                </a:solidFill>
              </a:rPr>
              <a:t>Fri 9:30AM - Noon</a:t>
            </a:r>
          </a:p>
          <a:p>
            <a:r>
              <a:rPr lang="en-CA" b="1" u="sng" dirty="0">
                <a:solidFill>
                  <a:schemeClr val="accent2">
                    <a:lumMod val="40000"/>
                    <a:lumOff val="60000"/>
                  </a:schemeClr>
                </a:solidFill>
              </a:rPr>
              <a:t>Meeting Location </a:t>
            </a:r>
          </a:p>
          <a:p>
            <a:r>
              <a:rPr lang="en-CA" dirty="0">
                <a:solidFill>
                  <a:schemeClr val="accent2">
                    <a:lumMod val="40000"/>
                    <a:lumOff val="60000"/>
                  </a:schemeClr>
                </a:solidFill>
              </a:rPr>
              <a:t>11001 Leonard St </a:t>
            </a:r>
          </a:p>
          <a:p>
            <a:r>
              <a:rPr lang="en-CA" dirty="0">
                <a:solidFill>
                  <a:schemeClr val="accent2">
                    <a:lumMod val="40000"/>
                    <a:lumOff val="60000"/>
                  </a:schemeClr>
                </a:solidFill>
              </a:rPr>
              <a:t>Grande Cache</a:t>
            </a:r>
            <a:endParaRPr lang="en-CA" dirty="0">
              <a:solidFill>
                <a:schemeClr val="accent2">
                  <a:lumMod val="40000"/>
                  <a:lumOff val="60000"/>
                </a:schemeClr>
              </a:solidFill>
              <a:effectLst/>
            </a:endParaRPr>
          </a:p>
          <a:p>
            <a:r>
              <a:rPr lang="en-CA" b="1" u="sng" dirty="0">
                <a:solidFill>
                  <a:schemeClr val="accent2">
                    <a:lumMod val="40000"/>
                    <a:lumOff val="60000"/>
                  </a:schemeClr>
                </a:solidFill>
              </a:rPr>
              <a:t>Mailing Address </a:t>
            </a:r>
          </a:p>
          <a:p>
            <a:r>
              <a:rPr lang="en-CA" dirty="0">
                <a:solidFill>
                  <a:schemeClr val="accent2">
                    <a:lumMod val="40000"/>
                    <a:lumOff val="60000"/>
                  </a:schemeClr>
                </a:solidFill>
              </a:rPr>
              <a:t>Box 358 </a:t>
            </a:r>
          </a:p>
          <a:p>
            <a:r>
              <a:rPr lang="en-CA" dirty="0">
                <a:solidFill>
                  <a:schemeClr val="accent2">
                    <a:lumMod val="40000"/>
                    <a:lumOff val="60000"/>
                  </a:schemeClr>
                </a:solidFill>
              </a:rPr>
              <a:t>Grande Cache, AB </a:t>
            </a:r>
          </a:p>
          <a:p>
            <a:r>
              <a:rPr lang="en-CA" dirty="0">
                <a:solidFill>
                  <a:schemeClr val="accent2">
                    <a:lumMod val="40000"/>
                    <a:lumOff val="60000"/>
                  </a:schemeClr>
                </a:solidFill>
              </a:rPr>
              <a:t>T0E 0Y0   Canada </a:t>
            </a:r>
          </a:p>
        </p:txBody>
      </p:sp>
    </p:spTree>
    <p:extLst>
      <p:ext uri="{BB962C8B-B14F-4D97-AF65-F5344CB8AC3E}">
        <p14:creationId xmlns:p14="http://schemas.microsoft.com/office/powerpoint/2010/main" val="2496050971"/>
      </p:ext>
    </p:extLst>
  </p:cSld>
  <p:clrMapOvr>
    <a:masterClrMapping/>
  </p:clrMapOvr>
  <p:transition spd="slow" advClick="0" advTm="10000">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356755" y="320569"/>
            <a:ext cx="3743269"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Weekly Events</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sp>
        <p:nvSpPr>
          <p:cNvPr id="6" name="TextBox 5"/>
          <p:cNvSpPr txBox="1"/>
          <p:nvPr/>
        </p:nvSpPr>
        <p:spPr>
          <a:xfrm>
            <a:off x="-6770" y="4658710"/>
            <a:ext cx="8580811" cy="1754326"/>
          </a:xfrm>
          <a:prstGeom prst="rect">
            <a:avLst/>
          </a:prstGeom>
          <a:noFill/>
        </p:spPr>
        <p:txBody>
          <a:bodyPr wrap="none" rtlCol="0">
            <a:spAutoFit/>
          </a:bodyPr>
          <a:lstStyle/>
          <a:p>
            <a:pPr algn="ctr"/>
            <a:r>
              <a:rPr lang="en-CA" sz="5400" b="1" dirty="0">
                <a:solidFill>
                  <a:schemeClr val="tx2">
                    <a:lumMod val="20000"/>
                    <a:lumOff val="80000"/>
                  </a:schemeClr>
                </a:solidFill>
              </a:rPr>
              <a:t>12:00 PM Devotional-prayer  </a:t>
            </a:r>
          </a:p>
          <a:p>
            <a:pPr algn="ctr"/>
            <a:r>
              <a:rPr lang="en-CA" sz="5400" dirty="0" err="1">
                <a:solidFill>
                  <a:srgbClr val="FF0000"/>
                </a:solidFill>
              </a:rPr>
              <a:t>Meletha</a:t>
            </a:r>
            <a:r>
              <a:rPr lang="en-CA" sz="5400" dirty="0">
                <a:solidFill>
                  <a:srgbClr val="FF0000"/>
                </a:solidFill>
              </a:rPr>
              <a:t> Parsons</a:t>
            </a:r>
          </a:p>
        </p:txBody>
      </p:sp>
      <p:sp>
        <p:nvSpPr>
          <p:cNvPr id="2" name="TextBox 1"/>
          <p:cNvSpPr txBox="1"/>
          <p:nvPr/>
        </p:nvSpPr>
        <p:spPr>
          <a:xfrm>
            <a:off x="7298528" y="191302"/>
            <a:ext cx="4500081" cy="1015663"/>
          </a:xfrm>
          <a:prstGeom prst="rect">
            <a:avLst/>
          </a:prstGeom>
          <a:noFill/>
        </p:spPr>
        <p:txBody>
          <a:bodyPr wrap="square" rtlCol="0">
            <a:spAutoFit/>
          </a:bodyPr>
          <a:lstStyle/>
          <a:p>
            <a:pPr algn="ctr"/>
            <a:r>
              <a:rPr lang="en-CA" sz="6000" dirty="0">
                <a:solidFill>
                  <a:schemeClr val="tx2">
                    <a:lumMod val="20000"/>
                    <a:lumOff val="80000"/>
                  </a:schemeClr>
                </a:solidFill>
              </a:rPr>
              <a:t>Tuesdays</a:t>
            </a:r>
          </a:p>
        </p:txBody>
      </p:sp>
      <p:sp>
        <p:nvSpPr>
          <p:cNvPr id="7" name="TextBox 6"/>
          <p:cNvSpPr txBox="1"/>
          <p:nvPr/>
        </p:nvSpPr>
        <p:spPr>
          <a:xfrm flipH="1">
            <a:off x="8568646" y="1529640"/>
            <a:ext cx="3623354" cy="3693319"/>
          </a:xfrm>
          <a:prstGeom prst="rect">
            <a:avLst/>
          </a:prstGeom>
          <a:noFill/>
        </p:spPr>
        <p:txBody>
          <a:bodyPr wrap="square" rtlCol="0">
            <a:spAutoFit/>
          </a:bodyPr>
          <a:lstStyle/>
          <a:p>
            <a:r>
              <a:rPr lang="en-CA" b="1" u="sng" dirty="0">
                <a:solidFill>
                  <a:schemeClr val="accent2">
                    <a:lumMod val="40000"/>
                    <a:lumOff val="60000"/>
                  </a:schemeClr>
                </a:solidFill>
              </a:rPr>
              <a:t>Contact Info </a:t>
            </a:r>
          </a:p>
          <a:p>
            <a:r>
              <a:rPr lang="en-CA" dirty="0">
                <a:solidFill>
                  <a:schemeClr val="accent2">
                    <a:lumMod val="40000"/>
                    <a:lumOff val="60000"/>
                  </a:schemeClr>
                </a:solidFill>
                <a:hlinkClick r:id="rId2"/>
              </a:rPr>
              <a:t>780.827.2636</a:t>
            </a:r>
            <a:r>
              <a:rPr lang="en-CA" dirty="0">
                <a:solidFill>
                  <a:schemeClr val="accent2">
                    <a:lumMod val="40000"/>
                    <a:lumOff val="60000"/>
                  </a:schemeClr>
                </a:solidFill>
              </a:rPr>
              <a:t> Phone </a:t>
            </a:r>
          </a:p>
          <a:p>
            <a:r>
              <a:rPr lang="en-CA" dirty="0">
                <a:solidFill>
                  <a:schemeClr val="accent2">
                    <a:lumMod val="40000"/>
                    <a:lumOff val="60000"/>
                  </a:schemeClr>
                </a:solidFill>
                <a:hlinkClick r:id="rId3"/>
              </a:rPr>
              <a:t>cma04@telus.net</a:t>
            </a:r>
            <a:endParaRPr lang="en-CA" dirty="0">
              <a:solidFill>
                <a:schemeClr val="accent2">
                  <a:lumMod val="40000"/>
                  <a:lumOff val="60000"/>
                </a:schemeClr>
              </a:solidFill>
            </a:endParaRPr>
          </a:p>
          <a:p>
            <a:r>
              <a:rPr lang="en-CA" b="1" u="sng" dirty="0">
                <a:solidFill>
                  <a:schemeClr val="accent2">
                    <a:lumMod val="40000"/>
                    <a:lumOff val="60000"/>
                  </a:schemeClr>
                </a:solidFill>
              </a:rPr>
              <a:t>Office Hours </a:t>
            </a:r>
          </a:p>
          <a:p>
            <a:r>
              <a:rPr lang="en-CA" dirty="0">
                <a:solidFill>
                  <a:schemeClr val="accent2">
                    <a:lumMod val="40000"/>
                    <a:lumOff val="60000"/>
                  </a:schemeClr>
                </a:solidFill>
              </a:rPr>
              <a:t>Tues to Thurs 9:30AM – 3:30PM </a:t>
            </a:r>
            <a:br>
              <a:rPr lang="en-CA" dirty="0">
                <a:solidFill>
                  <a:schemeClr val="accent2">
                    <a:lumMod val="40000"/>
                    <a:lumOff val="60000"/>
                  </a:schemeClr>
                </a:solidFill>
              </a:rPr>
            </a:br>
            <a:r>
              <a:rPr lang="en-CA" dirty="0">
                <a:solidFill>
                  <a:schemeClr val="accent2">
                    <a:lumMod val="40000"/>
                    <a:lumOff val="60000"/>
                  </a:schemeClr>
                </a:solidFill>
              </a:rPr>
              <a:t>Fri 9:30AM - Noon</a:t>
            </a:r>
          </a:p>
          <a:p>
            <a:r>
              <a:rPr lang="en-CA" b="1" u="sng" dirty="0">
                <a:solidFill>
                  <a:schemeClr val="accent2">
                    <a:lumMod val="40000"/>
                    <a:lumOff val="60000"/>
                  </a:schemeClr>
                </a:solidFill>
              </a:rPr>
              <a:t>Meeting Location </a:t>
            </a:r>
          </a:p>
          <a:p>
            <a:r>
              <a:rPr lang="en-CA" dirty="0">
                <a:solidFill>
                  <a:schemeClr val="accent2">
                    <a:lumMod val="40000"/>
                    <a:lumOff val="60000"/>
                  </a:schemeClr>
                </a:solidFill>
              </a:rPr>
              <a:t>11001 Leonard St </a:t>
            </a:r>
          </a:p>
          <a:p>
            <a:r>
              <a:rPr lang="en-CA" dirty="0">
                <a:solidFill>
                  <a:schemeClr val="accent2">
                    <a:lumMod val="40000"/>
                    <a:lumOff val="60000"/>
                  </a:schemeClr>
                </a:solidFill>
              </a:rPr>
              <a:t>Grande Cache</a:t>
            </a:r>
            <a:endParaRPr lang="en-CA" dirty="0">
              <a:solidFill>
                <a:schemeClr val="accent2">
                  <a:lumMod val="40000"/>
                  <a:lumOff val="60000"/>
                </a:schemeClr>
              </a:solidFill>
              <a:effectLst/>
            </a:endParaRPr>
          </a:p>
          <a:p>
            <a:r>
              <a:rPr lang="en-CA" b="1" u="sng" dirty="0">
                <a:solidFill>
                  <a:schemeClr val="accent2">
                    <a:lumMod val="40000"/>
                    <a:lumOff val="60000"/>
                  </a:schemeClr>
                </a:solidFill>
              </a:rPr>
              <a:t>Mailing Address </a:t>
            </a:r>
          </a:p>
          <a:p>
            <a:r>
              <a:rPr lang="en-CA" dirty="0">
                <a:solidFill>
                  <a:schemeClr val="accent2">
                    <a:lumMod val="40000"/>
                    <a:lumOff val="60000"/>
                  </a:schemeClr>
                </a:solidFill>
              </a:rPr>
              <a:t>Box 358 </a:t>
            </a:r>
          </a:p>
          <a:p>
            <a:r>
              <a:rPr lang="en-CA" dirty="0">
                <a:solidFill>
                  <a:schemeClr val="accent2">
                    <a:lumMod val="40000"/>
                    <a:lumOff val="60000"/>
                  </a:schemeClr>
                </a:solidFill>
              </a:rPr>
              <a:t>Grande Cache, AB </a:t>
            </a:r>
          </a:p>
          <a:p>
            <a:r>
              <a:rPr lang="en-CA" dirty="0">
                <a:solidFill>
                  <a:schemeClr val="accent2">
                    <a:lumMod val="40000"/>
                    <a:lumOff val="60000"/>
                  </a:schemeClr>
                </a:solidFill>
              </a:rPr>
              <a:t>T0E 0Y0   Canada </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2061" y="1073358"/>
            <a:ext cx="6153060" cy="3407066"/>
          </a:xfrm>
          <a:prstGeom prst="rect">
            <a:avLst/>
          </a:prstGeom>
        </p:spPr>
      </p:pic>
    </p:spTree>
    <p:extLst>
      <p:ext uri="{BB962C8B-B14F-4D97-AF65-F5344CB8AC3E}">
        <p14:creationId xmlns:p14="http://schemas.microsoft.com/office/powerpoint/2010/main" val="1153458775"/>
      </p:ext>
    </p:extLst>
  </p:cSld>
  <p:clrMapOvr>
    <a:masterClrMapping/>
  </p:clrMapOvr>
  <p:transition spd="slow" advClick="0" advTm="10000">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356755" y="320569"/>
            <a:ext cx="3743269"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Weekly Events</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6754" y="1228430"/>
            <a:ext cx="6512237" cy="3605949"/>
          </a:xfrm>
          <a:prstGeom prst="rect">
            <a:avLst/>
          </a:prstGeom>
        </p:spPr>
      </p:pic>
      <p:sp>
        <p:nvSpPr>
          <p:cNvPr id="6" name="TextBox 5"/>
          <p:cNvSpPr txBox="1"/>
          <p:nvPr/>
        </p:nvSpPr>
        <p:spPr>
          <a:xfrm>
            <a:off x="36612" y="4962973"/>
            <a:ext cx="10507107" cy="1754326"/>
          </a:xfrm>
          <a:prstGeom prst="rect">
            <a:avLst/>
          </a:prstGeom>
          <a:noFill/>
        </p:spPr>
        <p:txBody>
          <a:bodyPr wrap="none" rtlCol="0">
            <a:spAutoFit/>
          </a:bodyPr>
          <a:lstStyle/>
          <a:p>
            <a:pPr algn="ctr"/>
            <a:r>
              <a:rPr lang="en-US" sz="5400" b="1" dirty="0">
                <a:solidFill>
                  <a:schemeClr val="tx2">
                    <a:lumMod val="20000"/>
                    <a:lumOff val="80000"/>
                  </a:schemeClr>
                </a:solidFill>
              </a:rPr>
              <a:t>Supper at 5:15 PM, study to follow</a:t>
            </a:r>
          </a:p>
          <a:p>
            <a:pPr algn="ctr"/>
            <a:r>
              <a:rPr lang="en-US" sz="5400" b="1" dirty="0">
                <a:solidFill>
                  <a:srgbClr val="FF0000"/>
                </a:solidFill>
              </a:rPr>
              <a:t>Starts March 1</a:t>
            </a:r>
            <a:r>
              <a:rPr lang="en-US" sz="5400" b="1" baseline="30000" dirty="0">
                <a:solidFill>
                  <a:srgbClr val="FF0000"/>
                </a:solidFill>
              </a:rPr>
              <a:t>st</a:t>
            </a:r>
            <a:r>
              <a:rPr lang="en-US" sz="5400" b="1" dirty="0">
                <a:solidFill>
                  <a:srgbClr val="FF0000"/>
                </a:solidFill>
              </a:rPr>
              <a:t> 2017</a:t>
            </a:r>
          </a:p>
        </p:txBody>
      </p:sp>
      <p:sp>
        <p:nvSpPr>
          <p:cNvPr id="2" name="TextBox 1"/>
          <p:cNvSpPr txBox="1"/>
          <p:nvPr/>
        </p:nvSpPr>
        <p:spPr>
          <a:xfrm>
            <a:off x="6068213" y="237469"/>
            <a:ext cx="4500081" cy="923330"/>
          </a:xfrm>
          <a:prstGeom prst="rect">
            <a:avLst/>
          </a:prstGeom>
          <a:noFill/>
        </p:spPr>
        <p:txBody>
          <a:bodyPr wrap="square" rtlCol="0">
            <a:spAutoFit/>
          </a:bodyPr>
          <a:lstStyle/>
          <a:p>
            <a:pPr algn="ctr"/>
            <a:r>
              <a:rPr lang="en-CA" sz="5400" dirty="0">
                <a:solidFill>
                  <a:schemeClr val="tx2">
                    <a:lumMod val="20000"/>
                    <a:lumOff val="80000"/>
                  </a:schemeClr>
                </a:solidFill>
              </a:rPr>
              <a:t>Wednesdays</a:t>
            </a:r>
          </a:p>
        </p:txBody>
      </p:sp>
      <p:sp>
        <p:nvSpPr>
          <p:cNvPr id="8" name="TextBox 7"/>
          <p:cNvSpPr txBox="1"/>
          <p:nvPr/>
        </p:nvSpPr>
        <p:spPr>
          <a:xfrm flipH="1">
            <a:off x="8675817" y="1653434"/>
            <a:ext cx="2373188" cy="1200329"/>
          </a:xfrm>
          <a:prstGeom prst="rect">
            <a:avLst/>
          </a:prstGeom>
          <a:noFill/>
        </p:spPr>
        <p:txBody>
          <a:bodyPr wrap="square" rtlCol="0">
            <a:spAutoFit/>
          </a:bodyPr>
          <a:lstStyle/>
          <a:p>
            <a:pPr algn="ctr"/>
            <a:r>
              <a:rPr lang="en-CA" b="1" u="sng" dirty="0">
                <a:solidFill>
                  <a:schemeClr val="accent2">
                    <a:lumMod val="40000"/>
                    <a:lumOff val="60000"/>
                  </a:schemeClr>
                </a:solidFill>
              </a:rPr>
              <a:t>Contact Info </a:t>
            </a:r>
          </a:p>
          <a:p>
            <a:pPr algn="ctr"/>
            <a:r>
              <a:rPr lang="en-CA" dirty="0">
                <a:solidFill>
                  <a:schemeClr val="accent2">
                    <a:lumMod val="40000"/>
                    <a:lumOff val="60000"/>
                  </a:schemeClr>
                </a:solidFill>
                <a:hlinkClick r:id="rId3"/>
              </a:rPr>
              <a:t>780.827.2636</a:t>
            </a:r>
            <a:r>
              <a:rPr lang="en-CA" dirty="0">
                <a:solidFill>
                  <a:schemeClr val="accent2">
                    <a:lumMod val="40000"/>
                    <a:lumOff val="60000"/>
                  </a:schemeClr>
                </a:solidFill>
              </a:rPr>
              <a:t> Phone </a:t>
            </a:r>
          </a:p>
          <a:p>
            <a:pPr algn="ctr"/>
            <a:r>
              <a:rPr lang="en-CA" dirty="0">
                <a:solidFill>
                  <a:schemeClr val="accent2">
                    <a:lumMod val="40000"/>
                    <a:lumOff val="60000"/>
                  </a:schemeClr>
                </a:solidFill>
                <a:hlinkClick r:id="rId4"/>
              </a:rPr>
              <a:t>cma04@telus.net</a:t>
            </a:r>
            <a:endParaRPr lang="en-CA" dirty="0">
              <a:solidFill>
                <a:schemeClr val="accent2">
                  <a:lumMod val="40000"/>
                  <a:lumOff val="60000"/>
                </a:schemeClr>
              </a:solidFill>
            </a:endParaRPr>
          </a:p>
          <a:p>
            <a:endParaRPr lang="en-CA" dirty="0">
              <a:solidFill>
                <a:schemeClr val="accent2">
                  <a:lumMod val="40000"/>
                  <a:lumOff val="60000"/>
                </a:schemeClr>
              </a:solidFill>
            </a:endParaRPr>
          </a:p>
        </p:txBody>
      </p:sp>
      <p:sp>
        <p:nvSpPr>
          <p:cNvPr id="9" name="Rectangle 8"/>
          <p:cNvSpPr/>
          <p:nvPr/>
        </p:nvSpPr>
        <p:spPr>
          <a:xfrm>
            <a:off x="8062175" y="3064535"/>
            <a:ext cx="3600472" cy="1200329"/>
          </a:xfrm>
          <a:prstGeom prst="rect">
            <a:avLst/>
          </a:prstGeom>
          <a:ln>
            <a:solidFill>
              <a:schemeClr val="accent1">
                <a:shade val="50000"/>
              </a:schemeClr>
            </a:solidFill>
          </a:ln>
        </p:spPr>
        <p:txBody>
          <a:bodyPr wrap="square">
            <a:spAutoFit/>
          </a:bodyPr>
          <a:lstStyle/>
          <a:p>
            <a:pPr lvl="0" algn="ctr"/>
            <a:r>
              <a:rPr lang="en-US" dirty="0">
                <a:solidFill>
                  <a:schemeClr val="accent1">
                    <a:lumMod val="60000"/>
                    <a:lumOff val="40000"/>
                  </a:schemeClr>
                </a:solidFill>
                <a:latin typeface="Baskerville Old Face" panose="02020602080505020303" pitchFamily="18" charset="0"/>
              </a:rPr>
              <a:t>Wednesdays are set aside for anyone needing personal prayer, or to talk with Pastor John. Call the office to set up a time or drop in.</a:t>
            </a:r>
          </a:p>
        </p:txBody>
      </p:sp>
    </p:spTree>
    <p:extLst>
      <p:ext uri="{BB962C8B-B14F-4D97-AF65-F5344CB8AC3E}">
        <p14:creationId xmlns:p14="http://schemas.microsoft.com/office/powerpoint/2010/main" val="327283189"/>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mph" presetSubtype="0" repeatCount="indefinite" fill="hold" grpId="0" nodeType="withEffect">
                                  <p:stCondLst>
                                    <p:cond delay="3000"/>
                                  </p:stCondLst>
                                  <p:iterate type="lt">
                                    <p:tmPct val="4000"/>
                                  </p:iterate>
                                  <p:childTnLst>
                                    <p:set>
                                      <p:cBhvr override="childStyle">
                                        <p:cTn id="6" dur="1000" fill="hold"/>
                                        <p:tgtEl>
                                          <p:spTgt spid="9"/>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43437" y="237469"/>
            <a:ext cx="3743269" cy="757130"/>
          </a:xfrm>
          <a:prstGeom prst="rect">
            <a:avLst/>
          </a:prstGeom>
          <a:noFill/>
        </p:spPr>
        <p:txBody>
          <a:bodyPr wrap="none" lIns="91440" tIns="45720" rIns="91440" bIns="45720">
            <a:spAutoFit/>
          </a:bodyPr>
          <a:lstStyle/>
          <a:p>
            <a:pPr algn="ctr"/>
            <a:r>
              <a:rPr lang="en-US" sz="4800" b="1" dirty="0">
                <a:ln w="0"/>
                <a:solidFill>
                  <a:schemeClr val="tx2">
                    <a:lumMod val="60000"/>
                    <a:lumOff val="40000"/>
                  </a:schemeClr>
                </a:solidFill>
                <a:effectLst>
                  <a:outerShdw blurRad="38100" dist="19050" dir="2700000" algn="tl" rotWithShape="0">
                    <a:schemeClr val="dk1">
                      <a:alpha val="40000"/>
                    </a:schemeClr>
                  </a:outerShdw>
                </a:effectLst>
              </a:rPr>
              <a:t>Weekly Events</a:t>
            </a:r>
            <a:endParaRPr lang="en-US" sz="4800" b="1"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sp>
        <p:nvSpPr>
          <p:cNvPr id="2" name="TextBox 1"/>
          <p:cNvSpPr txBox="1"/>
          <p:nvPr/>
        </p:nvSpPr>
        <p:spPr>
          <a:xfrm>
            <a:off x="6068213" y="237469"/>
            <a:ext cx="4500081" cy="923330"/>
          </a:xfrm>
          <a:prstGeom prst="rect">
            <a:avLst/>
          </a:prstGeom>
          <a:noFill/>
        </p:spPr>
        <p:txBody>
          <a:bodyPr wrap="square" rtlCol="0">
            <a:spAutoFit/>
          </a:bodyPr>
          <a:lstStyle/>
          <a:p>
            <a:pPr algn="ctr"/>
            <a:r>
              <a:rPr lang="en-CA" sz="5400" dirty="0">
                <a:solidFill>
                  <a:schemeClr val="tx2">
                    <a:lumMod val="20000"/>
                    <a:lumOff val="80000"/>
                  </a:schemeClr>
                </a:solidFill>
              </a:rPr>
              <a:t>Wednesdays</a:t>
            </a:r>
          </a:p>
        </p:txBody>
      </p:sp>
      <p:sp>
        <p:nvSpPr>
          <p:cNvPr id="8" name="TextBox 7"/>
          <p:cNvSpPr txBox="1"/>
          <p:nvPr/>
        </p:nvSpPr>
        <p:spPr>
          <a:xfrm flipH="1">
            <a:off x="8548097" y="1302320"/>
            <a:ext cx="2527734" cy="1200329"/>
          </a:xfrm>
          <a:prstGeom prst="rect">
            <a:avLst/>
          </a:prstGeom>
          <a:noFill/>
        </p:spPr>
        <p:txBody>
          <a:bodyPr wrap="square" rtlCol="0">
            <a:spAutoFit/>
          </a:bodyPr>
          <a:lstStyle/>
          <a:p>
            <a:r>
              <a:rPr lang="en-CA" b="1" u="sng" dirty="0">
                <a:solidFill>
                  <a:schemeClr val="accent2">
                    <a:lumMod val="40000"/>
                    <a:lumOff val="60000"/>
                  </a:schemeClr>
                </a:solidFill>
              </a:rPr>
              <a:t>Contact Info </a:t>
            </a:r>
          </a:p>
          <a:p>
            <a:r>
              <a:rPr lang="en-CA" dirty="0">
                <a:solidFill>
                  <a:schemeClr val="accent2">
                    <a:lumMod val="40000"/>
                    <a:lumOff val="60000"/>
                  </a:schemeClr>
                </a:solidFill>
                <a:hlinkClick r:id="rId2"/>
              </a:rPr>
              <a:t>780.827.2636</a:t>
            </a:r>
            <a:r>
              <a:rPr lang="en-CA" dirty="0">
                <a:solidFill>
                  <a:schemeClr val="accent2">
                    <a:lumMod val="40000"/>
                    <a:lumOff val="60000"/>
                  </a:schemeClr>
                </a:solidFill>
              </a:rPr>
              <a:t> Phone </a:t>
            </a:r>
          </a:p>
          <a:p>
            <a:r>
              <a:rPr lang="en-CA" dirty="0">
                <a:solidFill>
                  <a:schemeClr val="accent2">
                    <a:lumMod val="40000"/>
                    <a:lumOff val="60000"/>
                  </a:schemeClr>
                </a:solidFill>
                <a:hlinkClick r:id="rId3"/>
              </a:rPr>
              <a:t>cma04@telus.net</a:t>
            </a:r>
            <a:endParaRPr lang="en-CA" dirty="0">
              <a:solidFill>
                <a:schemeClr val="accent2">
                  <a:lumMod val="40000"/>
                  <a:lumOff val="60000"/>
                </a:schemeClr>
              </a:solidFill>
            </a:endParaRPr>
          </a:p>
          <a:p>
            <a:endParaRPr lang="en-CA" dirty="0">
              <a:solidFill>
                <a:schemeClr val="accent2">
                  <a:lumMod val="40000"/>
                  <a:lumOff val="60000"/>
                </a:schemeClr>
              </a:solidFill>
            </a:endParaRPr>
          </a:p>
        </p:txBody>
      </p:sp>
      <p:sp>
        <p:nvSpPr>
          <p:cNvPr id="9" name="Rectangle 8"/>
          <p:cNvSpPr/>
          <p:nvPr/>
        </p:nvSpPr>
        <p:spPr>
          <a:xfrm>
            <a:off x="343437" y="1270080"/>
            <a:ext cx="6096000" cy="923330"/>
          </a:xfrm>
          <a:prstGeom prst="rect">
            <a:avLst/>
          </a:prstGeom>
          <a:ln>
            <a:solidFill>
              <a:schemeClr val="accent1">
                <a:shade val="50000"/>
              </a:schemeClr>
            </a:solidFill>
          </a:ln>
        </p:spPr>
        <p:txBody>
          <a:bodyPr>
            <a:spAutoFit/>
          </a:bodyPr>
          <a:lstStyle/>
          <a:p>
            <a:pPr lvl="0" algn="ctr"/>
            <a:r>
              <a:rPr lang="en-US" dirty="0">
                <a:solidFill>
                  <a:schemeClr val="accent1">
                    <a:lumMod val="60000"/>
                    <a:lumOff val="40000"/>
                  </a:schemeClr>
                </a:solidFill>
                <a:latin typeface="Baskerville Old Face" panose="02020602080505020303" pitchFamily="18" charset="0"/>
              </a:rPr>
              <a:t>Wednesdays are set aside for anyone needing personal prayer, or to talk with Pastor John. Call the office to set up a time or drop in.</a:t>
            </a:r>
          </a:p>
        </p:txBody>
      </p:sp>
      <p:sp>
        <p:nvSpPr>
          <p:cNvPr id="10" name="Rectangle 9"/>
          <p:cNvSpPr/>
          <p:nvPr/>
        </p:nvSpPr>
        <p:spPr>
          <a:xfrm>
            <a:off x="343437" y="2302691"/>
            <a:ext cx="6096000" cy="1938992"/>
          </a:xfrm>
          <a:prstGeom prst="rect">
            <a:avLst/>
          </a:prstGeom>
        </p:spPr>
        <p:txBody>
          <a:bodyPr>
            <a:spAutoFit/>
          </a:bodyPr>
          <a:lstStyle/>
          <a:p>
            <a:pPr algn="ctr"/>
            <a:endParaRPr lang="en-CA" sz="1200" b="1" dirty="0">
              <a:solidFill>
                <a:schemeClr val="accent1">
                  <a:lumMod val="60000"/>
                  <a:lumOff val="40000"/>
                </a:schemeClr>
              </a:solidFill>
              <a:effectLst/>
              <a:latin typeface="Baskerville Old Face" panose="02020602080505020303" pitchFamily="18" charset="0"/>
            </a:endParaRPr>
          </a:p>
          <a:p>
            <a:pPr algn="ctr"/>
            <a:r>
              <a:rPr lang="en-CA" sz="3600" dirty="0">
                <a:solidFill>
                  <a:schemeClr val="accent1">
                    <a:lumMod val="60000"/>
                    <a:lumOff val="40000"/>
                  </a:schemeClr>
                </a:solidFill>
                <a:effectLst/>
                <a:latin typeface="Baskerville Old Face" panose="02020602080505020303" pitchFamily="18" charset="0"/>
              </a:rPr>
              <a:t>Mom's and little one's to meet 10:00am - 11:30 am in fellowship hall. </a:t>
            </a:r>
            <a:endParaRPr lang="en-US" sz="3600" dirty="0">
              <a:solidFill>
                <a:srgbClr val="FFFF00"/>
              </a:solidFill>
              <a:latin typeface="Baskerville Old Face" panose="02020602080505020303" pitchFamily="18" charset="0"/>
            </a:endParaRPr>
          </a:p>
        </p:txBody>
      </p:sp>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l="33916" t="3381" r="13463"/>
          <a:stretch/>
        </p:blipFill>
        <p:spPr>
          <a:xfrm>
            <a:off x="8154174" y="2644171"/>
            <a:ext cx="2695158" cy="3281324"/>
          </a:xfrm>
          <a:prstGeom prst="rect">
            <a:avLst/>
          </a:prstGeom>
        </p:spPr>
      </p:pic>
      <p:sp>
        <p:nvSpPr>
          <p:cNvPr id="11" name="TextBox 10"/>
          <p:cNvSpPr txBox="1"/>
          <p:nvPr/>
        </p:nvSpPr>
        <p:spPr>
          <a:xfrm>
            <a:off x="605748" y="5560158"/>
            <a:ext cx="5245282" cy="369332"/>
          </a:xfrm>
          <a:prstGeom prst="rect">
            <a:avLst/>
          </a:prstGeom>
          <a:noFill/>
        </p:spPr>
        <p:txBody>
          <a:bodyPr wrap="none" rtlCol="0">
            <a:spAutoFit/>
          </a:bodyPr>
          <a:lstStyle/>
          <a:p>
            <a:r>
              <a:rPr lang="en-CA" dirty="0">
                <a:solidFill>
                  <a:schemeClr val="bg1"/>
                </a:solidFill>
              </a:rPr>
              <a:t>This is  run by an outside group using church premises</a:t>
            </a:r>
          </a:p>
        </p:txBody>
      </p:sp>
    </p:spTree>
    <p:extLst>
      <p:ext uri="{BB962C8B-B14F-4D97-AF65-F5344CB8AC3E}">
        <p14:creationId xmlns:p14="http://schemas.microsoft.com/office/powerpoint/2010/main" val="1003091396"/>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mph" presetSubtype="0" repeatCount="indefinite" fill="hold" grpId="0" nodeType="withEffect">
                                  <p:stCondLst>
                                    <p:cond delay="3000"/>
                                  </p:stCondLst>
                                  <p:iterate type="lt">
                                    <p:tmPct val="4000"/>
                                  </p:iterate>
                                  <p:childTnLst>
                                    <p:set>
                                      <p:cBhvr override="childStyle">
                                        <p:cTn id="6" dur="1000" fill="hold"/>
                                        <p:tgtEl>
                                          <p:spTgt spid="9"/>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356755" y="320569"/>
            <a:ext cx="3743269"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Weekly Events</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sp>
        <p:nvSpPr>
          <p:cNvPr id="6" name="TextBox 5"/>
          <p:cNvSpPr txBox="1"/>
          <p:nvPr/>
        </p:nvSpPr>
        <p:spPr>
          <a:xfrm>
            <a:off x="2398879" y="4722050"/>
            <a:ext cx="3712363" cy="769441"/>
          </a:xfrm>
          <a:prstGeom prst="rect">
            <a:avLst/>
          </a:prstGeom>
          <a:noFill/>
        </p:spPr>
        <p:txBody>
          <a:bodyPr wrap="none" rtlCol="0">
            <a:spAutoFit/>
          </a:bodyPr>
          <a:lstStyle/>
          <a:p>
            <a:pPr algn="ctr"/>
            <a:r>
              <a:rPr lang="en-US" sz="4400" b="1" dirty="0">
                <a:solidFill>
                  <a:schemeClr val="tx2">
                    <a:lumMod val="20000"/>
                    <a:lumOff val="80000"/>
                  </a:schemeClr>
                </a:solidFill>
              </a:rPr>
              <a:t>Prayer at 7 Pm </a:t>
            </a:r>
          </a:p>
        </p:txBody>
      </p:sp>
      <p:sp>
        <p:nvSpPr>
          <p:cNvPr id="2" name="TextBox 1"/>
          <p:cNvSpPr txBox="1"/>
          <p:nvPr/>
        </p:nvSpPr>
        <p:spPr>
          <a:xfrm>
            <a:off x="6068213" y="237469"/>
            <a:ext cx="4500081" cy="923330"/>
          </a:xfrm>
          <a:prstGeom prst="rect">
            <a:avLst/>
          </a:prstGeom>
          <a:noFill/>
        </p:spPr>
        <p:txBody>
          <a:bodyPr wrap="square" rtlCol="0">
            <a:spAutoFit/>
          </a:bodyPr>
          <a:lstStyle/>
          <a:p>
            <a:pPr algn="ctr"/>
            <a:r>
              <a:rPr lang="en-CA" sz="5400" dirty="0">
                <a:solidFill>
                  <a:schemeClr val="tx2">
                    <a:lumMod val="20000"/>
                    <a:lumOff val="80000"/>
                  </a:schemeClr>
                </a:solidFill>
              </a:rPr>
              <a:t>Wednesdays</a:t>
            </a:r>
          </a:p>
        </p:txBody>
      </p:sp>
      <p:sp>
        <p:nvSpPr>
          <p:cNvPr id="8" name="TextBox 7"/>
          <p:cNvSpPr txBox="1"/>
          <p:nvPr/>
        </p:nvSpPr>
        <p:spPr>
          <a:xfrm flipH="1">
            <a:off x="8675817" y="1653434"/>
            <a:ext cx="2373188" cy="1200329"/>
          </a:xfrm>
          <a:prstGeom prst="rect">
            <a:avLst/>
          </a:prstGeom>
          <a:noFill/>
        </p:spPr>
        <p:txBody>
          <a:bodyPr wrap="square" rtlCol="0">
            <a:spAutoFit/>
          </a:bodyPr>
          <a:lstStyle/>
          <a:p>
            <a:pPr algn="ctr"/>
            <a:r>
              <a:rPr lang="en-CA" b="1" dirty="0">
                <a:solidFill>
                  <a:schemeClr val="accent2">
                    <a:lumMod val="40000"/>
                    <a:lumOff val="60000"/>
                  </a:schemeClr>
                </a:solidFill>
              </a:rPr>
              <a:t>Contact Info </a:t>
            </a:r>
          </a:p>
          <a:p>
            <a:pPr algn="ctr"/>
            <a:r>
              <a:rPr lang="en-CA" dirty="0">
                <a:solidFill>
                  <a:schemeClr val="accent2">
                    <a:lumMod val="40000"/>
                    <a:lumOff val="60000"/>
                  </a:schemeClr>
                </a:solidFill>
                <a:hlinkClick r:id="rId2"/>
              </a:rPr>
              <a:t>780.827.2636</a:t>
            </a:r>
            <a:r>
              <a:rPr lang="en-CA" dirty="0">
                <a:solidFill>
                  <a:schemeClr val="accent2">
                    <a:lumMod val="40000"/>
                    <a:lumOff val="60000"/>
                  </a:schemeClr>
                </a:solidFill>
              </a:rPr>
              <a:t> Phone </a:t>
            </a:r>
          </a:p>
          <a:p>
            <a:pPr algn="ctr"/>
            <a:r>
              <a:rPr lang="en-CA" dirty="0">
                <a:solidFill>
                  <a:schemeClr val="accent2">
                    <a:lumMod val="40000"/>
                    <a:lumOff val="60000"/>
                  </a:schemeClr>
                </a:solidFill>
                <a:hlinkClick r:id="rId3"/>
              </a:rPr>
              <a:t>cma04@telus.net</a:t>
            </a:r>
            <a:endParaRPr lang="en-CA" dirty="0">
              <a:solidFill>
                <a:schemeClr val="accent2">
                  <a:lumMod val="40000"/>
                  <a:lumOff val="60000"/>
                </a:schemeClr>
              </a:solidFill>
            </a:endParaRPr>
          </a:p>
          <a:p>
            <a:endParaRPr lang="en-CA" dirty="0">
              <a:solidFill>
                <a:schemeClr val="accent2">
                  <a:lumMod val="40000"/>
                  <a:lumOff val="60000"/>
                </a:schemeClr>
              </a:solidFill>
            </a:endParaRPr>
          </a:p>
        </p:txBody>
      </p:sp>
      <p:sp>
        <p:nvSpPr>
          <p:cNvPr id="9" name="Rectangle 8"/>
          <p:cNvSpPr/>
          <p:nvPr/>
        </p:nvSpPr>
        <p:spPr>
          <a:xfrm>
            <a:off x="8062175" y="3064535"/>
            <a:ext cx="3600472" cy="1200329"/>
          </a:xfrm>
          <a:prstGeom prst="rect">
            <a:avLst/>
          </a:prstGeom>
          <a:ln>
            <a:solidFill>
              <a:schemeClr val="accent1">
                <a:shade val="50000"/>
              </a:schemeClr>
            </a:solidFill>
          </a:ln>
        </p:spPr>
        <p:txBody>
          <a:bodyPr wrap="square">
            <a:spAutoFit/>
          </a:bodyPr>
          <a:lstStyle/>
          <a:p>
            <a:pPr lvl="0" algn="ctr"/>
            <a:r>
              <a:rPr lang="en-US" dirty="0">
                <a:solidFill>
                  <a:schemeClr val="accent1">
                    <a:lumMod val="60000"/>
                    <a:lumOff val="40000"/>
                  </a:schemeClr>
                </a:solidFill>
                <a:latin typeface="Baskerville Old Face" panose="02020602080505020303" pitchFamily="18" charset="0"/>
              </a:rPr>
              <a:t>Wednesdays are set aside for anyone needing personal prayer, or to talk with Pastor John. Call the office to set up a time or drop in.</a:t>
            </a: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4392" y="1160799"/>
            <a:ext cx="5995765" cy="3319968"/>
          </a:xfrm>
          <a:prstGeom prst="rect">
            <a:avLst/>
          </a:prstGeom>
        </p:spPr>
      </p:pic>
    </p:spTree>
    <p:extLst>
      <p:ext uri="{BB962C8B-B14F-4D97-AF65-F5344CB8AC3E}">
        <p14:creationId xmlns:p14="http://schemas.microsoft.com/office/powerpoint/2010/main" val="3845616111"/>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mph" presetSubtype="0" repeatCount="indefinite" fill="hold" grpId="0" nodeType="withEffect">
                                  <p:stCondLst>
                                    <p:cond delay="3000"/>
                                  </p:stCondLst>
                                  <p:iterate type="lt">
                                    <p:tmPct val="4000"/>
                                  </p:iterate>
                                  <p:childTnLst>
                                    <p:set>
                                      <p:cBhvr override="childStyle">
                                        <p:cTn id="6" dur="1000" fill="hold"/>
                                        <p:tgtEl>
                                          <p:spTgt spid="9"/>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356755" y="320569"/>
            <a:ext cx="3743269"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Weekly Events</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978" y="1645922"/>
            <a:ext cx="8025258" cy="2463895"/>
          </a:xfrm>
          <a:prstGeom prst="rect">
            <a:avLst/>
          </a:prstGeom>
        </p:spPr>
      </p:pic>
      <p:sp>
        <p:nvSpPr>
          <p:cNvPr id="6" name="TextBox 5"/>
          <p:cNvSpPr txBox="1"/>
          <p:nvPr/>
        </p:nvSpPr>
        <p:spPr>
          <a:xfrm>
            <a:off x="2039867" y="4955632"/>
            <a:ext cx="4252383" cy="769441"/>
          </a:xfrm>
          <a:prstGeom prst="rect">
            <a:avLst/>
          </a:prstGeom>
          <a:noFill/>
        </p:spPr>
        <p:txBody>
          <a:bodyPr wrap="none" rtlCol="0">
            <a:spAutoFit/>
          </a:bodyPr>
          <a:lstStyle/>
          <a:p>
            <a:r>
              <a:rPr lang="en-CA" sz="4400" b="1" dirty="0">
                <a:solidFill>
                  <a:schemeClr val="tx2">
                    <a:lumMod val="20000"/>
                    <a:lumOff val="80000"/>
                  </a:schemeClr>
                </a:solidFill>
              </a:rPr>
              <a:t>To Be Announced</a:t>
            </a:r>
            <a:endParaRPr lang="en-CA" sz="4400" dirty="0">
              <a:solidFill>
                <a:schemeClr val="tx2">
                  <a:lumMod val="20000"/>
                  <a:lumOff val="80000"/>
                </a:schemeClr>
              </a:solidFill>
            </a:endParaRPr>
          </a:p>
        </p:txBody>
      </p:sp>
      <p:sp>
        <p:nvSpPr>
          <p:cNvPr id="2" name="TextBox 1"/>
          <p:cNvSpPr txBox="1"/>
          <p:nvPr/>
        </p:nvSpPr>
        <p:spPr>
          <a:xfrm>
            <a:off x="6003533" y="256989"/>
            <a:ext cx="4500081" cy="1015663"/>
          </a:xfrm>
          <a:prstGeom prst="rect">
            <a:avLst/>
          </a:prstGeom>
          <a:noFill/>
        </p:spPr>
        <p:txBody>
          <a:bodyPr wrap="square" rtlCol="0">
            <a:spAutoFit/>
          </a:bodyPr>
          <a:lstStyle/>
          <a:p>
            <a:pPr algn="ctr"/>
            <a:r>
              <a:rPr lang="en-CA" sz="6000" dirty="0">
                <a:solidFill>
                  <a:schemeClr val="tx2">
                    <a:lumMod val="20000"/>
                    <a:lumOff val="80000"/>
                  </a:schemeClr>
                </a:solidFill>
              </a:rPr>
              <a:t>Thursdays</a:t>
            </a:r>
          </a:p>
        </p:txBody>
      </p:sp>
      <p:sp>
        <p:nvSpPr>
          <p:cNvPr id="7" name="TextBox 6"/>
          <p:cNvSpPr txBox="1"/>
          <p:nvPr/>
        </p:nvSpPr>
        <p:spPr>
          <a:xfrm flipH="1">
            <a:off x="9318509" y="1272652"/>
            <a:ext cx="2462674" cy="4247317"/>
          </a:xfrm>
          <a:prstGeom prst="rect">
            <a:avLst/>
          </a:prstGeom>
          <a:noFill/>
        </p:spPr>
        <p:txBody>
          <a:bodyPr wrap="square" rtlCol="0">
            <a:spAutoFit/>
          </a:bodyPr>
          <a:lstStyle/>
          <a:p>
            <a:pPr algn="ctr"/>
            <a:r>
              <a:rPr lang="en-CA" b="1" u="sng" dirty="0">
                <a:solidFill>
                  <a:schemeClr val="accent2">
                    <a:lumMod val="40000"/>
                    <a:lumOff val="60000"/>
                  </a:schemeClr>
                </a:solidFill>
              </a:rPr>
              <a:t>Contact Info </a:t>
            </a:r>
          </a:p>
          <a:p>
            <a:pPr algn="ctr"/>
            <a:r>
              <a:rPr lang="en-CA" dirty="0">
                <a:solidFill>
                  <a:schemeClr val="accent2">
                    <a:lumMod val="40000"/>
                    <a:lumOff val="60000"/>
                  </a:schemeClr>
                </a:solidFill>
                <a:hlinkClick r:id="rId3"/>
              </a:rPr>
              <a:t>780.827.2636</a:t>
            </a:r>
            <a:r>
              <a:rPr lang="en-CA" dirty="0">
                <a:solidFill>
                  <a:schemeClr val="accent2">
                    <a:lumMod val="40000"/>
                    <a:lumOff val="60000"/>
                  </a:schemeClr>
                </a:solidFill>
              </a:rPr>
              <a:t> Phone </a:t>
            </a:r>
          </a:p>
          <a:p>
            <a:pPr algn="ctr"/>
            <a:r>
              <a:rPr lang="en-CA" dirty="0">
                <a:solidFill>
                  <a:schemeClr val="accent2">
                    <a:lumMod val="40000"/>
                    <a:lumOff val="60000"/>
                  </a:schemeClr>
                </a:solidFill>
                <a:hlinkClick r:id="rId4"/>
              </a:rPr>
              <a:t>cma04@telus.net</a:t>
            </a:r>
            <a:endParaRPr lang="en-CA" dirty="0">
              <a:solidFill>
                <a:schemeClr val="accent2">
                  <a:lumMod val="40000"/>
                  <a:lumOff val="60000"/>
                </a:schemeClr>
              </a:solidFill>
            </a:endParaRPr>
          </a:p>
          <a:p>
            <a:pPr algn="ctr"/>
            <a:r>
              <a:rPr lang="en-CA" b="1" u="sng" dirty="0">
                <a:solidFill>
                  <a:schemeClr val="accent2">
                    <a:lumMod val="40000"/>
                    <a:lumOff val="60000"/>
                  </a:schemeClr>
                </a:solidFill>
              </a:rPr>
              <a:t>Office Hours </a:t>
            </a:r>
          </a:p>
          <a:p>
            <a:pPr algn="ctr"/>
            <a:r>
              <a:rPr lang="en-CA" dirty="0">
                <a:solidFill>
                  <a:schemeClr val="accent2">
                    <a:lumMod val="40000"/>
                    <a:lumOff val="60000"/>
                  </a:schemeClr>
                </a:solidFill>
              </a:rPr>
              <a:t>Tues to Thurs </a:t>
            </a:r>
          </a:p>
          <a:p>
            <a:pPr algn="ctr"/>
            <a:r>
              <a:rPr lang="en-CA" dirty="0">
                <a:solidFill>
                  <a:schemeClr val="accent2">
                    <a:lumMod val="40000"/>
                    <a:lumOff val="60000"/>
                  </a:schemeClr>
                </a:solidFill>
              </a:rPr>
              <a:t>9:30 AM – 3:30PM </a:t>
            </a:r>
            <a:br>
              <a:rPr lang="en-CA" dirty="0">
                <a:solidFill>
                  <a:schemeClr val="accent2">
                    <a:lumMod val="40000"/>
                    <a:lumOff val="60000"/>
                  </a:schemeClr>
                </a:solidFill>
              </a:rPr>
            </a:br>
            <a:r>
              <a:rPr lang="en-CA" dirty="0">
                <a:solidFill>
                  <a:schemeClr val="accent2">
                    <a:lumMod val="40000"/>
                    <a:lumOff val="60000"/>
                  </a:schemeClr>
                </a:solidFill>
              </a:rPr>
              <a:t>Friday</a:t>
            </a:r>
          </a:p>
          <a:p>
            <a:pPr algn="ctr"/>
            <a:r>
              <a:rPr lang="en-CA" dirty="0">
                <a:solidFill>
                  <a:schemeClr val="accent2">
                    <a:lumMod val="40000"/>
                    <a:lumOff val="60000"/>
                  </a:schemeClr>
                </a:solidFill>
              </a:rPr>
              <a:t>9:30AM - Noon</a:t>
            </a:r>
          </a:p>
          <a:p>
            <a:pPr algn="ctr"/>
            <a:r>
              <a:rPr lang="en-CA" b="1" u="sng" dirty="0">
                <a:solidFill>
                  <a:schemeClr val="accent2">
                    <a:lumMod val="40000"/>
                    <a:lumOff val="60000"/>
                  </a:schemeClr>
                </a:solidFill>
              </a:rPr>
              <a:t>Meeting Location </a:t>
            </a:r>
          </a:p>
          <a:p>
            <a:pPr algn="ctr"/>
            <a:r>
              <a:rPr lang="en-CA" dirty="0">
                <a:solidFill>
                  <a:schemeClr val="accent2">
                    <a:lumMod val="40000"/>
                    <a:lumOff val="60000"/>
                  </a:schemeClr>
                </a:solidFill>
              </a:rPr>
              <a:t>11001 Leonard St </a:t>
            </a:r>
          </a:p>
          <a:p>
            <a:pPr algn="ctr"/>
            <a:r>
              <a:rPr lang="en-CA" dirty="0">
                <a:solidFill>
                  <a:schemeClr val="accent2">
                    <a:lumMod val="40000"/>
                    <a:lumOff val="60000"/>
                  </a:schemeClr>
                </a:solidFill>
              </a:rPr>
              <a:t>Grande Cache</a:t>
            </a:r>
            <a:endParaRPr lang="en-CA" dirty="0">
              <a:solidFill>
                <a:schemeClr val="accent2">
                  <a:lumMod val="40000"/>
                  <a:lumOff val="60000"/>
                </a:schemeClr>
              </a:solidFill>
              <a:effectLst/>
            </a:endParaRPr>
          </a:p>
          <a:p>
            <a:pPr algn="ctr"/>
            <a:r>
              <a:rPr lang="en-CA" b="1" u="sng" dirty="0">
                <a:solidFill>
                  <a:schemeClr val="accent2">
                    <a:lumMod val="40000"/>
                    <a:lumOff val="60000"/>
                  </a:schemeClr>
                </a:solidFill>
              </a:rPr>
              <a:t>Mailing Address </a:t>
            </a:r>
          </a:p>
          <a:p>
            <a:pPr algn="ctr"/>
            <a:r>
              <a:rPr lang="en-CA" dirty="0">
                <a:solidFill>
                  <a:schemeClr val="accent2">
                    <a:lumMod val="40000"/>
                    <a:lumOff val="60000"/>
                  </a:schemeClr>
                </a:solidFill>
              </a:rPr>
              <a:t>Box 358 </a:t>
            </a:r>
          </a:p>
          <a:p>
            <a:pPr algn="ctr"/>
            <a:r>
              <a:rPr lang="en-CA" dirty="0">
                <a:solidFill>
                  <a:schemeClr val="accent2">
                    <a:lumMod val="40000"/>
                    <a:lumOff val="60000"/>
                  </a:schemeClr>
                </a:solidFill>
              </a:rPr>
              <a:t>Grande Cache, AB </a:t>
            </a:r>
          </a:p>
          <a:p>
            <a:pPr algn="ctr"/>
            <a:r>
              <a:rPr lang="en-CA" dirty="0">
                <a:solidFill>
                  <a:schemeClr val="accent2">
                    <a:lumMod val="40000"/>
                    <a:lumOff val="60000"/>
                  </a:schemeClr>
                </a:solidFill>
              </a:rPr>
              <a:t>T0E 0Y0   Canada </a:t>
            </a:r>
          </a:p>
        </p:txBody>
      </p:sp>
    </p:spTree>
    <p:extLst>
      <p:ext uri="{BB962C8B-B14F-4D97-AF65-F5344CB8AC3E}">
        <p14:creationId xmlns:p14="http://schemas.microsoft.com/office/powerpoint/2010/main" val="4067503073"/>
      </p:ext>
    </p:extLst>
  </p:cSld>
  <p:clrMapOvr>
    <a:masterClrMapping/>
  </p:clrMapOvr>
  <p:transition spd="slow" advClick="0" advTm="10000">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99932" y="247922"/>
            <a:ext cx="3743269" cy="757130"/>
          </a:xfrm>
          <a:prstGeom prst="rect">
            <a:avLst/>
          </a:prstGeom>
          <a:noFill/>
        </p:spPr>
        <p:txBody>
          <a:bodyPr wrap="none" lIns="91440" tIns="45720" rIns="91440" bIns="45720">
            <a:spAutoFit/>
          </a:bodyPr>
          <a:lstStyle/>
          <a:p>
            <a:pPr algn="ctr"/>
            <a:r>
              <a:rPr lang="en-US" sz="4800" b="1" dirty="0">
                <a:ln w="0"/>
                <a:solidFill>
                  <a:schemeClr val="tx2">
                    <a:lumMod val="60000"/>
                    <a:lumOff val="40000"/>
                  </a:schemeClr>
                </a:solidFill>
                <a:effectLst>
                  <a:outerShdw blurRad="38100" dist="19050" dir="2700000" algn="tl" rotWithShape="0">
                    <a:schemeClr val="dk1">
                      <a:alpha val="40000"/>
                    </a:schemeClr>
                  </a:outerShdw>
                </a:effectLst>
              </a:rPr>
              <a:t>Weekly Events</a:t>
            </a:r>
            <a:endParaRPr lang="en-US" sz="4800" b="1"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994" y="1081370"/>
            <a:ext cx="6650589" cy="3740958"/>
          </a:xfrm>
          <a:prstGeom prst="rect">
            <a:avLst/>
          </a:prstGeom>
        </p:spPr>
      </p:pic>
      <p:sp>
        <p:nvSpPr>
          <p:cNvPr id="6" name="TextBox 5"/>
          <p:cNvSpPr txBox="1"/>
          <p:nvPr/>
        </p:nvSpPr>
        <p:spPr>
          <a:xfrm>
            <a:off x="556591" y="4782454"/>
            <a:ext cx="7852302" cy="1815882"/>
          </a:xfrm>
          <a:prstGeom prst="rect">
            <a:avLst/>
          </a:prstGeom>
          <a:noFill/>
        </p:spPr>
        <p:txBody>
          <a:bodyPr wrap="square" rtlCol="0" anchor="t">
            <a:spAutoFit/>
          </a:bodyPr>
          <a:lstStyle/>
          <a:p>
            <a:pPr algn="ctr"/>
            <a:r>
              <a:rPr lang="en-US" sz="4000" b="1" dirty="0">
                <a:solidFill>
                  <a:srgbClr val="FF0000"/>
                </a:solidFill>
              </a:rPr>
              <a:t> Youth Band Practice 6:00 pm</a:t>
            </a:r>
          </a:p>
          <a:p>
            <a:pPr algn="ctr"/>
            <a:r>
              <a:rPr lang="en-US" sz="4000" b="1" dirty="0">
                <a:solidFill>
                  <a:srgbClr val="FF0000"/>
                </a:solidFill>
              </a:rPr>
              <a:t>Youth 7:00pm</a:t>
            </a:r>
          </a:p>
          <a:p>
            <a:pPr algn="ctr"/>
            <a:endParaRPr lang="en-US" sz="3200" dirty="0">
              <a:solidFill>
                <a:srgbClr val="FF0000"/>
              </a:solidFill>
            </a:endParaRPr>
          </a:p>
        </p:txBody>
      </p:sp>
      <p:sp>
        <p:nvSpPr>
          <p:cNvPr id="2" name="TextBox 1"/>
          <p:cNvSpPr txBox="1"/>
          <p:nvPr/>
        </p:nvSpPr>
        <p:spPr>
          <a:xfrm>
            <a:off x="7526951" y="150785"/>
            <a:ext cx="4500081" cy="1015663"/>
          </a:xfrm>
          <a:prstGeom prst="rect">
            <a:avLst/>
          </a:prstGeom>
          <a:noFill/>
        </p:spPr>
        <p:txBody>
          <a:bodyPr wrap="square" rtlCol="0">
            <a:spAutoFit/>
          </a:bodyPr>
          <a:lstStyle/>
          <a:p>
            <a:pPr algn="ctr"/>
            <a:r>
              <a:rPr lang="en-CA" sz="6000" dirty="0">
                <a:solidFill>
                  <a:schemeClr val="tx2">
                    <a:lumMod val="20000"/>
                    <a:lumOff val="80000"/>
                  </a:schemeClr>
                </a:solidFill>
              </a:rPr>
              <a:t>Fridays</a:t>
            </a:r>
          </a:p>
        </p:txBody>
      </p:sp>
      <p:sp>
        <p:nvSpPr>
          <p:cNvPr id="7" name="TextBox 6"/>
          <p:cNvSpPr txBox="1"/>
          <p:nvPr/>
        </p:nvSpPr>
        <p:spPr>
          <a:xfrm flipH="1">
            <a:off x="8139638" y="1524054"/>
            <a:ext cx="3274709" cy="1200329"/>
          </a:xfrm>
          <a:prstGeom prst="rect">
            <a:avLst/>
          </a:prstGeom>
          <a:noFill/>
        </p:spPr>
        <p:txBody>
          <a:bodyPr wrap="square" rtlCol="0">
            <a:spAutoFit/>
          </a:bodyPr>
          <a:lstStyle/>
          <a:p>
            <a:pPr algn="ctr"/>
            <a:r>
              <a:rPr lang="en-CA" b="1" u="sng" dirty="0">
                <a:solidFill>
                  <a:schemeClr val="accent2">
                    <a:lumMod val="40000"/>
                    <a:lumOff val="60000"/>
                  </a:schemeClr>
                </a:solidFill>
              </a:rPr>
              <a:t>Contact Info </a:t>
            </a:r>
          </a:p>
          <a:p>
            <a:pPr algn="ctr"/>
            <a:r>
              <a:rPr lang="en-CA" dirty="0">
                <a:solidFill>
                  <a:schemeClr val="accent2">
                    <a:lumMod val="40000"/>
                    <a:lumOff val="60000"/>
                  </a:schemeClr>
                </a:solidFill>
                <a:hlinkClick r:id="rId3"/>
              </a:rPr>
              <a:t>780.827.2636</a:t>
            </a:r>
            <a:r>
              <a:rPr lang="en-CA" dirty="0">
                <a:solidFill>
                  <a:schemeClr val="accent2">
                    <a:lumMod val="40000"/>
                    <a:lumOff val="60000"/>
                  </a:schemeClr>
                </a:solidFill>
              </a:rPr>
              <a:t> Phone </a:t>
            </a:r>
          </a:p>
          <a:p>
            <a:pPr algn="ctr"/>
            <a:r>
              <a:rPr lang="en-CA" dirty="0">
                <a:solidFill>
                  <a:schemeClr val="accent2">
                    <a:lumMod val="40000"/>
                    <a:lumOff val="60000"/>
                  </a:schemeClr>
                </a:solidFill>
                <a:hlinkClick r:id="rId4"/>
              </a:rPr>
              <a:t>cma04@telus.net</a:t>
            </a:r>
            <a:endParaRPr lang="en-CA" dirty="0">
              <a:solidFill>
                <a:schemeClr val="accent2">
                  <a:lumMod val="40000"/>
                  <a:lumOff val="60000"/>
                </a:schemeClr>
              </a:solidFill>
            </a:endParaRPr>
          </a:p>
          <a:p>
            <a:pPr algn="ctr"/>
            <a:r>
              <a:rPr lang="en-CA" dirty="0">
                <a:solidFill>
                  <a:schemeClr val="accent2">
                    <a:lumMod val="40000"/>
                    <a:lumOff val="60000"/>
                  </a:schemeClr>
                </a:solidFill>
              </a:rPr>
              <a:t>Cheryl Feragotti or Greg Barnes</a:t>
            </a:r>
          </a:p>
        </p:txBody>
      </p:sp>
      <p:sp>
        <p:nvSpPr>
          <p:cNvPr id="9" name="TextBox 8"/>
          <p:cNvSpPr txBox="1"/>
          <p:nvPr/>
        </p:nvSpPr>
        <p:spPr>
          <a:xfrm>
            <a:off x="8338741" y="3376299"/>
            <a:ext cx="3323971" cy="646331"/>
          </a:xfrm>
          <a:prstGeom prst="rect">
            <a:avLst/>
          </a:prstGeom>
          <a:noFill/>
          <a:ln>
            <a:solidFill>
              <a:schemeClr val="bg1"/>
            </a:solidFill>
          </a:ln>
        </p:spPr>
        <p:txBody>
          <a:bodyPr wrap="square" rtlCol="0">
            <a:spAutoFit/>
          </a:bodyPr>
          <a:lstStyle/>
          <a:p>
            <a:pPr algn="ctr"/>
            <a:r>
              <a:rPr lang="en-CA" dirty="0">
                <a:solidFill>
                  <a:schemeClr val="bg1"/>
                </a:solidFill>
              </a:rPr>
              <a:t>Combined Youth and Leaders from Alliance church and CMA</a:t>
            </a:r>
          </a:p>
        </p:txBody>
      </p:sp>
      <p:sp>
        <p:nvSpPr>
          <p:cNvPr id="4" name="Rectangle 3"/>
          <p:cNvSpPr/>
          <p:nvPr/>
        </p:nvSpPr>
        <p:spPr>
          <a:xfrm>
            <a:off x="6003635" y="2967335"/>
            <a:ext cx="184731" cy="923330"/>
          </a:xfrm>
          <a:prstGeom prst="rect">
            <a:avLst/>
          </a:prstGeom>
          <a:noFill/>
        </p:spPr>
        <p:txBody>
          <a:bodyPr wrap="none" lIns="91440" tIns="45720" rIns="91440" bIns="45720">
            <a:spAutoFit/>
          </a:bodyPr>
          <a:lstStyle/>
          <a:p>
            <a:pPr algn="ct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3117830971"/>
      </p:ext>
    </p:extLst>
  </p:cSld>
  <p:clrMapOvr>
    <a:masterClrMapping/>
  </p:clrMapOvr>
  <p:transition spd="slow" advClick="0" advTm="10000">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85527" y="142051"/>
            <a:ext cx="3743269"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Weekly Events</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7801" y="1077699"/>
            <a:ext cx="4736883" cy="2622901"/>
          </a:xfrm>
          <a:prstGeom prst="rect">
            <a:avLst/>
          </a:prstGeom>
        </p:spPr>
      </p:pic>
      <p:sp>
        <p:nvSpPr>
          <p:cNvPr id="6" name="TextBox 5"/>
          <p:cNvSpPr txBox="1"/>
          <p:nvPr/>
        </p:nvSpPr>
        <p:spPr>
          <a:xfrm>
            <a:off x="1201760" y="3680618"/>
            <a:ext cx="3584123" cy="769441"/>
          </a:xfrm>
          <a:prstGeom prst="rect">
            <a:avLst/>
          </a:prstGeom>
          <a:noFill/>
        </p:spPr>
        <p:txBody>
          <a:bodyPr wrap="none" rtlCol="0">
            <a:spAutoFit/>
          </a:bodyPr>
          <a:lstStyle/>
          <a:p>
            <a:r>
              <a:rPr lang="en-CA" sz="4400" b="1" dirty="0">
                <a:solidFill>
                  <a:srgbClr val="FF0000"/>
                </a:solidFill>
              </a:rPr>
              <a:t>Prayer at 7 Pm</a:t>
            </a:r>
            <a:endParaRPr lang="en-CA" sz="4400" dirty="0">
              <a:solidFill>
                <a:srgbClr val="FF0000"/>
              </a:solidFill>
            </a:endParaRPr>
          </a:p>
        </p:txBody>
      </p:sp>
      <p:sp>
        <p:nvSpPr>
          <p:cNvPr id="2" name="TextBox 1"/>
          <p:cNvSpPr txBox="1"/>
          <p:nvPr/>
        </p:nvSpPr>
        <p:spPr>
          <a:xfrm>
            <a:off x="4616521" y="142051"/>
            <a:ext cx="4500081" cy="1015663"/>
          </a:xfrm>
          <a:prstGeom prst="rect">
            <a:avLst/>
          </a:prstGeom>
          <a:noFill/>
        </p:spPr>
        <p:txBody>
          <a:bodyPr wrap="square" rtlCol="0">
            <a:spAutoFit/>
          </a:bodyPr>
          <a:lstStyle/>
          <a:p>
            <a:pPr algn="ctr"/>
            <a:r>
              <a:rPr lang="en-CA" sz="6000" dirty="0">
                <a:solidFill>
                  <a:schemeClr val="tx2">
                    <a:lumMod val="20000"/>
                    <a:lumOff val="80000"/>
                  </a:schemeClr>
                </a:solidFill>
              </a:rPr>
              <a:t>Fridays</a:t>
            </a:r>
          </a:p>
        </p:txBody>
      </p:sp>
      <p:sp>
        <p:nvSpPr>
          <p:cNvPr id="7" name="TextBox 6"/>
          <p:cNvSpPr txBox="1"/>
          <p:nvPr/>
        </p:nvSpPr>
        <p:spPr>
          <a:xfrm flipH="1">
            <a:off x="8727727" y="299016"/>
            <a:ext cx="2422612" cy="1200329"/>
          </a:xfrm>
          <a:prstGeom prst="rect">
            <a:avLst/>
          </a:prstGeom>
          <a:noFill/>
        </p:spPr>
        <p:txBody>
          <a:bodyPr wrap="square" rtlCol="0">
            <a:spAutoFit/>
          </a:bodyPr>
          <a:lstStyle/>
          <a:p>
            <a:pPr algn="ctr"/>
            <a:r>
              <a:rPr lang="en-CA" b="1" u="sng" dirty="0">
                <a:solidFill>
                  <a:schemeClr val="accent2">
                    <a:lumMod val="40000"/>
                    <a:lumOff val="60000"/>
                  </a:schemeClr>
                </a:solidFill>
              </a:rPr>
              <a:t>Contact Info </a:t>
            </a:r>
          </a:p>
          <a:p>
            <a:pPr algn="ctr"/>
            <a:r>
              <a:rPr lang="en-CA" dirty="0">
                <a:solidFill>
                  <a:schemeClr val="accent2">
                    <a:lumMod val="40000"/>
                    <a:lumOff val="60000"/>
                  </a:schemeClr>
                </a:solidFill>
                <a:hlinkClick r:id="rId3"/>
              </a:rPr>
              <a:t>780.827.2636</a:t>
            </a:r>
            <a:r>
              <a:rPr lang="en-CA" dirty="0">
                <a:solidFill>
                  <a:schemeClr val="accent2">
                    <a:lumMod val="40000"/>
                    <a:lumOff val="60000"/>
                  </a:schemeClr>
                </a:solidFill>
              </a:rPr>
              <a:t> Phone </a:t>
            </a:r>
          </a:p>
          <a:p>
            <a:pPr algn="ctr"/>
            <a:r>
              <a:rPr lang="en-CA" dirty="0">
                <a:solidFill>
                  <a:schemeClr val="accent2">
                    <a:lumMod val="40000"/>
                    <a:lumOff val="60000"/>
                  </a:schemeClr>
                </a:solidFill>
                <a:hlinkClick r:id="rId4"/>
              </a:rPr>
              <a:t>cma04@telus.net</a:t>
            </a:r>
            <a:endParaRPr lang="en-CA" dirty="0">
              <a:solidFill>
                <a:schemeClr val="accent2">
                  <a:lumMod val="40000"/>
                  <a:lumOff val="60000"/>
                </a:schemeClr>
              </a:solidFill>
            </a:endParaRPr>
          </a:p>
          <a:p>
            <a:pPr algn="ctr"/>
            <a:r>
              <a:rPr lang="en-CA" dirty="0">
                <a:solidFill>
                  <a:schemeClr val="accent2">
                    <a:lumMod val="40000"/>
                    <a:lumOff val="60000"/>
                  </a:schemeClr>
                </a:solidFill>
              </a:rPr>
              <a:t>Pastor John</a:t>
            </a:r>
          </a:p>
        </p:txBody>
      </p:sp>
      <p:sp>
        <p:nvSpPr>
          <p:cNvPr id="9" name="TextBox 8"/>
          <p:cNvSpPr txBox="1"/>
          <p:nvPr/>
        </p:nvSpPr>
        <p:spPr>
          <a:xfrm>
            <a:off x="5792549" y="1255330"/>
            <a:ext cx="2148024" cy="369332"/>
          </a:xfrm>
          <a:prstGeom prst="rect">
            <a:avLst/>
          </a:prstGeom>
          <a:noFill/>
          <a:ln>
            <a:solidFill>
              <a:schemeClr val="bg1"/>
            </a:solidFill>
          </a:ln>
        </p:spPr>
        <p:txBody>
          <a:bodyPr wrap="none" rtlCol="0">
            <a:spAutoFit/>
          </a:bodyPr>
          <a:lstStyle/>
          <a:p>
            <a:r>
              <a:rPr lang="en-CA" dirty="0">
                <a:solidFill>
                  <a:schemeClr val="bg1"/>
                </a:solidFill>
              </a:rPr>
              <a:t>Everyone is welcome</a:t>
            </a:r>
          </a:p>
        </p:txBody>
      </p:sp>
      <p:sp>
        <p:nvSpPr>
          <p:cNvPr id="4" name="Rectangle 3"/>
          <p:cNvSpPr/>
          <p:nvPr/>
        </p:nvSpPr>
        <p:spPr>
          <a:xfrm>
            <a:off x="5613114" y="1803180"/>
            <a:ext cx="6096000" cy="4524315"/>
          </a:xfrm>
          <a:prstGeom prst="rect">
            <a:avLst/>
          </a:prstGeom>
        </p:spPr>
        <p:txBody>
          <a:bodyPr>
            <a:spAutoFit/>
          </a:bodyPr>
          <a:lstStyle/>
          <a:p>
            <a:pPr algn="ctr"/>
            <a:r>
              <a:rPr lang="en-US" dirty="0">
                <a:solidFill>
                  <a:schemeClr val="accent2">
                    <a:lumMod val="40000"/>
                    <a:lumOff val="60000"/>
                  </a:schemeClr>
                </a:solidFill>
              </a:rPr>
              <a:t>Intercessory prayer is the act of praying on behalf of others. The role of mediator in prayer was prevalent in the Old Testament, in the cases of Abraham, Moses, David, Samuel, Hezekiah, Elijah, Jeremiah, Ezekiel, and Daniel. Christ is pictured in the New Testament as the ultimate intercessor, and because of this, all Christian prayer becomes intercession since it is offered to God through and by Christ. Jesus closed the gap between us and God when He died on the cross. Because of Jesus’ mediation, we can now intercede in prayer on behalf of other Christians or for the lost, asking God to grant their requests according to His will.</a:t>
            </a:r>
          </a:p>
          <a:p>
            <a:pPr algn="ctr"/>
            <a:r>
              <a:rPr lang="en-US" dirty="0">
                <a:solidFill>
                  <a:schemeClr val="accent2">
                    <a:lumMod val="40000"/>
                    <a:lumOff val="60000"/>
                  </a:schemeClr>
                </a:solidFill>
              </a:rPr>
              <a:t>God calls all Christians to be intercessors. It is God’s desire that every believer be active in intercessory prayer. What a wonderful and exalted privilege we have in being able to come boldly before the throne of Almighty God with our prayers and requests!</a:t>
            </a:r>
          </a:p>
        </p:txBody>
      </p:sp>
      <p:sp>
        <p:nvSpPr>
          <p:cNvPr id="8" name="Rectangle 7"/>
          <p:cNvSpPr/>
          <p:nvPr/>
        </p:nvSpPr>
        <p:spPr>
          <a:xfrm>
            <a:off x="605927" y="4450059"/>
            <a:ext cx="4520629" cy="1754326"/>
          </a:xfrm>
          <a:prstGeom prst="rect">
            <a:avLst/>
          </a:prstGeom>
        </p:spPr>
        <p:txBody>
          <a:bodyPr wrap="square">
            <a:spAutoFit/>
          </a:bodyPr>
          <a:lstStyle/>
          <a:p>
            <a:pPr algn="ctr"/>
            <a:r>
              <a:rPr lang="en-US" b="1" dirty="0">
                <a:solidFill>
                  <a:schemeClr val="accent1">
                    <a:lumMod val="40000"/>
                    <a:lumOff val="60000"/>
                  </a:schemeClr>
                </a:solidFill>
                <a:effectLst/>
              </a:rPr>
              <a:t>I urge, then, first of all, that petitions, prayers, intercession and thanksgiving be made for all people— for kings and all those in authority, that we may live peaceful and quiet lives in all godliness and holiness. </a:t>
            </a:r>
            <a:br>
              <a:rPr lang="en-US" b="1" dirty="0">
                <a:solidFill>
                  <a:schemeClr val="accent1">
                    <a:lumMod val="40000"/>
                    <a:lumOff val="60000"/>
                  </a:schemeClr>
                </a:solidFill>
                <a:effectLst/>
              </a:rPr>
            </a:br>
            <a:r>
              <a:rPr lang="en-US" b="1" dirty="0">
                <a:solidFill>
                  <a:schemeClr val="accent1">
                    <a:lumMod val="40000"/>
                    <a:lumOff val="60000"/>
                  </a:schemeClr>
                </a:solidFill>
                <a:effectLst/>
              </a:rPr>
              <a:t>1 Timothy 2:1-2, NIV</a:t>
            </a:r>
            <a:endParaRPr lang="en-CA" dirty="0">
              <a:solidFill>
                <a:schemeClr val="accent1">
                  <a:lumMod val="40000"/>
                  <a:lumOff val="60000"/>
                </a:schemeClr>
              </a:solidFill>
            </a:endParaRPr>
          </a:p>
        </p:txBody>
      </p:sp>
    </p:spTree>
    <p:extLst>
      <p:ext uri="{BB962C8B-B14F-4D97-AF65-F5344CB8AC3E}">
        <p14:creationId xmlns:p14="http://schemas.microsoft.com/office/powerpoint/2010/main" val="3167429480"/>
      </p:ext>
    </p:extLst>
  </p:cSld>
  <p:clrMapOvr>
    <a:masterClrMapping/>
  </p:clrMapOvr>
  <p:transition spd="slow" advClick="0" advTm="10000">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356755" y="320569"/>
            <a:ext cx="3743269"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Weekly Events</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307" y="1166251"/>
            <a:ext cx="6336756" cy="3508780"/>
          </a:xfrm>
          <a:prstGeom prst="rect">
            <a:avLst/>
          </a:prstGeom>
        </p:spPr>
      </p:pic>
      <p:sp>
        <p:nvSpPr>
          <p:cNvPr id="6" name="TextBox 5"/>
          <p:cNvSpPr txBox="1"/>
          <p:nvPr/>
        </p:nvSpPr>
        <p:spPr>
          <a:xfrm>
            <a:off x="304800" y="4814888"/>
            <a:ext cx="6521767" cy="769441"/>
          </a:xfrm>
          <a:prstGeom prst="rect">
            <a:avLst/>
          </a:prstGeom>
          <a:noFill/>
        </p:spPr>
        <p:txBody>
          <a:bodyPr wrap="square" rtlCol="0" anchor="t">
            <a:spAutoFit/>
          </a:bodyPr>
          <a:lstStyle/>
          <a:p>
            <a:r>
              <a:rPr lang="en-CA" sz="4400" b="1" dirty="0">
                <a:solidFill>
                  <a:srgbClr val="FF0000"/>
                </a:solidFill>
              </a:rPr>
              <a:t>Kids Church 11 AM - 1PM</a:t>
            </a:r>
          </a:p>
        </p:txBody>
      </p:sp>
      <p:sp>
        <p:nvSpPr>
          <p:cNvPr id="2" name="TextBox 1"/>
          <p:cNvSpPr txBox="1"/>
          <p:nvPr/>
        </p:nvSpPr>
        <p:spPr>
          <a:xfrm>
            <a:off x="6003533" y="256989"/>
            <a:ext cx="4500081" cy="1015663"/>
          </a:xfrm>
          <a:prstGeom prst="rect">
            <a:avLst/>
          </a:prstGeom>
          <a:noFill/>
        </p:spPr>
        <p:txBody>
          <a:bodyPr wrap="square" rtlCol="0">
            <a:spAutoFit/>
          </a:bodyPr>
          <a:lstStyle/>
          <a:p>
            <a:pPr algn="ctr"/>
            <a:r>
              <a:rPr lang="en-CA" sz="6000" dirty="0">
                <a:solidFill>
                  <a:schemeClr val="tx2">
                    <a:lumMod val="20000"/>
                    <a:lumOff val="80000"/>
                  </a:schemeClr>
                </a:solidFill>
              </a:rPr>
              <a:t>Saturdays</a:t>
            </a:r>
          </a:p>
        </p:txBody>
      </p:sp>
      <p:sp>
        <p:nvSpPr>
          <p:cNvPr id="7" name="TextBox 6"/>
          <p:cNvSpPr txBox="1"/>
          <p:nvPr/>
        </p:nvSpPr>
        <p:spPr>
          <a:xfrm flipH="1">
            <a:off x="8715522" y="1272652"/>
            <a:ext cx="2643644" cy="1200329"/>
          </a:xfrm>
          <a:prstGeom prst="rect">
            <a:avLst/>
          </a:prstGeom>
          <a:noFill/>
        </p:spPr>
        <p:txBody>
          <a:bodyPr wrap="square" rtlCol="0">
            <a:spAutoFit/>
          </a:bodyPr>
          <a:lstStyle/>
          <a:p>
            <a:r>
              <a:rPr lang="en-CA" b="1" u="sng" dirty="0">
                <a:solidFill>
                  <a:schemeClr val="accent2">
                    <a:lumMod val="40000"/>
                    <a:lumOff val="60000"/>
                  </a:schemeClr>
                </a:solidFill>
              </a:rPr>
              <a:t>Contact Info </a:t>
            </a:r>
          </a:p>
          <a:p>
            <a:r>
              <a:rPr lang="en-CA" dirty="0">
                <a:solidFill>
                  <a:schemeClr val="accent2">
                    <a:lumMod val="40000"/>
                    <a:lumOff val="60000"/>
                  </a:schemeClr>
                </a:solidFill>
                <a:hlinkClick r:id="rId3"/>
              </a:rPr>
              <a:t>780.827.2636</a:t>
            </a:r>
            <a:r>
              <a:rPr lang="en-CA" dirty="0">
                <a:solidFill>
                  <a:schemeClr val="accent2">
                    <a:lumMod val="40000"/>
                    <a:lumOff val="60000"/>
                  </a:schemeClr>
                </a:solidFill>
              </a:rPr>
              <a:t> Phone </a:t>
            </a:r>
          </a:p>
          <a:p>
            <a:r>
              <a:rPr lang="en-CA" dirty="0">
                <a:solidFill>
                  <a:schemeClr val="accent2">
                    <a:lumMod val="40000"/>
                    <a:lumOff val="60000"/>
                  </a:schemeClr>
                </a:solidFill>
                <a:hlinkClick r:id="rId4"/>
              </a:rPr>
              <a:t>cma04@telus.net</a:t>
            </a:r>
            <a:endParaRPr lang="en-CA" dirty="0">
              <a:solidFill>
                <a:schemeClr val="accent2">
                  <a:lumMod val="40000"/>
                  <a:lumOff val="60000"/>
                </a:schemeClr>
              </a:solidFill>
            </a:endParaRPr>
          </a:p>
          <a:p>
            <a:r>
              <a:rPr lang="en-CA" dirty="0">
                <a:solidFill>
                  <a:schemeClr val="accent2">
                    <a:lumMod val="40000"/>
                    <a:lumOff val="60000"/>
                  </a:schemeClr>
                </a:solidFill>
              </a:rPr>
              <a:t>Cheryl Feragotti</a:t>
            </a:r>
          </a:p>
        </p:txBody>
      </p:sp>
      <p:sp>
        <p:nvSpPr>
          <p:cNvPr id="8" name="TextBox 7"/>
          <p:cNvSpPr txBox="1"/>
          <p:nvPr/>
        </p:nvSpPr>
        <p:spPr>
          <a:xfrm>
            <a:off x="6826567" y="2461889"/>
            <a:ext cx="5272668" cy="1477328"/>
          </a:xfrm>
          <a:prstGeom prst="rect">
            <a:avLst/>
          </a:prstGeom>
          <a:noFill/>
        </p:spPr>
        <p:txBody>
          <a:bodyPr wrap="square" rtlCol="0">
            <a:spAutoFit/>
          </a:bodyPr>
          <a:lstStyle/>
          <a:p>
            <a:pPr algn="ctr"/>
            <a:r>
              <a:rPr lang="en-CA" sz="2400" dirty="0">
                <a:solidFill>
                  <a:schemeClr val="bg1"/>
                </a:solidFill>
              </a:rPr>
              <a:t>Parents preview the weekly </a:t>
            </a:r>
          </a:p>
          <a:p>
            <a:pPr algn="ctr"/>
            <a:r>
              <a:rPr lang="en-CA" sz="2400" dirty="0">
                <a:solidFill>
                  <a:srgbClr val="FFFF00"/>
                </a:solidFill>
              </a:rPr>
              <a:t>power verse</a:t>
            </a:r>
          </a:p>
          <a:p>
            <a:pPr algn="ctr"/>
            <a:r>
              <a:rPr lang="en-CA" sz="2400" dirty="0">
                <a:solidFill>
                  <a:schemeClr val="bg1"/>
                </a:solidFill>
              </a:rPr>
              <a:t>On our church website! </a:t>
            </a:r>
          </a:p>
          <a:p>
            <a:pPr algn="ctr"/>
            <a:r>
              <a:rPr lang="en-CA" dirty="0">
                <a:solidFill>
                  <a:schemeClr val="bg1"/>
                </a:solidFill>
              </a:rPr>
              <a:t>www.cornerstonemountainassembly.com/events</a:t>
            </a: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46326" y="3865930"/>
            <a:ext cx="3896317" cy="2035391"/>
          </a:xfrm>
          <a:prstGeom prst="rect">
            <a:avLst/>
          </a:prstGeom>
        </p:spPr>
      </p:pic>
    </p:spTree>
    <p:extLst>
      <p:ext uri="{BB962C8B-B14F-4D97-AF65-F5344CB8AC3E}">
        <p14:creationId xmlns:p14="http://schemas.microsoft.com/office/powerpoint/2010/main" val="1546539516"/>
      </p:ext>
    </p:extLst>
  </p:cSld>
  <p:clrMapOvr>
    <a:masterClrMapping/>
  </p:clrMapOvr>
  <p:transition spd="slow" advClick="0" advTm="10000">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356755" y="320569"/>
            <a:ext cx="3743269"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Weekly Events</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7149" y="1272516"/>
            <a:ext cx="6121072" cy="3569804"/>
          </a:xfrm>
          <a:prstGeom prst="rect">
            <a:avLst/>
          </a:prstGeom>
        </p:spPr>
      </p:pic>
      <p:sp>
        <p:nvSpPr>
          <p:cNvPr id="6" name="TextBox 5"/>
          <p:cNvSpPr txBox="1"/>
          <p:nvPr/>
        </p:nvSpPr>
        <p:spPr>
          <a:xfrm>
            <a:off x="675484" y="5037138"/>
            <a:ext cx="5380759" cy="769441"/>
          </a:xfrm>
          <a:prstGeom prst="rect">
            <a:avLst/>
          </a:prstGeom>
          <a:noFill/>
        </p:spPr>
        <p:txBody>
          <a:bodyPr wrap="square" rtlCol="0" anchor="t">
            <a:spAutoFit/>
          </a:bodyPr>
          <a:lstStyle/>
          <a:p>
            <a:r>
              <a:rPr lang="en-CA" sz="4400" b="1" dirty="0">
                <a:solidFill>
                  <a:srgbClr val="FF0000"/>
                </a:solidFill>
              </a:rPr>
              <a:t>Band Practice @ 7 PM</a:t>
            </a:r>
            <a:endParaRPr lang="en-US" sz="4400" dirty="0">
              <a:solidFill>
                <a:srgbClr val="FF0000"/>
              </a:solidFill>
            </a:endParaRPr>
          </a:p>
        </p:txBody>
      </p:sp>
      <p:sp>
        <p:nvSpPr>
          <p:cNvPr id="2" name="TextBox 1"/>
          <p:cNvSpPr txBox="1"/>
          <p:nvPr/>
        </p:nvSpPr>
        <p:spPr>
          <a:xfrm>
            <a:off x="6879296" y="240526"/>
            <a:ext cx="4500081" cy="1015663"/>
          </a:xfrm>
          <a:prstGeom prst="rect">
            <a:avLst/>
          </a:prstGeom>
          <a:noFill/>
        </p:spPr>
        <p:txBody>
          <a:bodyPr wrap="square" rtlCol="0">
            <a:spAutoFit/>
          </a:bodyPr>
          <a:lstStyle/>
          <a:p>
            <a:pPr algn="ctr"/>
            <a:r>
              <a:rPr lang="en-CA" sz="6000" dirty="0">
                <a:solidFill>
                  <a:schemeClr val="tx2">
                    <a:lumMod val="20000"/>
                    <a:lumOff val="80000"/>
                  </a:schemeClr>
                </a:solidFill>
              </a:rPr>
              <a:t>Saturdays</a:t>
            </a:r>
          </a:p>
        </p:txBody>
      </p:sp>
      <p:sp>
        <p:nvSpPr>
          <p:cNvPr id="7" name="TextBox 6"/>
          <p:cNvSpPr txBox="1"/>
          <p:nvPr/>
        </p:nvSpPr>
        <p:spPr>
          <a:xfrm flipH="1">
            <a:off x="7262516" y="1628965"/>
            <a:ext cx="4209433" cy="1200329"/>
          </a:xfrm>
          <a:prstGeom prst="rect">
            <a:avLst/>
          </a:prstGeom>
          <a:noFill/>
        </p:spPr>
        <p:txBody>
          <a:bodyPr wrap="square" rtlCol="0">
            <a:spAutoFit/>
          </a:bodyPr>
          <a:lstStyle/>
          <a:p>
            <a:pPr algn="ctr"/>
            <a:r>
              <a:rPr lang="en-CA" b="1" u="sng" dirty="0">
                <a:solidFill>
                  <a:schemeClr val="accent2">
                    <a:lumMod val="40000"/>
                    <a:lumOff val="60000"/>
                  </a:schemeClr>
                </a:solidFill>
              </a:rPr>
              <a:t>Contact Info </a:t>
            </a:r>
          </a:p>
          <a:p>
            <a:pPr algn="ctr"/>
            <a:r>
              <a:rPr lang="en-CA" dirty="0">
                <a:solidFill>
                  <a:schemeClr val="accent2">
                    <a:lumMod val="40000"/>
                    <a:lumOff val="60000"/>
                  </a:schemeClr>
                </a:solidFill>
                <a:hlinkClick r:id="rId3"/>
              </a:rPr>
              <a:t>780.827.2636</a:t>
            </a:r>
            <a:r>
              <a:rPr lang="en-CA" dirty="0">
                <a:solidFill>
                  <a:schemeClr val="accent2">
                    <a:lumMod val="40000"/>
                    <a:lumOff val="60000"/>
                  </a:schemeClr>
                </a:solidFill>
              </a:rPr>
              <a:t> Phone </a:t>
            </a:r>
          </a:p>
          <a:p>
            <a:pPr algn="ctr"/>
            <a:r>
              <a:rPr lang="en-CA" dirty="0">
                <a:solidFill>
                  <a:schemeClr val="accent2">
                    <a:lumMod val="40000"/>
                    <a:lumOff val="60000"/>
                  </a:schemeClr>
                </a:solidFill>
                <a:hlinkClick r:id="rId4"/>
              </a:rPr>
              <a:t>cma04@telus.net</a:t>
            </a:r>
            <a:endParaRPr lang="en-CA" dirty="0">
              <a:solidFill>
                <a:schemeClr val="accent2">
                  <a:lumMod val="40000"/>
                  <a:lumOff val="60000"/>
                </a:schemeClr>
              </a:solidFill>
            </a:endParaRPr>
          </a:p>
          <a:p>
            <a:pPr algn="ctr"/>
            <a:r>
              <a:rPr lang="en-CA" dirty="0">
                <a:solidFill>
                  <a:schemeClr val="accent2">
                    <a:lumMod val="40000"/>
                    <a:lumOff val="60000"/>
                  </a:schemeClr>
                </a:solidFill>
              </a:rPr>
              <a:t>Esther Omale</a:t>
            </a:r>
          </a:p>
        </p:txBody>
      </p:sp>
      <p:sp>
        <p:nvSpPr>
          <p:cNvPr id="8" name="Rectangle 7"/>
          <p:cNvSpPr/>
          <p:nvPr/>
        </p:nvSpPr>
        <p:spPr>
          <a:xfrm>
            <a:off x="6900928" y="3202070"/>
            <a:ext cx="4932608" cy="1754326"/>
          </a:xfrm>
          <a:prstGeom prst="rect">
            <a:avLst/>
          </a:prstGeom>
          <a:ln>
            <a:solidFill>
              <a:schemeClr val="accent1">
                <a:lumMod val="40000"/>
                <a:lumOff val="60000"/>
              </a:schemeClr>
            </a:solidFill>
          </a:ln>
        </p:spPr>
        <p:txBody>
          <a:bodyPr wrap="square">
            <a:spAutoFit/>
          </a:bodyPr>
          <a:lstStyle/>
          <a:p>
            <a:pPr lvl="0" algn="ctr"/>
            <a:r>
              <a:rPr lang="en-CA" b="1" dirty="0">
                <a:solidFill>
                  <a:schemeClr val="accent1">
                    <a:lumMod val="60000"/>
                    <a:lumOff val="40000"/>
                  </a:schemeClr>
                </a:solidFill>
              </a:rPr>
              <a:t>MUSIC MINISTRY</a:t>
            </a:r>
          </a:p>
          <a:p>
            <a:pPr lvl="0" algn="ctr"/>
            <a:r>
              <a:rPr lang="en-CA" dirty="0">
                <a:solidFill>
                  <a:schemeClr val="accent1">
                    <a:lumMod val="60000"/>
                    <a:lumOff val="40000"/>
                  </a:schemeClr>
                </a:solidFill>
                <a:latin typeface="Baskerville Old Face" panose="02020602080505020303" pitchFamily="18" charset="0"/>
              </a:rPr>
              <a:t>If you play an instrument or sing and want to be a part of this ministry ,be sure to talk with Pastor John first.</a:t>
            </a:r>
          </a:p>
          <a:p>
            <a:pPr lvl="0" algn="ctr"/>
            <a:r>
              <a:rPr lang="en-CA" dirty="0">
                <a:solidFill>
                  <a:schemeClr val="accent1">
                    <a:lumMod val="60000"/>
                    <a:lumOff val="40000"/>
                  </a:schemeClr>
                </a:solidFill>
                <a:latin typeface="Baskerville Old Face" panose="02020602080505020303" pitchFamily="18" charset="0"/>
              </a:rPr>
              <a:t>All volunteers, in any area of ministry must follow Church Protocol</a:t>
            </a:r>
            <a:r>
              <a:rPr lang="en-CA" sz="1600" dirty="0">
                <a:solidFill>
                  <a:schemeClr val="accent1">
                    <a:lumMod val="60000"/>
                    <a:lumOff val="40000"/>
                  </a:schemeClr>
                </a:solidFill>
              </a:rPr>
              <a:t>.</a:t>
            </a:r>
          </a:p>
        </p:txBody>
      </p:sp>
    </p:spTree>
    <p:extLst>
      <p:ext uri="{BB962C8B-B14F-4D97-AF65-F5344CB8AC3E}">
        <p14:creationId xmlns:p14="http://schemas.microsoft.com/office/powerpoint/2010/main" val="3497596920"/>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mph" presetSubtype="0" repeatCount="indefinite" fill="hold" grpId="0" nodeType="withEffect">
                                  <p:stCondLst>
                                    <p:cond delay="3000"/>
                                  </p:stCondLst>
                                  <p:iterate type="lt">
                                    <p:tmPct val="4000"/>
                                  </p:iterate>
                                  <p:childTnLst>
                                    <p:set>
                                      <p:cBhvr override="childStyle">
                                        <p:cTn id="6" dur="1000" fill="hold"/>
                                        <p:tgtEl>
                                          <p:spTgt spid="8"/>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87054" y="124475"/>
            <a:ext cx="3743269"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Weekly Events</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7568" y="881605"/>
            <a:ext cx="5793484" cy="3855929"/>
          </a:xfrm>
          <a:prstGeom prst="rect">
            <a:avLst/>
          </a:prstGeom>
        </p:spPr>
      </p:pic>
      <p:sp>
        <p:nvSpPr>
          <p:cNvPr id="6" name="TextBox 5"/>
          <p:cNvSpPr txBox="1"/>
          <p:nvPr/>
        </p:nvSpPr>
        <p:spPr>
          <a:xfrm>
            <a:off x="794478" y="4892675"/>
            <a:ext cx="7217635" cy="1600200"/>
          </a:xfrm>
          <a:prstGeom prst="rect">
            <a:avLst/>
          </a:prstGeom>
          <a:noFill/>
        </p:spPr>
        <p:txBody>
          <a:bodyPr wrap="square" rtlCol="0" anchor="t">
            <a:spAutoFit/>
          </a:bodyPr>
          <a:lstStyle/>
          <a:p>
            <a:r>
              <a:rPr lang="en-CA" sz="4400" b="1" dirty="0">
                <a:solidFill>
                  <a:srgbClr val="FF0000"/>
                </a:solidFill>
              </a:rPr>
              <a:t>Band Practice 10:15 AM</a:t>
            </a:r>
            <a:endParaRPr lang="en-US" sz="4400" b="1" dirty="0">
              <a:solidFill>
                <a:srgbClr val="FF0000"/>
              </a:solidFill>
            </a:endParaRPr>
          </a:p>
          <a:p>
            <a:r>
              <a:rPr lang="en-CA" sz="5400" b="1" dirty="0">
                <a:solidFill>
                  <a:srgbClr val="FF0000"/>
                </a:solidFill>
              </a:rPr>
              <a:t>Worship Service 11 AM</a:t>
            </a:r>
            <a:endParaRPr lang="en-CA" sz="5400" dirty="0">
              <a:solidFill>
                <a:srgbClr val="FF0000"/>
              </a:solidFill>
            </a:endParaRPr>
          </a:p>
        </p:txBody>
      </p:sp>
      <p:sp>
        <p:nvSpPr>
          <p:cNvPr id="2" name="TextBox 1"/>
          <p:cNvSpPr txBox="1"/>
          <p:nvPr/>
        </p:nvSpPr>
        <p:spPr>
          <a:xfrm>
            <a:off x="7431110" y="124475"/>
            <a:ext cx="4500081" cy="1015663"/>
          </a:xfrm>
          <a:prstGeom prst="rect">
            <a:avLst/>
          </a:prstGeom>
          <a:noFill/>
        </p:spPr>
        <p:txBody>
          <a:bodyPr wrap="square" rtlCol="0">
            <a:spAutoFit/>
          </a:bodyPr>
          <a:lstStyle/>
          <a:p>
            <a:pPr algn="ctr"/>
            <a:r>
              <a:rPr lang="en-CA" sz="6000" dirty="0">
                <a:solidFill>
                  <a:schemeClr val="tx2">
                    <a:lumMod val="20000"/>
                    <a:lumOff val="80000"/>
                  </a:schemeClr>
                </a:solidFill>
              </a:rPr>
              <a:t>Sundays</a:t>
            </a:r>
          </a:p>
        </p:txBody>
      </p:sp>
      <p:sp>
        <p:nvSpPr>
          <p:cNvPr id="7" name="TextBox 6"/>
          <p:cNvSpPr txBox="1"/>
          <p:nvPr/>
        </p:nvSpPr>
        <p:spPr>
          <a:xfrm flipH="1">
            <a:off x="8463832" y="1582342"/>
            <a:ext cx="2334551" cy="1200329"/>
          </a:xfrm>
          <a:prstGeom prst="rect">
            <a:avLst/>
          </a:prstGeom>
          <a:noFill/>
        </p:spPr>
        <p:txBody>
          <a:bodyPr wrap="square" rtlCol="0">
            <a:spAutoFit/>
          </a:bodyPr>
          <a:lstStyle/>
          <a:p>
            <a:pPr algn="ctr"/>
            <a:r>
              <a:rPr lang="en-CA" b="1" u="sng" dirty="0">
                <a:solidFill>
                  <a:schemeClr val="accent2">
                    <a:lumMod val="40000"/>
                    <a:lumOff val="60000"/>
                  </a:schemeClr>
                </a:solidFill>
              </a:rPr>
              <a:t>Contact Info </a:t>
            </a:r>
          </a:p>
          <a:p>
            <a:pPr algn="ctr"/>
            <a:r>
              <a:rPr lang="en-CA" dirty="0">
                <a:solidFill>
                  <a:schemeClr val="accent2">
                    <a:lumMod val="40000"/>
                    <a:lumOff val="60000"/>
                  </a:schemeClr>
                </a:solidFill>
                <a:hlinkClick r:id="rId3"/>
              </a:rPr>
              <a:t>780.827.2636</a:t>
            </a:r>
            <a:r>
              <a:rPr lang="en-CA" dirty="0">
                <a:solidFill>
                  <a:schemeClr val="accent2">
                    <a:lumMod val="40000"/>
                    <a:lumOff val="60000"/>
                  </a:schemeClr>
                </a:solidFill>
              </a:rPr>
              <a:t> Phone </a:t>
            </a:r>
          </a:p>
          <a:p>
            <a:pPr algn="ctr"/>
            <a:r>
              <a:rPr lang="en-CA" dirty="0">
                <a:solidFill>
                  <a:schemeClr val="accent2">
                    <a:lumMod val="40000"/>
                    <a:lumOff val="60000"/>
                  </a:schemeClr>
                </a:solidFill>
                <a:hlinkClick r:id="rId4"/>
              </a:rPr>
              <a:t>cma04@telus.net</a:t>
            </a:r>
            <a:endParaRPr lang="en-CA" dirty="0">
              <a:solidFill>
                <a:schemeClr val="accent2">
                  <a:lumMod val="40000"/>
                  <a:lumOff val="60000"/>
                </a:schemeClr>
              </a:solidFill>
            </a:endParaRPr>
          </a:p>
          <a:p>
            <a:pPr algn="ctr"/>
            <a:r>
              <a:rPr lang="en-CA" dirty="0">
                <a:solidFill>
                  <a:schemeClr val="accent2">
                    <a:lumMod val="40000"/>
                    <a:lumOff val="60000"/>
                  </a:schemeClr>
                </a:solidFill>
              </a:rPr>
              <a:t>John &amp; Esther Omale</a:t>
            </a:r>
          </a:p>
        </p:txBody>
      </p:sp>
      <p:sp>
        <p:nvSpPr>
          <p:cNvPr id="8" name="Rectangle 7"/>
          <p:cNvSpPr/>
          <p:nvPr/>
        </p:nvSpPr>
        <p:spPr>
          <a:xfrm>
            <a:off x="7431110" y="3092361"/>
            <a:ext cx="4399996" cy="1200329"/>
          </a:xfrm>
          <a:prstGeom prst="rect">
            <a:avLst/>
          </a:prstGeom>
          <a:ln>
            <a:solidFill>
              <a:schemeClr val="tx2">
                <a:lumMod val="40000"/>
                <a:lumOff val="60000"/>
              </a:schemeClr>
            </a:solidFill>
          </a:ln>
        </p:spPr>
        <p:txBody>
          <a:bodyPr wrap="square">
            <a:spAutoFit/>
          </a:bodyPr>
          <a:lstStyle/>
          <a:p>
            <a:pPr lvl="0" algn="ctr"/>
            <a:r>
              <a:rPr lang="en-US" dirty="0">
                <a:solidFill>
                  <a:schemeClr val="accent1">
                    <a:lumMod val="60000"/>
                    <a:lumOff val="40000"/>
                  </a:schemeClr>
                </a:solidFill>
                <a:latin typeface="Baskerville Old Face" panose="02020602080505020303" pitchFamily="18" charset="0"/>
              </a:rPr>
              <a:t>Sunday Messages are available on cd , at a cost of $3.00 each. Please fill out the sign up sheet at the sound booth for cd orders.</a:t>
            </a:r>
          </a:p>
          <a:p>
            <a:pPr lvl="0" algn="ctr"/>
            <a:r>
              <a:rPr lang="en-US" dirty="0">
                <a:solidFill>
                  <a:schemeClr val="accent1">
                    <a:lumMod val="60000"/>
                    <a:lumOff val="40000"/>
                  </a:schemeClr>
                </a:solidFill>
                <a:latin typeface="Baskerville Old Face" panose="02020602080505020303" pitchFamily="18" charset="0"/>
              </a:rPr>
              <a:t>Or watch on YouTube.</a:t>
            </a:r>
          </a:p>
        </p:txBody>
      </p:sp>
    </p:spTree>
    <p:extLst>
      <p:ext uri="{BB962C8B-B14F-4D97-AF65-F5344CB8AC3E}">
        <p14:creationId xmlns:p14="http://schemas.microsoft.com/office/powerpoint/2010/main" val="810715971"/>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mph" presetSubtype="0" repeatCount="indefinite" fill="hold" grpId="0" nodeType="withEffect">
                                  <p:stCondLst>
                                    <p:cond delay="3000"/>
                                  </p:stCondLst>
                                  <p:iterate type="lt">
                                    <p:tmPct val="4000"/>
                                  </p:iterate>
                                  <p:childTnLst>
                                    <p:set>
                                      <p:cBhvr override="childStyle">
                                        <p:cTn id="6" dur="1000" fill="hold"/>
                                        <p:tgtEl>
                                          <p:spTgt spid="8"/>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lt;strong&gt;Smile&lt;/strong&gt;... &lt;strong&gt;You’re&lt;/strong&gt; &lt;strong&gt;on Camera&lt;/strong&gt;!"/>
          <p:cNvPicPr>
            <a:picLocks noGrp="1" noChangeAspect="1"/>
          </p:cNvPicPr>
          <p:nvPr>
            <p:ph idx="1"/>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backgroundRemoval t="10000" b="90000" l="1667" r="98667">
                        <a14:foregroundMark x1="45333" y1="36190" x2="45333" y2="36190"/>
                        <a14:foregroundMark x1="52333" y1="36667" x2="52333" y2="36667"/>
                        <a14:foregroundMark x1="58333" y1="39048" x2="58333" y2="39048"/>
                        <a14:foregroundMark x1="61000" y1="36667" x2="61000" y2="36667"/>
                        <a14:foregroundMark x1="58333" y1="28571" x2="58333" y2="28571"/>
                        <a14:foregroundMark x1="63667" y1="37143" x2="63667" y2="37143"/>
                        <a14:foregroundMark x1="79333" y1="31429" x2="79333" y2="31429"/>
                        <a14:foregroundMark x1="88000" y1="30952" x2="88000" y2="30952"/>
                        <a14:foregroundMark x1="74667" y1="27143" x2="74667" y2="27143"/>
                        <a14:foregroundMark x1="84333" y1="47143" x2="84333" y2="47143"/>
                        <a14:foregroundMark x1="9667" y1="64762" x2="9667" y2="64762"/>
                        <a14:foregroundMark x1="14000" y1="69048" x2="14000" y2="69048"/>
                        <a14:foregroundMark x1="20667" y1="69524" x2="20667" y2="69524"/>
                        <a14:foregroundMark x1="26667" y1="60476" x2="26667" y2="60476"/>
                        <a14:foregroundMark x1="29000" y1="65238" x2="29000" y2="65238"/>
                        <a14:foregroundMark x1="35667" y1="60000" x2="35667" y2="60000"/>
                        <a14:foregroundMark x1="43000" y1="64762" x2="43000" y2="64762"/>
                        <a14:foregroundMark x1="50667" y1="64286" x2="50667" y2="64286"/>
                        <a14:foregroundMark x1="58000" y1="65714" x2="58000" y2="65714"/>
                        <a14:foregroundMark x1="64333" y1="68571" x2="64333" y2="68571"/>
                        <a14:foregroundMark x1="70667" y1="60000" x2="70667" y2="60000"/>
                        <a14:foregroundMark x1="77333" y1="65238" x2="77333" y2="65238"/>
                        <a14:foregroundMark x1="84667" y1="65238" x2="84667" y2="65238"/>
                        <a14:backgroundMark x1="65667" y1="38095" x2="65667" y2="38095"/>
                        <a14:backgroundMark x1="30333" y1="62381" x2="30333" y2="62381"/>
                        <a14:backgroundMark x1="65667" y1="66667" x2="65667" y2="66667"/>
                        <a14:backgroundMark x1="84667" y1="62857" x2="84667" y2="62857"/>
                        <a14:backgroundMark x1="90667" y1="66667" x2="90667" y2="66667"/>
                        <a14:backgroundMark x1="11000" y1="30000" x2="11000" y2="30000"/>
                        <a14:backgroundMark x1="21333" y1="29048" x2="21333" y2="29048"/>
                        <a14:backgroundMark x1="19000" y1="40952" x2="19000" y2="40952"/>
                        <a14:backgroundMark x1="13333" y1="44762" x2="13333" y2="44762"/>
                        <a14:backgroundMark x1="25333" y1="42857" x2="25333" y2="42857"/>
                        <a14:backgroundMark x1="29000" y1="37619" x2="29667" y2="37143"/>
                        <a14:backgroundMark x1="35667" y1="36190" x2="35667" y2="36190"/>
                        <a14:backgroundMark x1="38000" y1="28095" x2="38000" y2="28095"/>
                        <a14:backgroundMark x1="37000" y1="41429" x2="37000" y2="41429"/>
                        <a14:backgroundMark x1="19000" y1="49048" x2="19000" y2="49048"/>
                        <a14:backgroundMark x1="25000" y1="48571" x2="25000" y2="48571"/>
                        <a14:backgroundMark x1="24333" y1="30952" x2="24333" y2="30952"/>
                        <a14:backgroundMark x1="25000" y1="24286" x2="25000" y2="24286"/>
                        <a14:backgroundMark x1="17667" y1="22381" x2="17667" y2="22381"/>
                        <a14:backgroundMark x1="16000" y1="30952" x2="16000" y2="30952"/>
                        <a14:backgroundMark x1="13000" y1="38571" x2="13000" y2="38571"/>
                        <a14:backgroundMark x1="8667" y1="34762" x2="8667" y2="34762"/>
                        <a14:backgroundMark x1="6667" y1="29048" x2="6667" y2="29048"/>
                        <a14:backgroundMark x1="5000" y1="37619" x2="5000" y2="37619"/>
                        <a14:backgroundMark x1="4667" y1="47143" x2="4667" y2="47143"/>
                        <a14:backgroundMark x1="8000" y1="48095" x2="8000" y2="48095"/>
                        <a14:backgroundMark x1="11000" y1="42857" x2="11000" y2="42857"/>
                        <a14:backgroundMark x1="8000" y1="41905" x2="8000" y2="41905"/>
                        <a14:backgroundMark x1="18333" y1="36190" x2="18333" y2="36190"/>
                        <a14:backgroundMark x1="23667" y1="36667" x2="23667" y2="36667"/>
                        <a14:backgroundMark x1="22333" y1="43810" x2="22333" y2="43810"/>
                        <a14:backgroundMark x1="14667" y1="44762" x2="14667" y2="44762"/>
                        <a14:backgroundMark x1="12000" y1="49048" x2="12000" y2="49048"/>
                        <a14:backgroundMark x1="15667" y1="47619" x2="15667" y2="47619"/>
                        <a14:backgroundMark x1="19333" y1="45238" x2="19333" y2="45238"/>
                        <a14:backgroundMark x1="17667" y1="40476" x2="17667" y2="40476"/>
                        <a14:backgroundMark x1="13333" y1="35238" x2="13333" y2="35238"/>
                        <a14:backgroundMark x1="13667" y1="27619" x2="13667" y2="27619"/>
                        <a14:backgroundMark x1="19000" y1="25714" x2="19000" y2="25714"/>
                        <a14:backgroundMark x1="22333" y1="23810" x2="22333" y2="23810"/>
                        <a14:backgroundMark x1="27333" y1="31905" x2="27333" y2="31905"/>
                        <a14:backgroundMark x1="27000" y1="41429" x2="27000" y2="41429"/>
                        <a14:backgroundMark x1="30667" y1="39048" x2="32000" y2="39524"/>
                        <a14:backgroundMark x1="32667" y1="34286" x2="32667" y2="34286"/>
                        <a14:backgroundMark x1="36333" y1="39048" x2="36333" y2="40476"/>
                      </a14:backgroundRemoval>
                    </a14:imgEffect>
                  </a14:imgLayer>
                </a14:imgProps>
              </a:ext>
              <a:ext uri="{28A0092B-C50C-407E-A947-70E740481C1C}">
                <a14:useLocalDpi xmlns:a14="http://schemas.microsoft.com/office/drawing/2010/main" val="0"/>
              </a:ext>
            </a:extLst>
          </a:blip>
          <a:srcRect b="18487"/>
          <a:stretch/>
        </p:blipFill>
        <p:spPr>
          <a:xfrm>
            <a:off x="250655" y="540898"/>
            <a:ext cx="6569766" cy="374863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TextBox 4"/>
          <p:cNvSpPr txBox="1"/>
          <p:nvPr/>
        </p:nvSpPr>
        <p:spPr>
          <a:xfrm>
            <a:off x="6820421" y="540898"/>
            <a:ext cx="4770783" cy="5693866"/>
          </a:xfrm>
          <a:prstGeom prst="rect">
            <a:avLst/>
          </a:prstGeom>
          <a:noFill/>
        </p:spPr>
        <p:txBody>
          <a:bodyPr wrap="square" rtlCol="0">
            <a:spAutoFit/>
          </a:bodyPr>
          <a:lstStyle/>
          <a:p>
            <a:pPr algn="ctr"/>
            <a:r>
              <a:rPr lang="en-US" sz="2800" b="1" dirty="0">
                <a:solidFill>
                  <a:schemeClr val="bg1"/>
                </a:solidFill>
              </a:rPr>
              <a:t>Cornerstone Mountain Assembly</a:t>
            </a:r>
          </a:p>
          <a:p>
            <a:pPr algn="ctr"/>
            <a:r>
              <a:rPr lang="en-US" sz="2800" b="1" dirty="0">
                <a:solidFill>
                  <a:schemeClr val="bg1"/>
                </a:solidFill>
              </a:rPr>
              <a:t>Record the events in our sanctuary.</a:t>
            </a:r>
          </a:p>
          <a:p>
            <a:pPr algn="ctr"/>
            <a:r>
              <a:rPr lang="en-US" sz="2800" b="1" dirty="0">
                <a:solidFill>
                  <a:schemeClr val="bg1"/>
                </a:solidFill>
              </a:rPr>
              <a:t>We also place our sermons on our YouTube</a:t>
            </a:r>
          </a:p>
          <a:p>
            <a:pPr algn="ctr"/>
            <a:r>
              <a:rPr lang="en-US" sz="2800" b="1" dirty="0">
                <a:solidFill>
                  <a:schemeClr val="bg1"/>
                </a:solidFill>
              </a:rPr>
              <a:t>Channel and on social media sites. </a:t>
            </a:r>
          </a:p>
          <a:p>
            <a:pPr algn="ctr"/>
            <a:r>
              <a:rPr lang="en-US" sz="2800" b="1" dirty="0">
                <a:solidFill>
                  <a:schemeClr val="bg1"/>
                </a:solidFill>
              </a:rPr>
              <a:t>We often take photographs</a:t>
            </a:r>
          </a:p>
          <a:p>
            <a:pPr algn="ctr"/>
            <a:r>
              <a:rPr lang="en-US" sz="2800" b="1" dirty="0">
                <a:solidFill>
                  <a:schemeClr val="bg1"/>
                </a:solidFill>
              </a:rPr>
              <a:t>In our Church and Church grounds and share them on social media sites.</a:t>
            </a:r>
          </a:p>
          <a:p>
            <a:pPr algn="ctr"/>
            <a:endParaRPr lang="en-US" sz="2800" dirty="0">
              <a:solidFill>
                <a:schemeClr val="bg1"/>
              </a:solidFill>
            </a:endParaRPr>
          </a:p>
        </p:txBody>
      </p:sp>
      <p:sp>
        <p:nvSpPr>
          <p:cNvPr id="6" name="TextBox 5"/>
          <p:cNvSpPr txBox="1"/>
          <p:nvPr/>
        </p:nvSpPr>
        <p:spPr>
          <a:xfrm>
            <a:off x="2295479" y="5122783"/>
            <a:ext cx="3326295" cy="923330"/>
          </a:xfrm>
          <a:prstGeom prst="rect">
            <a:avLst/>
          </a:prstGeom>
          <a:noFill/>
        </p:spPr>
        <p:txBody>
          <a:bodyPr wrap="square" rtlCol="0">
            <a:spAutoFit/>
          </a:bodyPr>
          <a:lstStyle/>
          <a:p>
            <a:pPr algn="ctr"/>
            <a:r>
              <a:rPr lang="en-US" dirty="0">
                <a:solidFill>
                  <a:schemeClr val="bg1"/>
                </a:solidFill>
              </a:rPr>
              <a:t>Please inform the church staff if you for any reason, cannot appear on any social media.</a:t>
            </a:r>
          </a:p>
        </p:txBody>
      </p:sp>
      <p:pic>
        <p:nvPicPr>
          <p:cNvPr id="7" name="Picture 6" descr="Old School &lt;strong&gt;Video Camera&lt;/strong&gt; by nickmarino on DeviantArt"/>
          <p:cNvPicPr>
            <a:picLocks noChangeAspect="1"/>
          </p:cNvPicPr>
          <p:nvPr/>
        </p:nvPicPr>
        <p:blipFill>
          <a:blip r:embed="rId4">
            <a:duotone>
              <a:prstClr val="black"/>
              <a:schemeClr val="accent5">
                <a:tint val="45000"/>
                <a:satMod val="400000"/>
              </a:schemeClr>
            </a:duotone>
            <a:extLst>
              <a:ext uri="{BEBA8EAE-BF5A-486C-A8C5-ECC9F3942E4B}">
                <a14:imgProps xmlns:a14="http://schemas.microsoft.com/office/drawing/2010/main">
                  <a14:imgLayer r:embed="rId5">
                    <a14:imgEffect>
                      <a14:backgroundRemoval t="3932" b="93504" l="2889" r="97667"/>
                    </a14:imgEffect>
                  </a14:imgLayer>
                </a14:imgProps>
              </a:ext>
              <a:ext uri="{28A0092B-C50C-407E-A947-70E740481C1C}">
                <a14:useLocalDpi xmlns:a14="http://schemas.microsoft.com/office/drawing/2010/main" val="0"/>
              </a:ext>
            </a:extLst>
          </a:blip>
          <a:stretch>
            <a:fillRect/>
          </a:stretch>
        </p:blipFill>
        <p:spPr>
          <a:xfrm>
            <a:off x="382090" y="872121"/>
            <a:ext cx="2659420" cy="1728623"/>
          </a:xfrm>
          <a:prstGeom prst="rect">
            <a:avLst/>
          </a:prstGeom>
        </p:spPr>
      </p:pic>
    </p:spTree>
    <p:extLst>
      <p:ext uri="{BB962C8B-B14F-4D97-AF65-F5344CB8AC3E}">
        <p14:creationId xmlns:p14="http://schemas.microsoft.com/office/powerpoint/2010/main" val="3971467115"/>
      </p:ext>
    </p:extLst>
  </p:cSld>
  <p:clrMapOvr>
    <a:masterClrMapping/>
  </p:clrMapOvr>
  <p:transition spd="slow" advClick="0" advTm="10000">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070" y="1228431"/>
            <a:ext cx="4178592" cy="2346976"/>
          </a:xfrm>
          <a:prstGeom prst="rect">
            <a:avLst/>
          </a:prstGeom>
        </p:spPr>
      </p:pic>
      <p:pic>
        <p:nvPicPr>
          <p:cNvPr id="2" name="Picture 1"/>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15000"/>
                    </a14:imgEffect>
                  </a14:imgLayer>
                </a14:imgProps>
              </a:ext>
            </a:extLst>
          </a:blip>
          <a:srcRect l="51403" t="11788" r="5063" b="22514"/>
          <a:stretch/>
        </p:blipFill>
        <p:spPr>
          <a:xfrm>
            <a:off x="616070" y="974383"/>
            <a:ext cx="9569921" cy="4890917"/>
          </a:xfrm>
          <a:prstGeom prst="rect">
            <a:avLst/>
          </a:prstGeom>
        </p:spPr>
      </p:pic>
      <p:sp>
        <p:nvSpPr>
          <p:cNvPr id="5" name="Title 4"/>
          <p:cNvSpPr>
            <a:spLocks noGrp="1"/>
          </p:cNvSpPr>
          <p:nvPr>
            <p:ph type="title"/>
          </p:nvPr>
        </p:nvSpPr>
        <p:spPr>
          <a:xfrm>
            <a:off x="836912" y="235651"/>
            <a:ext cx="3957750" cy="757130"/>
          </a:xfrm>
          <a:prstGeom prst="rect">
            <a:avLst/>
          </a:prstGeom>
          <a:noFill/>
        </p:spPr>
        <p:txBody>
          <a:bodyPr wrap="none" lIns="91440" tIns="45720" rIns="91440" bIns="45720">
            <a:spAutoFit/>
          </a:bodyPr>
          <a:lstStyle/>
          <a:p>
            <a:pPr algn="ctr"/>
            <a:r>
              <a:rPr lang="en-US" sz="4800" dirty="0">
                <a:ln w="0"/>
                <a:solidFill>
                  <a:schemeClr val="tx2">
                    <a:lumMod val="60000"/>
                    <a:lumOff val="40000"/>
                  </a:schemeClr>
                </a:solidFill>
                <a:effectLst>
                  <a:outerShdw blurRad="38100" dist="19050" dir="2700000" algn="tl" rotWithShape="0">
                    <a:schemeClr val="dk1">
                      <a:alpha val="40000"/>
                    </a:schemeClr>
                  </a:outerShdw>
                </a:effectLst>
              </a:rPr>
              <a:t>Online Services</a:t>
            </a:r>
            <a:endParaRPr lang="en-US" sz="4800" b="0"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sp>
        <p:nvSpPr>
          <p:cNvPr id="8" name="TextBox 7"/>
          <p:cNvSpPr txBox="1"/>
          <p:nvPr/>
        </p:nvSpPr>
        <p:spPr>
          <a:xfrm>
            <a:off x="5975498" y="1061397"/>
            <a:ext cx="4416259" cy="5016758"/>
          </a:xfrm>
          <a:prstGeom prst="rect">
            <a:avLst/>
          </a:prstGeom>
          <a:noFill/>
        </p:spPr>
        <p:txBody>
          <a:bodyPr wrap="square" rtlCol="0">
            <a:spAutoFit/>
          </a:bodyPr>
          <a:lstStyle/>
          <a:p>
            <a:pPr algn="ctr"/>
            <a:r>
              <a:rPr lang="en-US" sz="4000" b="1" dirty="0">
                <a:solidFill>
                  <a:srgbClr val="FF0000"/>
                </a:solidFill>
              </a:rPr>
              <a:t>Please Subscribe and like our videos!!!</a:t>
            </a:r>
          </a:p>
          <a:p>
            <a:pPr algn="ctr"/>
            <a:endParaRPr lang="en-US" sz="4000" b="1" dirty="0">
              <a:solidFill>
                <a:srgbClr val="FF0000"/>
              </a:solidFill>
            </a:endParaRPr>
          </a:p>
          <a:p>
            <a:pPr algn="ctr"/>
            <a:r>
              <a:rPr lang="en-US" sz="4000" b="1" dirty="0">
                <a:solidFill>
                  <a:srgbClr val="FF0000"/>
                </a:solidFill>
              </a:rPr>
              <a:t>Baptisms, Prayers,</a:t>
            </a:r>
          </a:p>
          <a:p>
            <a:pPr algn="ctr"/>
            <a:r>
              <a:rPr lang="en-US" sz="4000" b="1" dirty="0">
                <a:solidFill>
                  <a:srgbClr val="FF0000"/>
                </a:solidFill>
              </a:rPr>
              <a:t> Special events are  only available to subscribers</a:t>
            </a:r>
            <a:endParaRPr lang="en-CA" sz="4000" b="1" dirty="0">
              <a:solidFill>
                <a:srgbClr val="FF0000"/>
              </a:solidFill>
            </a:endParaRPr>
          </a:p>
        </p:txBody>
      </p:sp>
      <p:sp>
        <p:nvSpPr>
          <p:cNvPr id="6" name="TextBox 5"/>
          <p:cNvSpPr txBox="1"/>
          <p:nvPr/>
        </p:nvSpPr>
        <p:spPr>
          <a:xfrm>
            <a:off x="4794662" y="395369"/>
            <a:ext cx="6890875" cy="4862870"/>
          </a:xfrm>
          <a:prstGeom prst="rect">
            <a:avLst/>
          </a:prstGeom>
          <a:noFill/>
        </p:spPr>
        <p:txBody>
          <a:bodyPr wrap="square" rtlCol="0">
            <a:spAutoFit/>
          </a:bodyPr>
          <a:lstStyle/>
          <a:p>
            <a:pPr algn="ctr"/>
            <a:r>
              <a:rPr lang="en-CA" sz="6600" b="1" dirty="0">
                <a:ln w="12700">
                  <a:solidFill>
                    <a:schemeClr val="tx2">
                      <a:satMod val="155000"/>
                    </a:schemeClr>
                  </a:solidFill>
                  <a:prstDash val="solid"/>
                </a:ln>
                <a:solidFill>
                  <a:schemeClr val="tx2">
                    <a:lumMod val="20000"/>
                    <a:lumOff val="80000"/>
                  </a:schemeClr>
                </a:solidFill>
                <a:effectLst>
                  <a:outerShdw blurRad="41275" dist="20320" dir="1800000" algn="tl" rotWithShape="0">
                    <a:srgbClr val="000000">
                      <a:alpha val="40000"/>
                    </a:srgbClr>
                  </a:outerShdw>
                </a:effectLst>
              </a:rPr>
              <a:t>Missed a Service!</a:t>
            </a:r>
          </a:p>
          <a:p>
            <a:pPr algn="ctr"/>
            <a:endParaRPr lang="en-CA" sz="1000" b="1" dirty="0">
              <a:ln w="12700">
                <a:solidFill>
                  <a:schemeClr val="tx2">
                    <a:satMod val="155000"/>
                  </a:schemeClr>
                </a:solidFill>
                <a:prstDash val="solid"/>
              </a:ln>
              <a:solidFill>
                <a:schemeClr val="tx2">
                  <a:lumMod val="20000"/>
                  <a:lumOff val="80000"/>
                </a:schemeClr>
              </a:solidFill>
              <a:effectLst>
                <a:outerShdw blurRad="41275" dist="20320" dir="1800000" algn="tl" rotWithShape="0">
                  <a:srgbClr val="000000">
                    <a:alpha val="40000"/>
                  </a:srgbClr>
                </a:outerShdw>
              </a:effectLst>
            </a:endParaRPr>
          </a:p>
          <a:p>
            <a:pPr algn="ctr"/>
            <a:r>
              <a:rPr lang="en-CA" sz="5400" b="1" dirty="0">
                <a:ln w="12700">
                  <a:solidFill>
                    <a:schemeClr val="tx2">
                      <a:satMod val="155000"/>
                    </a:schemeClr>
                  </a:solidFill>
                  <a:prstDash val="solid"/>
                </a:ln>
                <a:solidFill>
                  <a:schemeClr val="tx2">
                    <a:lumMod val="20000"/>
                    <a:lumOff val="80000"/>
                  </a:schemeClr>
                </a:solidFill>
                <a:effectLst>
                  <a:outerShdw blurRad="41275" dist="20320" dir="1800000" algn="tl" rotWithShape="0">
                    <a:srgbClr val="000000">
                      <a:alpha val="40000"/>
                    </a:srgbClr>
                  </a:outerShdw>
                </a:effectLst>
              </a:rPr>
              <a:t>Sunday sermons are now available on </a:t>
            </a:r>
            <a:r>
              <a:rPr lang="en-CA" sz="5400" b="1" dirty="0" err="1">
                <a:ln w="12700">
                  <a:solidFill>
                    <a:schemeClr val="tx2">
                      <a:satMod val="155000"/>
                    </a:schemeClr>
                  </a:solidFill>
                  <a:prstDash val="solid"/>
                </a:ln>
                <a:solidFill>
                  <a:schemeClr val="tx2">
                    <a:lumMod val="20000"/>
                    <a:lumOff val="80000"/>
                  </a:schemeClr>
                </a:solidFill>
                <a:effectLst>
                  <a:outerShdw blurRad="41275" dist="20320" dir="1800000" algn="tl" rotWithShape="0">
                    <a:srgbClr val="000000">
                      <a:alpha val="40000"/>
                    </a:srgbClr>
                  </a:outerShdw>
                </a:effectLst>
              </a:rPr>
              <a:t>youtube</a:t>
            </a:r>
            <a:endParaRPr lang="en-CA" sz="5400" b="1" dirty="0">
              <a:ln w="12700">
                <a:solidFill>
                  <a:schemeClr val="tx2">
                    <a:satMod val="155000"/>
                  </a:schemeClr>
                </a:solidFill>
                <a:prstDash val="solid"/>
              </a:ln>
              <a:solidFill>
                <a:schemeClr val="tx2">
                  <a:lumMod val="20000"/>
                  <a:lumOff val="80000"/>
                </a:schemeClr>
              </a:solidFill>
              <a:effectLst>
                <a:outerShdw blurRad="41275" dist="20320" dir="1800000" algn="tl" rotWithShape="0">
                  <a:srgbClr val="000000">
                    <a:alpha val="40000"/>
                  </a:srgbClr>
                </a:outerShdw>
              </a:effectLst>
            </a:endParaRPr>
          </a:p>
          <a:p>
            <a:pPr algn="ctr"/>
            <a:r>
              <a:rPr lang="en-CA" sz="3600" b="1" dirty="0">
                <a:ln w="12700">
                  <a:solidFill>
                    <a:schemeClr val="tx2">
                      <a:satMod val="155000"/>
                    </a:schemeClr>
                  </a:solidFill>
                  <a:prstDash val="solid"/>
                </a:ln>
                <a:solidFill>
                  <a:schemeClr val="accent2">
                    <a:lumMod val="60000"/>
                    <a:lumOff val="40000"/>
                  </a:schemeClr>
                </a:solidFill>
                <a:effectLst>
                  <a:outerShdw blurRad="41275" dist="20320" dir="1800000" algn="tl" rotWithShape="0">
                    <a:srgbClr val="000000">
                      <a:alpha val="40000"/>
                    </a:srgbClr>
                  </a:outerShdw>
                </a:effectLst>
              </a:rPr>
              <a:t>cornerstone mountain assembly</a:t>
            </a:r>
          </a:p>
          <a:p>
            <a:pPr algn="ctr"/>
            <a:r>
              <a:rPr lang="en-CA" sz="3600" b="1" dirty="0">
                <a:ln w="12700">
                  <a:solidFill>
                    <a:schemeClr val="tx2">
                      <a:satMod val="155000"/>
                    </a:schemeClr>
                  </a:solidFill>
                  <a:prstDash val="solid"/>
                </a:ln>
                <a:solidFill>
                  <a:schemeClr val="accent2">
                    <a:lumMod val="60000"/>
                    <a:lumOff val="40000"/>
                  </a:schemeClr>
                </a:solidFill>
                <a:effectLst>
                  <a:outerShdw blurRad="41275" dist="20320" dir="1800000" algn="tl" rotWithShape="0">
                    <a:srgbClr val="000000">
                      <a:alpha val="40000"/>
                    </a:srgbClr>
                  </a:outerShdw>
                </a:effectLst>
              </a:rPr>
              <a:t>Channel</a:t>
            </a:r>
            <a:endParaRPr lang="en-CA" sz="5400" dirty="0">
              <a:solidFill>
                <a:schemeClr val="accent2">
                  <a:lumMod val="60000"/>
                  <a:lumOff val="40000"/>
                </a:schemeClr>
              </a:solidFill>
            </a:endParaRPr>
          </a:p>
        </p:txBody>
      </p:sp>
    </p:spTree>
    <p:extLst>
      <p:ext uri="{BB962C8B-B14F-4D97-AF65-F5344CB8AC3E}">
        <p14:creationId xmlns:p14="http://schemas.microsoft.com/office/powerpoint/2010/main" val="1730169353"/>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10" presetClass="exit" presetSubtype="0" fill="hold" grpId="1" nodeType="afterEffect">
                                  <p:stCondLst>
                                    <p:cond delay="3000"/>
                                  </p:stCondLst>
                                  <p:childTnLst>
                                    <p:animEffect transition="out" filter="fade">
                                      <p:cBhvr>
                                        <p:cTn id="10" dur="2000"/>
                                        <p:tgtEl>
                                          <p:spTgt spid="6"/>
                                        </p:tgtEl>
                                      </p:cBhvr>
                                    </p:animEffect>
                                    <p:set>
                                      <p:cBhvr>
                                        <p:cTn id="11" dur="1" fill="hold">
                                          <p:stCondLst>
                                            <p:cond delay="1999"/>
                                          </p:stCondLst>
                                        </p:cTn>
                                        <p:tgtEl>
                                          <p:spTgt spid="6"/>
                                        </p:tgtEl>
                                        <p:attrNameLst>
                                          <p:attrName>style.visibility</p:attrName>
                                        </p:attrNameLst>
                                      </p:cBhvr>
                                      <p:to>
                                        <p:strVal val="hidden"/>
                                      </p:to>
                                    </p:set>
                                  </p:childTnLst>
                                </p:cTn>
                              </p:par>
                            </p:childTnLst>
                          </p:cTn>
                        </p:par>
                        <p:par>
                          <p:cTn id="12" fill="hold">
                            <p:stCondLst>
                              <p:cond delay="6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childTnLst>
                                </p:cTn>
                              </p:par>
                            </p:childTnLst>
                          </p:cTn>
                        </p:par>
                        <p:par>
                          <p:cTn id="16" fill="hold">
                            <p:stCondLst>
                              <p:cond delay="8000"/>
                            </p:stCondLst>
                            <p:childTnLst>
                              <p:par>
                                <p:cTn id="17" presetID="10" presetClass="exit" presetSubtype="0" fill="hold" grpId="1" nodeType="afterEffect">
                                  <p:stCondLst>
                                    <p:cond delay="3000"/>
                                  </p:stCondLst>
                                  <p:childTnLst>
                                    <p:animEffect transition="out" filter="fade">
                                      <p:cBhvr>
                                        <p:cTn id="18" dur="2000"/>
                                        <p:tgtEl>
                                          <p:spTgt spid="8"/>
                                        </p:tgtEl>
                                      </p:cBhvr>
                                    </p:animEffect>
                                    <p:set>
                                      <p:cBhvr>
                                        <p:cTn id="19" dur="1" fill="hold">
                                          <p:stCondLst>
                                            <p:cond delay="1999"/>
                                          </p:stCondLst>
                                        </p:cTn>
                                        <p:tgtEl>
                                          <p:spTgt spid="8"/>
                                        </p:tgtEl>
                                        <p:attrNameLst>
                                          <p:attrName>style.visibility</p:attrName>
                                        </p:attrNameLst>
                                      </p:cBhvr>
                                      <p:to>
                                        <p:strVal val="hidden"/>
                                      </p:to>
                                    </p:set>
                                  </p:childTnLst>
                                </p:cTn>
                              </p:par>
                            </p:childTnLst>
                          </p:cTn>
                        </p:par>
                        <p:par>
                          <p:cTn id="20" fill="hold">
                            <p:stCondLst>
                              <p:cond delay="130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childTnLst>
                                </p:cTn>
                              </p:par>
                            </p:childTnLst>
                          </p:cTn>
                        </p:par>
                        <p:par>
                          <p:cTn id="24" fill="hold">
                            <p:stCondLst>
                              <p:cond delay="15000"/>
                            </p:stCondLst>
                            <p:childTnLst>
                              <p:par>
                                <p:cTn id="25" presetID="10" presetClass="exit" presetSubtype="0" fill="hold" nodeType="afterEffect">
                                  <p:stCondLst>
                                    <p:cond delay="4000"/>
                                  </p:stCondLst>
                                  <p:childTnLst>
                                    <p:animEffect transition="out" filter="fade">
                                      <p:cBhvr>
                                        <p:cTn id="26" dur="3000"/>
                                        <p:tgtEl>
                                          <p:spTgt spid="2"/>
                                        </p:tgtEl>
                                      </p:cBhvr>
                                    </p:animEffect>
                                    <p:set>
                                      <p:cBhvr>
                                        <p:cTn id="27"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6" grpId="0"/>
      <p:bldP spid="6"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03916" y="184203"/>
            <a:ext cx="3957750" cy="757130"/>
          </a:xfrm>
          <a:prstGeom prst="rect">
            <a:avLst/>
          </a:prstGeom>
          <a:noFill/>
        </p:spPr>
        <p:txBody>
          <a:bodyPr wrap="none" lIns="91440" tIns="45720" rIns="91440" bIns="45720">
            <a:spAutoFit/>
          </a:bodyPr>
          <a:lstStyle/>
          <a:p>
            <a:pPr algn="ctr"/>
            <a:r>
              <a:rPr lang="en-US" sz="4800" b="1" u="sng" dirty="0">
                <a:ln w="0"/>
                <a:solidFill>
                  <a:schemeClr val="tx2">
                    <a:lumMod val="60000"/>
                    <a:lumOff val="40000"/>
                  </a:schemeClr>
                </a:solidFill>
                <a:effectLst>
                  <a:outerShdw blurRad="38100" dist="19050" dir="2700000" algn="tl" rotWithShape="0">
                    <a:schemeClr val="dk1">
                      <a:alpha val="40000"/>
                    </a:schemeClr>
                  </a:outerShdw>
                </a:effectLst>
              </a:rPr>
              <a:t>Online Services</a:t>
            </a:r>
            <a:endParaRPr lang="en-US" sz="4800" b="1" u="sng" cap="none" spc="0" dirty="0">
              <a:ln w="0"/>
              <a:solidFill>
                <a:schemeClr val="tx2">
                  <a:lumMod val="60000"/>
                  <a:lumOff val="40000"/>
                </a:schemeClr>
              </a:solidFill>
              <a:effectLst>
                <a:outerShdw blurRad="38100" dist="19050" dir="2700000" algn="tl" rotWithShape="0">
                  <a:schemeClr val="dk1">
                    <a:alpha val="40000"/>
                  </a:schemeClr>
                </a:outerShdw>
              </a:effectLst>
            </a:endParaRPr>
          </a:p>
        </p:txBody>
      </p:sp>
      <p:pic>
        <p:nvPicPr>
          <p:cNvPr id="2" name="Picture 1"/>
          <p:cNvPicPr>
            <a:picLocks noChangeAspect="1"/>
          </p:cNvPicPr>
          <p:nvPr/>
        </p:nvPicPr>
        <p:blipFill rotWithShape="1">
          <a:blip r:embed="rId2"/>
          <a:srcRect l="58838" t="13474" r="8099" b="8780"/>
          <a:stretch/>
        </p:blipFill>
        <p:spPr>
          <a:xfrm>
            <a:off x="4443210" y="1357695"/>
            <a:ext cx="6774287" cy="4480118"/>
          </a:xfrm>
          <a:prstGeom prst="rect">
            <a:avLst/>
          </a:prstGeom>
        </p:spPr>
      </p:pic>
      <p:sp>
        <p:nvSpPr>
          <p:cNvPr id="10" name="TextBox 9"/>
          <p:cNvSpPr txBox="1"/>
          <p:nvPr/>
        </p:nvSpPr>
        <p:spPr>
          <a:xfrm>
            <a:off x="203916" y="1068440"/>
            <a:ext cx="4035380" cy="1508105"/>
          </a:xfrm>
          <a:prstGeom prst="rect">
            <a:avLst/>
          </a:prstGeom>
          <a:noFill/>
        </p:spPr>
        <p:txBody>
          <a:bodyPr wrap="square" rtlCol="0">
            <a:spAutoFit/>
          </a:bodyPr>
          <a:lstStyle/>
          <a:p>
            <a:pPr algn="ctr"/>
            <a:r>
              <a:rPr lang="en-CA" sz="3200" b="1" dirty="0">
                <a:solidFill>
                  <a:schemeClr val="accent1">
                    <a:lumMod val="40000"/>
                    <a:lumOff val="60000"/>
                  </a:schemeClr>
                </a:solidFill>
              </a:rPr>
              <a:t>Please visit our church website for:</a:t>
            </a:r>
          </a:p>
          <a:p>
            <a:pPr algn="ctr"/>
            <a:endParaRPr lang="en-CA" sz="2800" dirty="0">
              <a:solidFill>
                <a:schemeClr val="accent1">
                  <a:lumMod val="40000"/>
                  <a:lumOff val="60000"/>
                </a:schemeClr>
              </a:solidFill>
            </a:endParaRPr>
          </a:p>
        </p:txBody>
      </p:sp>
      <p:sp>
        <p:nvSpPr>
          <p:cNvPr id="11" name="TextBox 10"/>
          <p:cNvSpPr txBox="1"/>
          <p:nvPr/>
        </p:nvSpPr>
        <p:spPr>
          <a:xfrm>
            <a:off x="4228217" y="422109"/>
            <a:ext cx="7963783" cy="646331"/>
          </a:xfrm>
          <a:prstGeom prst="rect">
            <a:avLst/>
          </a:prstGeom>
          <a:noFill/>
        </p:spPr>
        <p:txBody>
          <a:bodyPr wrap="none" rtlCol="0">
            <a:spAutoFit/>
          </a:bodyPr>
          <a:lstStyle/>
          <a:p>
            <a:r>
              <a:rPr lang="en-CA" sz="3600" dirty="0">
                <a:solidFill>
                  <a:srgbClr val="FFFF00"/>
                </a:solidFill>
              </a:rPr>
              <a:t>www.cornerstonemountainassembly.com</a:t>
            </a:r>
          </a:p>
        </p:txBody>
      </p:sp>
      <p:sp>
        <p:nvSpPr>
          <p:cNvPr id="12" name="TextBox 11"/>
          <p:cNvSpPr txBox="1"/>
          <p:nvPr/>
        </p:nvSpPr>
        <p:spPr>
          <a:xfrm>
            <a:off x="860778" y="2144631"/>
            <a:ext cx="2710678" cy="523220"/>
          </a:xfrm>
          <a:prstGeom prst="rect">
            <a:avLst/>
          </a:prstGeom>
          <a:noFill/>
        </p:spPr>
        <p:txBody>
          <a:bodyPr wrap="none" rtlCol="0">
            <a:spAutoFit/>
          </a:bodyPr>
          <a:lstStyle/>
          <a:p>
            <a:r>
              <a:rPr lang="en-CA" sz="2800" dirty="0">
                <a:solidFill>
                  <a:schemeClr val="accent1">
                    <a:lumMod val="60000"/>
                    <a:lumOff val="40000"/>
                  </a:schemeClr>
                </a:solidFill>
              </a:rPr>
              <a:t>Upcoming events</a:t>
            </a:r>
          </a:p>
        </p:txBody>
      </p:sp>
      <p:sp>
        <p:nvSpPr>
          <p:cNvPr id="13" name="TextBox 12"/>
          <p:cNvSpPr txBox="1"/>
          <p:nvPr/>
        </p:nvSpPr>
        <p:spPr>
          <a:xfrm>
            <a:off x="1287735" y="2534394"/>
            <a:ext cx="1951112" cy="584775"/>
          </a:xfrm>
          <a:prstGeom prst="rect">
            <a:avLst/>
          </a:prstGeom>
          <a:noFill/>
        </p:spPr>
        <p:txBody>
          <a:bodyPr wrap="none" rtlCol="0">
            <a:spAutoFit/>
          </a:bodyPr>
          <a:lstStyle/>
          <a:p>
            <a:r>
              <a:rPr lang="en-CA" sz="2800" dirty="0">
                <a:solidFill>
                  <a:schemeClr val="accent1">
                    <a:lumMod val="60000"/>
                    <a:lumOff val="40000"/>
                  </a:schemeClr>
                </a:solidFill>
              </a:rPr>
              <a:t>Latest</a:t>
            </a:r>
            <a:r>
              <a:rPr lang="en-CA" sz="3200" dirty="0">
                <a:solidFill>
                  <a:schemeClr val="accent1">
                    <a:lumMod val="60000"/>
                    <a:lumOff val="40000"/>
                  </a:schemeClr>
                </a:solidFill>
              </a:rPr>
              <a:t> </a:t>
            </a:r>
            <a:r>
              <a:rPr lang="en-CA" sz="2800" dirty="0">
                <a:solidFill>
                  <a:schemeClr val="accent1">
                    <a:lumMod val="60000"/>
                    <a:lumOff val="40000"/>
                  </a:schemeClr>
                </a:solidFill>
              </a:rPr>
              <a:t>News</a:t>
            </a:r>
            <a:endParaRPr lang="en-CA" sz="3200" dirty="0">
              <a:solidFill>
                <a:schemeClr val="accent1">
                  <a:lumMod val="60000"/>
                  <a:lumOff val="40000"/>
                </a:schemeClr>
              </a:solidFill>
            </a:endParaRPr>
          </a:p>
        </p:txBody>
      </p:sp>
      <p:sp>
        <p:nvSpPr>
          <p:cNvPr id="14" name="TextBox 13"/>
          <p:cNvSpPr txBox="1"/>
          <p:nvPr/>
        </p:nvSpPr>
        <p:spPr>
          <a:xfrm>
            <a:off x="779096" y="2964856"/>
            <a:ext cx="2897716" cy="523220"/>
          </a:xfrm>
          <a:prstGeom prst="rect">
            <a:avLst/>
          </a:prstGeom>
          <a:noFill/>
        </p:spPr>
        <p:txBody>
          <a:bodyPr wrap="none" rtlCol="0">
            <a:spAutoFit/>
          </a:bodyPr>
          <a:lstStyle/>
          <a:p>
            <a:r>
              <a:rPr lang="en-CA" sz="2800" dirty="0">
                <a:solidFill>
                  <a:schemeClr val="accent1">
                    <a:lumMod val="60000"/>
                    <a:lumOff val="40000"/>
                  </a:schemeClr>
                </a:solidFill>
              </a:rPr>
              <a:t>Pastors Devotional</a:t>
            </a:r>
            <a:endParaRPr lang="en-CA" sz="3200" dirty="0">
              <a:solidFill>
                <a:schemeClr val="accent1">
                  <a:lumMod val="60000"/>
                  <a:lumOff val="40000"/>
                </a:schemeClr>
              </a:solidFill>
            </a:endParaRPr>
          </a:p>
        </p:txBody>
      </p:sp>
      <p:sp>
        <p:nvSpPr>
          <p:cNvPr id="15" name="TextBox 14"/>
          <p:cNvSpPr txBox="1"/>
          <p:nvPr/>
        </p:nvSpPr>
        <p:spPr>
          <a:xfrm>
            <a:off x="1153552" y="3373383"/>
            <a:ext cx="2125134" cy="584775"/>
          </a:xfrm>
          <a:prstGeom prst="rect">
            <a:avLst/>
          </a:prstGeom>
          <a:noFill/>
        </p:spPr>
        <p:txBody>
          <a:bodyPr wrap="none" rtlCol="0">
            <a:spAutoFit/>
          </a:bodyPr>
          <a:lstStyle/>
          <a:p>
            <a:r>
              <a:rPr lang="en-CA" sz="2800" dirty="0">
                <a:solidFill>
                  <a:schemeClr val="accent1">
                    <a:lumMod val="60000"/>
                    <a:lumOff val="40000"/>
                  </a:schemeClr>
                </a:solidFill>
              </a:rPr>
              <a:t>Prayer</a:t>
            </a:r>
            <a:r>
              <a:rPr lang="en-CA" sz="3200" dirty="0">
                <a:solidFill>
                  <a:schemeClr val="accent1">
                    <a:lumMod val="60000"/>
                    <a:lumOff val="40000"/>
                  </a:schemeClr>
                </a:solidFill>
              </a:rPr>
              <a:t> </a:t>
            </a:r>
            <a:r>
              <a:rPr lang="en-CA" sz="2800" dirty="0">
                <a:solidFill>
                  <a:schemeClr val="accent1">
                    <a:lumMod val="60000"/>
                    <a:lumOff val="40000"/>
                  </a:schemeClr>
                </a:solidFill>
              </a:rPr>
              <a:t>Needs</a:t>
            </a:r>
            <a:endParaRPr lang="en-CA" sz="3200" dirty="0">
              <a:solidFill>
                <a:schemeClr val="accent1">
                  <a:lumMod val="60000"/>
                  <a:lumOff val="40000"/>
                </a:schemeClr>
              </a:solidFill>
            </a:endParaRPr>
          </a:p>
        </p:txBody>
      </p:sp>
      <p:sp>
        <p:nvSpPr>
          <p:cNvPr id="16" name="TextBox 15"/>
          <p:cNvSpPr txBox="1"/>
          <p:nvPr/>
        </p:nvSpPr>
        <p:spPr>
          <a:xfrm>
            <a:off x="895283" y="3843465"/>
            <a:ext cx="2723374" cy="523220"/>
          </a:xfrm>
          <a:prstGeom prst="rect">
            <a:avLst/>
          </a:prstGeom>
          <a:noFill/>
        </p:spPr>
        <p:txBody>
          <a:bodyPr wrap="none" rtlCol="0">
            <a:spAutoFit/>
          </a:bodyPr>
          <a:lstStyle/>
          <a:p>
            <a:r>
              <a:rPr lang="en-CA" sz="2800" dirty="0">
                <a:solidFill>
                  <a:schemeClr val="accent1">
                    <a:lumMod val="60000"/>
                    <a:lumOff val="40000"/>
                  </a:schemeClr>
                </a:solidFill>
              </a:rPr>
              <a:t>About the church</a:t>
            </a:r>
            <a:endParaRPr lang="en-CA" sz="3200" dirty="0">
              <a:solidFill>
                <a:schemeClr val="accent1">
                  <a:lumMod val="60000"/>
                  <a:lumOff val="40000"/>
                </a:schemeClr>
              </a:solidFill>
            </a:endParaRPr>
          </a:p>
        </p:txBody>
      </p:sp>
      <p:sp>
        <p:nvSpPr>
          <p:cNvPr id="18" name="TextBox 17"/>
          <p:cNvSpPr txBox="1"/>
          <p:nvPr/>
        </p:nvSpPr>
        <p:spPr>
          <a:xfrm>
            <a:off x="941209" y="4704723"/>
            <a:ext cx="2573489" cy="2031325"/>
          </a:xfrm>
          <a:prstGeom prst="rect">
            <a:avLst/>
          </a:prstGeom>
          <a:noFill/>
        </p:spPr>
        <p:txBody>
          <a:bodyPr wrap="square" rtlCol="0">
            <a:spAutoFit/>
          </a:bodyPr>
          <a:lstStyle/>
          <a:p>
            <a:pPr algn="ctr"/>
            <a:r>
              <a:rPr lang="en-CA" dirty="0">
                <a:solidFill>
                  <a:schemeClr val="bg1"/>
                </a:solidFill>
              </a:rPr>
              <a:t>View past and future events: </a:t>
            </a:r>
          </a:p>
          <a:p>
            <a:pPr algn="ctr"/>
            <a:r>
              <a:rPr lang="en-CA" dirty="0">
                <a:solidFill>
                  <a:schemeClr val="bg1"/>
                </a:solidFill>
              </a:rPr>
              <a:t>Times, Photographs, sermons, notes, documents</a:t>
            </a:r>
          </a:p>
          <a:p>
            <a:pPr algn="ctr"/>
            <a:r>
              <a:rPr lang="en-CA" dirty="0">
                <a:solidFill>
                  <a:schemeClr val="bg1"/>
                </a:solidFill>
              </a:rPr>
              <a:t>And so much more</a:t>
            </a:r>
          </a:p>
          <a:p>
            <a:pPr algn="ctr"/>
            <a:endParaRPr lang="en-CA" dirty="0">
              <a:solidFill>
                <a:schemeClr val="bg1"/>
              </a:solidFill>
            </a:endParaRPr>
          </a:p>
        </p:txBody>
      </p:sp>
    </p:spTree>
    <p:extLst>
      <p:ext uri="{BB962C8B-B14F-4D97-AF65-F5344CB8AC3E}">
        <p14:creationId xmlns:p14="http://schemas.microsoft.com/office/powerpoint/2010/main" val="2174308980"/>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mph" presetSubtype="0" fill="hold" grpId="0" nodeType="afterEffect">
                                  <p:stCondLst>
                                    <p:cond delay="0"/>
                                  </p:stCondLst>
                                  <p:childTnLst>
                                    <p:anim calcmode="discrete" valueType="str">
                                      <p:cBhvr override="childStyle">
                                        <p:cTn id="6" dur="5000" fill="hold"/>
                                        <p:tgtEl>
                                          <p:spTgt spid="12"/>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par>
                          <p:cTn id="7" fill="hold">
                            <p:stCondLst>
                              <p:cond delay="5000"/>
                            </p:stCondLst>
                            <p:childTnLst>
                              <p:par>
                                <p:cTn id="8" presetID="10" presetClass="emph" presetSubtype="0" fill="hold" grpId="0" nodeType="afterEffect">
                                  <p:stCondLst>
                                    <p:cond delay="0"/>
                                  </p:stCondLst>
                                  <p:childTnLst>
                                    <p:anim calcmode="discrete" valueType="str">
                                      <p:cBhvr override="childStyle">
                                        <p:cTn id="9" dur="5000" fill="hold"/>
                                        <p:tgtEl>
                                          <p:spTgt spid="13"/>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par>
                          <p:cTn id="10" fill="hold">
                            <p:stCondLst>
                              <p:cond delay="10000"/>
                            </p:stCondLst>
                            <p:childTnLst>
                              <p:par>
                                <p:cTn id="11" presetID="10" presetClass="emph" presetSubtype="0" fill="hold" grpId="0" nodeType="afterEffect">
                                  <p:stCondLst>
                                    <p:cond delay="0"/>
                                  </p:stCondLst>
                                  <p:childTnLst>
                                    <p:anim calcmode="discrete" valueType="str">
                                      <p:cBhvr override="childStyle">
                                        <p:cTn id="12" dur="5000" fill="hold"/>
                                        <p:tgtEl>
                                          <p:spTgt spid="14"/>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par>
                          <p:cTn id="13" fill="hold">
                            <p:stCondLst>
                              <p:cond delay="15000"/>
                            </p:stCondLst>
                            <p:childTnLst>
                              <p:par>
                                <p:cTn id="14" presetID="10" presetClass="emph" presetSubtype="0" fill="hold" grpId="0" nodeType="afterEffect">
                                  <p:stCondLst>
                                    <p:cond delay="0"/>
                                  </p:stCondLst>
                                  <p:childTnLst>
                                    <p:anim calcmode="discrete" valueType="str">
                                      <p:cBhvr override="childStyle">
                                        <p:cTn id="15" dur="5000" fill="hold"/>
                                        <p:tgtEl>
                                          <p:spTgt spid="15"/>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par>
                          <p:cTn id="16" fill="hold">
                            <p:stCondLst>
                              <p:cond delay="20000"/>
                            </p:stCondLst>
                            <p:childTnLst>
                              <p:par>
                                <p:cTn id="17" presetID="10" presetClass="emph" presetSubtype="0" fill="hold" grpId="0" nodeType="afterEffect">
                                  <p:stCondLst>
                                    <p:cond delay="0"/>
                                  </p:stCondLst>
                                  <p:childTnLst>
                                    <p:anim calcmode="discrete" valueType="str">
                                      <p:cBhvr override="childStyle">
                                        <p:cTn id="18" dur="5000" fill="hold"/>
                                        <p:tgtEl>
                                          <p:spTgt spid="16"/>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par>
                          <p:cTn id="19" fill="hold">
                            <p:stCondLst>
                              <p:cond delay="25000"/>
                            </p:stCondLst>
                            <p:childTnLst>
                              <p:par>
                                <p:cTn id="20" presetID="15" presetClass="emph" presetSubtype="0" grpId="0" nodeType="afterEffect">
                                  <p:stCondLst>
                                    <p:cond delay="0"/>
                                  </p:stCondLst>
                                  <p:iterate type="lt">
                                    <p:tmAbs val="25"/>
                                  </p:iterate>
                                  <p:childTnLst>
                                    <p:set>
                                      <p:cBhvr override="childStyle">
                                        <p:cTn id="21" dur="indefinite"/>
                                        <p:tgtEl>
                                          <p:spTgt spid="11"/>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30946" y="3192859"/>
            <a:ext cx="7567864" cy="3046988"/>
          </a:xfrm>
          <a:prstGeom prst="rect">
            <a:avLst/>
          </a:prstGeom>
        </p:spPr>
        <p:txBody>
          <a:bodyPr wrap="square">
            <a:spAutoFit/>
          </a:bodyPr>
          <a:lstStyle/>
          <a:p>
            <a:pPr algn="ctr"/>
            <a:r>
              <a:rPr lang="en-CA" sz="2400" b="1" dirty="0">
                <a:solidFill>
                  <a:schemeClr val="accent1">
                    <a:lumMod val="40000"/>
                    <a:lumOff val="60000"/>
                  </a:schemeClr>
                </a:solidFill>
                <a:effectLst/>
                <a:latin typeface="Baskerville Old Face" panose="02020602080505020303" pitchFamily="18" charset="0"/>
              </a:rPr>
              <a:t>Joseph's Storehouse - is an outreach ministry.  Non-perishable food items that are donated, are used to fill requests for assistance. </a:t>
            </a:r>
          </a:p>
          <a:p>
            <a:pPr algn="ctr"/>
            <a:r>
              <a:rPr lang="en-CA" sz="2400" b="1" dirty="0">
                <a:solidFill>
                  <a:schemeClr val="accent1">
                    <a:lumMod val="40000"/>
                    <a:lumOff val="60000"/>
                  </a:schemeClr>
                </a:solidFill>
                <a:effectLst/>
                <a:latin typeface="Baskerville Old Face" panose="02020602080505020303" pitchFamily="18" charset="0"/>
              </a:rPr>
              <a:t>Presently we are only able to assist each family once a month, due to limited supplies. </a:t>
            </a:r>
          </a:p>
          <a:p>
            <a:pPr algn="ctr"/>
            <a:r>
              <a:rPr lang="en-CA" sz="2400" b="1" dirty="0">
                <a:solidFill>
                  <a:schemeClr val="accent1">
                    <a:lumMod val="40000"/>
                    <a:lumOff val="60000"/>
                  </a:schemeClr>
                </a:solidFill>
                <a:effectLst/>
                <a:latin typeface="Baskerville Old Face" panose="02020602080505020303" pitchFamily="18" charset="0"/>
              </a:rPr>
              <a:t>The last Sunday of the month a Joseph's  Storehouse luncheon is held after morning service; cost is non perishable food items or cash to be used  in this ministry</a:t>
            </a:r>
            <a:endParaRPr lang="en-US" sz="2800" dirty="0">
              <a:solidFill>
                <a:schemeClr val="accent1">
                  <a:lumMod val="40000"/>
                  <a:lumOff val="60000"/>
                </a:schemeClr>
              </a:solidFill>
              <a:latin typeface="Baskerville Old Face" panose="02020602080505020303"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3713" y="346723"/>
            <a:ext cx="4955963" cy="2744211"/>
          </a:xfrm>
          <a:prstGeom prst="rect">
            <a:avLst/>
          </a:prstGeom>
        </p:spPr>
      </p:pic>
      <p:sp>
        <p:nvSpPr>
          <p:cNvPr id="8" name="Rectangle 7"/>
          <p:cNvSpPr/>
          <p:nvPr/>
        </p:nvSpPr>
        <p:spPr>
          <a:xfrm>
            <a:off x="3110132" y="3377525"/>
            <a:ext cx="2992757" cy="2677656"/>
          </a:xfrm>
          <a:prstGeom prst="rect">
            <a:avLst/>
          </a:prstGeom>
        </p:spPr>
        <p:txBody>
          <a:bodyPr wrap="square">
            <a:spAutoFit/>
          </a:bodyPr>
          <a:lstStyle/>
          <a:p>
            <a:pPr algn="ctr"/>
            <a:r>
              <a:rPr lang="en-CA" sz="2400" b="1" dirty="0">
                <a:solidFill>
                  <a:schemeClr val="accent2">
                    <a:lumMod val="20000"/>
                    <a:lumOff val="80000"/>
                  </a:schemeClr>
                </a:solidFill>
                <a:latin typeface="Baskerville Old Face" panose="02020602080505020303" pitchFamily="18" charset="0"/>
              </a:rPr>
              <a:t>Presently we are only able to assist each family once a month, due to limited supplies.</a:t>
            </a:r>
          </a:p>
          <a:p>
            <a:pPr algn="ctr"/>
            <a:r>
              <a:rPr lang="en-CA" sz="2400" b="1" dirty="0">
                <a:solidFill>
                  <a:schemeClr val="accent2">
                    <a:lumMod val="20000"/>
                    <a:lumOff val="80000"/>
                  </a:schemeClr>
                </a:solidFill>
                <a:latin typeface="Baskerville Old Face" panose="02020602080505020303" pitchFamily="18" charset="0"/>
              </a:rPr>
              <a:t>Every little bit helps those in need.</a:t>
            </a:r>
            <a:endParaRPr lang="en-US" sz="2400" dirty="0">
              <a:solidFill>
                <a:schemeClr val="accent2">
                  <a:lumMod val="20000"/>
                  <a:lumOff val="80000"/>
                </a:schemeClr>
              </a:solidFill>
              <a:latin typeface="Baskerville Old Face" panose="02020602080505020303" pitchFamily="18" charset="0"/>
            </a:endParaRPr>
          </a:p>
        </p:txBody>
      </p:sp>
      <p:sp>
        <p:nvSpPr>
          <p:cNvPr id="9" name="TextBox 8"/>
          <p:cNvSpPr txBox="1"/>
          <p:nvPr/>
        </p:nvSpPr>
        <p:spPr>
          <a:xfrm flipH="1">
            <a:off x="8698859" y="181914"/>
            <a:ext cx="7461805" cy="4247317"/>
          </a:xfrm>
          <a:prstGeom prst="rect">
            <a:avLst/>
          </a:prstGeom>
          <a:noFill/>
        </p:spPr>
        <p:txBody>
          <a:bodyPr wrap="square" rtlCol="0">
            <a:spAutoFit/>
          </a:bodyPr>
          <a:lstStyle/>
          <a:p>
            <a:r>
              <a:rPr lang="en-CA" b="1" dirty="0">
                <a:solidFill>
                  <a:schemeClr val="accent2">
                    <a:lumMod val="40000"/>
                    <a:lumOff val="60000"/>
                  </a:schemeClr>
                </a:solidFill>
              </a:rPr>
              <a:t>Contact Info </a:t>
            </a:r>
          </a:p>
          <a:p>
            <a:r>
              <a:rPr lang="en-CA" dirty="0">
                <a:solidFill>
                  <a:schemeClr val="accent2">
                    <a:lumMod val="40000"/>
                    <a:lumOff val="60000"/>
                  </a:schemeClr>
                </a:solidFill>
                <a:hlinkClick r:id="rId3"/>
              </a:rPr>
              <a:t>780.827.2636</a:t>
            </a:r>
            <a:r>
              <a:rPr lang="en-CA" dirty="0">
                <a:solidFill>
                  <a:schemeClr val="accent2">
                    <a:lumMod val="40000"/>
                    <a:lumOff val="60000"/>
                  </a:schemeClr>
                </a:solidFill>
              </a:rPr>
              <a:t> Phone </a:t>
            </a:r>
          </a:p>
          <a:p>
            <a:r>
              <a:rPr lang="en-CA" dirty="0">
                <a:solidFill>
                  <a:schemeClr val="accent2">
                    <a:lumMod val="40000"/>
                    <a:lumOff val="60000"/>
                  </a:schemeClr>
                </a:solidFill>
                <a:hlinkClick r:id="rId4"/>
              </a:rPr>
              <a:t>cma04@telus.net</a:t>
            </a:r>
            <a:endParaRPr lang="en-CA" dirty="0">
              <a:solidFill>
                <a:schemeClr val="accent2">
                  <a:lumMod val="40000"/>
                  <a:lumOff val="60000"/>
                </a:schemeClr>
              </a:solidFill>
            </a:endParaRPr>
          </a:p>
          <a:p>
            <a:endParaRPr lang="en-CA" dirty="0">
              <a:solidFill>
                <a:schemeClr val="accent2">
                  <a:lumMod val="40000"/>
                  <a:lumOff val="60000"/>
                </a:schemeClr>
              </a:solidFill>
            </a:endParaRPr>
          </a:p>
          <a:p>
            <a:r>
              <a:rPr lang="en-CA" b="1" dirty="0">
                <a:solidFill>
                  <a:schemeClr val="accent2">
                    <a:lumMod val="40000"/>
                    <a:lumOff val="60000"/>
                  </a:schemeClr>
                </a:solidFill>
              </a:rPr>
              <a:t>Office Hours </a:t>
            </a:r>
          </a:p>
          <a:p>
            <a:r>
              <a:rPr lang="en-CA" dirty="0">
                <a:solidFill>
                  <a:schemeClr val="accent2">
                    <a:lumMod val="40000"/>
                    <a:lumOff val="60000"/>
                  </a:schemeClr>
                </a:solidFill>
              </a:rPr>
              <a:t>Tues to Thurs 9AM - 4PM </a:t>
            </a:r>
            <a:br>
              <a:rPr lang="en-CA" dirty="0">
                <a:solidFill>
                  <a:schemeClr val="accent2">
                    <a:lumMod val="40000"/>
                    <a:lumOff val="60000"/>
                  </a:schemeClr>
                </a:solidFill>
              </a:rPr>
            </a:br>
            <a:r>
              <a:rPr lang="en-CA" dirty="0">
                <a:solidFill>
                  <a:schemeClr val="accent2">
                    <a:lumMod val="40000"/>
                    <a:lumOff val="60000"/>
                  </a:schemeClr>
                </a:solidFill>
              </a:rPr>
              <a:t>Fri 10AM - Noon</a:t>
            </a:r>
          </a:p>
          <a:p>
            <a:r>
              <a:rPr lang="en-CA" b="1" dirty="0">
                <a:solidFill>
                  <a:schemeClr val="accent2">
                    <a:lumMod val="40000"/>
                    <a:lumOff val="60000"/>
                  </a:schemeClr>
                </a:solidFill>
              </a:rPr>
              <a:t>Meeting Location </a:t>
            </a:r>
          </a:p>
          <a:p>
            <a:endParaRPr lang="en-CA" b="1" dirty="0">
              <a:solidFill>
                <a:schemeClr val="accent2">
                  <a:lumMod val="40000"/>
                  <a:lumOff val="60000"/>
                </a:schemeClr>
              </a:solidFill>
            </a:endParaRPr>
          </a:p>
          <a:p>
            <a:r>
              <a:rPr lang="en-CA" dirty="0">
                <a:solidFill>
                  <a:schemeClr val="accent2">
                    <a:lumMod val="40000"/>
                    <a:lumOff val="60000"/>
                  </a:schemeClr>
                </a:solidFill>
              </a:rPr>
              <a:t>11001 Leonard St </a:t>
            </a:r>
          </a:p>
          <a:p>
            <a:r>
              <a:rPr lang="en-CA" dirty="0">
                <a:solidFill>
                  <a:schemeClr val="accent2">
                    <a:lumMod val="40000"/>
                    <a:lumOff val="60000"/>
                  </a:schemeClr>
                </a:solidFill>
              </a:rPr>
              <a:t>Grande Cache</a:t>
            </a:r>
            <a:endParaRPr lang="en-CA" dirty="0">
              <a:solidFill>
                <a:schemeClr val="accent2">
                  <a:lumMod val="40000"/>
                  <a:lumOff val="60000"/>
                </a:schemeClr>
              </a:solidFill>
              <a:effectLst/>
            </a:endParaRPr>
          </a:p>
          <a:p>
            <a:r>
              <a:rPr lang="en-CA" b="1" dirty="0">
                <a:solidFill>
                  <a:schemeClr val="accent2">
                    <a:lumMod val="40000"/>
                    <a:lumOff val="60000"/>
                  </a:schemeClr>
                </a:solidFill>
              </a:rPr>
              <a:t>Mailing Address </a:t>
            </a:r>
          </a:p>
          <a:p>
            <a:r>
              <a:rPr lang="en-CA" dirty="0">
                <a:solidFill>
                  <a:schemeClr val="accent2">
                    <a:lumMod val="40000"/>
                    <a:lumOff val="60000"/>
                  </a:schemeClr>
                </a:solidFill>
              </a:rPr>
              <a:t>Box 358 - 11001 Leonard St </a:t>
            </a:r>
          </a:p>
          <a:p>
            <a:r>
              <a:rPr lang="en-CA" dirty="0">
                <a:solidFill>
                  <a:schemeClr val="accent2">
                    <a:lumMod val="40000"/>
                    <a:lumOff val="60000"/>
                  </a:schemeClr>
                </a:solidFill>
              </a:rPr>
              <a:t>Grande Cache, AB </a:t>
            </a:r>
          </a:p>
          <a:p>
            <a:r>
              <a:rPr lang="en-CA" dirty="0">
                <a:solidFill>
                  <a:schemeClr val="accent2">
                    <a:lumMod val="40000"/>
                    <a:lumOff val="60000"/>
                  </a:schemeClr>
                </a:solidFill>
              </a:rPr>
              <a:t>T0E 0Y0   Canada </a:t>
            </a:r>
          </a:p>
        </p:txBody>
      </p:sp>
    </p:spTree>
    <p:extLst>
      <p:ext uri="{BB962C8B-B14F-4D97-AF65-F5344CB8AC3E}">
        <p14:creationId xmlns:p14="http://schemas.microsoft.com/office/powerpoint/2010/main" val="2143456267"/>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1000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childTnLst>
                          </p:cTn>
                        </p:par>
                        <p:par>
                          <p:cTn id="8" fill="hold">
                            <p:stCondLst>
                              <p:cond delay="12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childTnLst>
                                </p:cTn>
                              </p:par>
                            </p:childTnLst>
                          </p:cTn>
                        </p:par>
                        <p:par>
                          <p:cTn id="12" fill="hold">
                            <p:stCondLst>
                              <p:cond delay="14000"/>
                            </p:stCondLst>
                            <p:childTnLst>
                              <p:par>
                                <p:cTn id="13" presetID="1" presetClass="exit" presetSubtype="0" fill="hold" grpId="1" nodeType="afterEffect">
                                  <p:stCondLst>
                                    <p:cond delay="5000"/>
                                  </p:stCondLst>
                                  <p:childTnLst>
                                    <p:set>
                                      <p:cBhvr>
                                        <p:cTn id="14"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8"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84407" y="219850"/>
            <a:ext cx="6182653" cy="946413"/>
          </a:xfrm>
          <a:prstGeom prst="rect">
            <a:avLst/>
          </a:prstGeom>
          <a:noFill/>
        </p:spPr>
        <p:txBody>
          <a:bodyPr wrap="square" lIns="91440" tIns="45720" rIns="91440" bIns="45720">
            <a:spAutoFit/>
          </a:bodyPr>
          <a:lstStyle/>
          <a:p>
            <a:pPr algn="ctr"/>
            <a:r>
              <a:rPr lang="en-US" sz="6000" b="1" dirty="0">
                <a:ln w="12700">
                  <a:solidFill>
                    <a:schemeClr val="tx2">
                      <a:lumMod val="75000"/>
                    </a:schemeClr>
                  </a:solidFill>
                  <a:prstDash val="solid"/>
                </a:ln>
                <a:solidFill>
                  <a:srgbClr val="FF0000"/>
                </a:solidFill>
                <a:effectLst>
                  <a:outerShdw blurRad="60007" dist="200025" dir="15000000" sy="30000" kx="-1800000" algn="bl" rotWithShape="0">
                    <a:prstClr val="black">
                      <a:alpha val="93000"/>
                    </a:prstClr>
                  </a:outerShdw>
                </a:effectLst>
                <a:latin typeface="French Script MT" panose="03020402040607040605" pitchFamily="66" charset="0"/>
              </a:rPr>
              <a:t>Ministry Opportunities</a:t>
            </a:r>
          </a:p>
        </p:txBody>
      </p:sp>
      <p:sp>
        <p:nvSpPr>
          <p:cNvPr id="2" name="Content Placeholder 1"/>
          <p:cNvSpPr>
            <a:spLocks noGrp="1"/>
          </p:cNvSpPr>
          <p:nvPr>
            <p:ph idx="1"/>
          </p:nvPr>
        </p:nvSpPr>
        <p:spPr>
          <a:xfrm>
            <a:off x="414131" y="1537252"/>
            <a:ext cx="10515600" cy="4639711"/>
          </a:xfrm>
        </p:spPr>
        <p:txBody>
          <a:bodyPr>
            <a:normAutofit fontScale="92500" lnSpcReduction="10000"/>
          </a:bodyPr>
          <a:lstStyle/>
          <a:p>
            <a:pPr marL="514350" indent="-514350">
              <a:buAutoNum type="arabicPeriod"/>
            </a:pPr>
            <a:r>
              <a:rPr lang="en-CA" b="1" dirty="0">
                <a:solidFill>
                  <a:schemeClr val="bg1"/>
                </a:solidFill>
              </a:rPr>
              <a:t>Set up/put away of communion</a:t>
            </a:r>
          </a:p>
          <a:p>
            <a:pPr marL="514350" indent="-514350">
              <a:buAutoNum type="arabicPeriod"/>
            </a:pPr>
            <a:r>
              <a:rPr lang="en-CA" b="1" dirty="0">
                <a:solidFill>
                  <a:schemeClr val="bg1"/>
                </a:solidFill>
              </a:rPr>
              <a:t>Set up/clean after celebrations</a:t>
            </a:r>
          </a:p>
          <a:p>
            <a:pPr marL="514350" indent="-514350">
              <a:buAutoNum type="arabicPeriod"/>
            </a:pPr>
            <a:r>
              <a:rPr lang="en-CA" b="1" dirty="0">
                <a:solidFill>
                  <a:schemeClr val="bg1"/>
                </a:solidFill>
              </a:rPr>
              <a:t>Set up for Wednesday supper</a:t>
            </a:r>
          </a:p>
          <a:p>
            <a:pPr marL="514350" indent="-514350">
              <a:buAutoNum type="arabicPeriod"/>
            </a:pPr>
            <a:r>
              <a:rPr lang="en-CA" b="1" dirty="0">
                <a:solidFill>
                  <a:schemeClr val="bg1"/>
                </a:solidFill>
              </a:rPr>
              <a:t>Change bulletin boards</a:t>
            </a:r>
          </a:p>
          <a:p>
            <a:pPr marL="514350" indent="-514350">
              <a:buAutoNum type="arabicPeriod"/>
            </a:pPr>
            <a:r>
              <a:rPr lang="en-CA" b="1" dirty="0">
                <a:solidFill>
                  <a:schemeClr val="bg1"/>
                </a:solidFill>
              </a:rPr>
              <a:t>Soundboard help (training available)</a:t>
            </a:r>
          </a:p>
          <a:p>
            <a:pPr marL="514350" indent="-514350">
              <a:buAutoNum type="arabicPeriod"/>
            </a:pPr>
            <a:r>
              <a:rPr lang="en-CA" b="1" dirty="0">
                <a:solidFill>
                  <a:schemeClr val="bg1"/>
                </a:solidFill>
              </a:rPr>
              <a:t>Computer help (training available)</a:t>
            </a:r>
          </a:p>
          <a:p>
            <a:pPr marL="514350" indent="-514350">
              <a:buAutoNum type="arabicPeriod"/>
            </a:pPr>
            <a:r>
              <a:rPr lang="en-CA" b="1" dirty="0">
                <a:solidFill>
                  <a:schemeClr val="bg1"/>
                </a:solidFill>
              </a:rPr>
              <a:t>Look after Joseph’s storehouse</a:t>
            </a:r>
          </a:p>
          <a:p>
            <a:pPr marL="514350" indent="-514350">
              <a:buAutoNum type="arabicPeriod"/>
            </a:pPr>
            <a:r>
              <a:rPr lang="en-CA" b="1" dirty="0">
                <a:solidFill>
                  <a:schemeClr val="bg1"/>
                </a:solidFill>
              </a:rPr>
              <a:t>Minor maintenance things – changing light bulbs, fixing, etc.</a:t>
            </a:r>
          </a:p>
          <a:p>
            <a:pPr marL="514350" indent="-514350">
              <a:buAutoNum type="arabicPeriod"/>
            </a:pPr>
            <a:r>
              <a:rPr lang="en-CA" b="1" dirty="0">
                <a:solidFill>
                  <a:schemeClr val="bg1"/>
                </a:solidFill>
              </a:rPr>
              <a:t>Laundry – kitchen &amp; cleaning rags</a:t>
            </a:r>
          </a:p>
          <a:p>
            <a:pPr marL="514350" indent="-514350">
              <a:buAutoNum type="arabicPeriod"/>
            </a:pPr>
            <a:r>
              <a:rPr lang="en-CA" b="1" dirty="0">
                <a:solidFill>
                  <a:schemeClr val="bg1"/>
                </a:solidFill>
              </a:rPr>
              <a:t>Recycling – once a month</a:t>
            </a:r>
          </a:p>
          <a:p>
            <a:pPr marL="514350" indent="-514350">
              <a:buAutoNum type="arabicPeriod"/>
            </a:pPr>
            <a:endParaRPr lang="en-CA" dirty="0">
              <a:solidFill>
                <a:schemeClr val="bg1"/>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7060" y="1166263"/>
            <a:ext cx="5304776" cy="2931887"/>
          </a:xfrm>
          <a:prstGeom prst="rect">
            <a:avLst/>
          </a:prstGeom>
        </p:spPr>
      </p:pic>
    </p:spTree>
    <p:extLst>
      <p:ext uri="{BB962C8B-B14F-4D97-AF65-F5344CB8AC3E}">
        <p14:creationId xmlns:p14="http://schemas.microsoft.com/office/powerpoint/2010/main" val="3541869691"/>
      </p:ext>
    </p:extLst>
  </p:cSld>
  <p:clrMapOvr>
    <a:masterClrMapping/>
  </p:clrMapOvr>
  <p:transition spd="slow" advClick="0" advTm="10000">
    <p:fade/>
  </p:transition>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p:cNvSpPr>
            <a:spLocks noGrp="1"/>
          </p:cNvSpPr>
          <p:nvPr>
            <p:ph type="title"/>
          </p:nvPr>
        </p:nvSpPr>
        <p:spPr>
          <a:xfrm>
            <a:off x="453900" y="133927"/>
            <a:ext cx="4300470" cy="946413"/>
          </a:xfrm>
          <a:prstGeom prst="rect">
            <a:avLst/>
          </a:prstGeom>
          <a:noFill/>
        </p:spPr>
        <p:txBody>
          <a:bodyPr wrap="square" lIns="91440" tIns="45720" rIns="91440" bIns="45720">
            <a:spAutoFit/>
          </a:bodyPr>
          <a:lstStyle/>
          <a:p>
            <a:pPr algn="ctr"/>
            <a:r>
              <a:rPr lang="en-US" sz="6000" b="1" cap="none" spc="0" dirty="0">
                <a:ln w="12700">
                  <a:solidFill>
                    <a:schemeClr val="tx2">
                      <a:lumMod val="75000"/>
                    </a:schemeClr>
                  </a:solidFill>
                  <a:prstDash val="solid"/>
                </a:ln>
                <a:solidFill>
                  <a:schemeClr val="accent2">
                    <a:lumMod val="40000"/>
                    <a:lumOff val="60000"/>
                  </a:schemeClr>
                </a:solidFill>
                <a:effectLst>
                  <a:outerShdw blurRad="60007" dist="200025" dir="15000000" sy="30000" kx="-1800000" algn="bl" rotWithShape="0">
                    <a:prstClr val="black">
                      <a:alpha val="93000"/>
                    </a:prstClr>
                  </a:outerShdw>
                </a:effectLst>
                <a:latin typeface="French Script MT" panose="03020402040607040605" pitchFamily="66" charset="0"/>
              </a:rPr>
              <a:t>Upcoming Events</a:t>
            </a:r>
          </a:p>
        </p:txBody>
      </p:sp>
      <p:sp>
        <p:nvSpPr>
          <p:cNvPr id="3" name="TextBox 2"/>
          <p:cNvSpPr txBox="1"/>
          <p:nvPr/>
        </p:nvSpPr>
        <p:spPr>
          <a:xfrm>
            <a:off x="6771759" y="4017647"/>
            <a:ext cx="5393835" cy="1938992"/>
          </a:xfrm>
          <a:prstGeom prst="rect">
            <a:avLst/>
          </a:prstGeom>
          <a:noFill/>
        </p:spPr>
        <p:txBody>
          <a:bodyPr wrap="square" rtlCol="0">
            <a:spAutoFit/>
          </a:bodyPr>
          <a:lstStyle/>
          <a:p>
            <a:pPr algn="ctr"/>
            <a:r>
              <a:rPr lang="en-US" sz="2400" dirty="0">
                <a:solidFill>
                  <a:schemeClr val="accent1">
                    <a:lumMod val="40000"/>
                    <a:lumOff val="60000"/>
                  </a:schemeClr>
                </a:solidFill>
              </a:rPr>
              <a:t>Please just:</a:t>
            </a:r>
          </a:p>
          <a:p>
            <a:pPr algn="ctr"/>
            <a:r>
              <a:rPr lang="en-US" sz="2400" dirty="0">
                <a:solidFill>
                  <a:schemeClr val="accent1">
                    <a:lumMod val="40000"/>
                    <a:lumOff val="60000"/>
                  </a:schemeClr>
                </a:solidFill>
              </a:rPr>
              <a:t>Nominate the person by placing their names in the box. (In foyer)</a:t>
            </a:r>
          </a:p>
          <a:p>
            <a:pPr algn="ctr"/>
            <a:r>
              <a:rPr lang="en-US" sz="2400" dirty="0">
                <a:solidFill>
                  <a:schemeClr val="accent1">
                    <a:lumMod val="40000"/>
                    <a:lumOff val="60000"/>
                  </a:schemeClr>
                </a:solidFill>
              </a:rPr>
              <a:t>Do not ask or discuss with the </a:t>
            </a:r>
          </a:p>
          <a:p>
            <a:pPr algn="ctr"/>
            <a:r>
              <a:rPr lang="en-US" sz="2400" dirty="0">
                <a:solidFill>
                  <a:schemeClr val="accent1">
                    <a:lumMod val="40000"/>
                    <a:lumOff val="60000"/>
                  </a:schemeClr>
                </a:solidFill>
              </a:rPr>
              <a:t>person you nominate.</a:t>
            </a:r>
          </a:p>
        </p:txBody>
      </p:sp>
      <p:sp>
        <p:nvSpPr>
          <p:cNvPr id="7" name="TextBox 6"/>
          <p:cNvSpPr txBox="1"/>
          <p:nvPr/>
        </p:nvSpPr>
        <p:spPr>
          <a:xfrm flipH="1">
            <a:off x="7982567" y="346578"/>
            <a:ext cx="2320532" cy="923330"/>
          </a:xfrm>
          <a:prstGeom prst="rect">
            <a:avLst/>
          </a:prstGeom>
          <a:noFill/>
        </p:spPr>
        <p:txBody>
          <a:bodyPr wrap="square" rtlCol="0">
            <a:spAutoFit/>
          </a:bodyPr>
          <a:lstStyle/>
          <a:p>
            <a:pPr algn="ctr"/>
            <a:r>
              <a:rPr lang="en-CA" b="1" dirty="0">
                <a:solidFill>
                  <a:schemeClr val="accent2">
                    <a:lumMod val="40000"/>
                    <a:lumOff val="60000"/>
                  </a:schemeClr>
                </a:solidFill>
              </a:rPr>
              <a:t>Contact Info </a:t>
            </a:r>
          </a:p>
          <a:p>
            <a:pPr algn="ctr"/>
            <a:r>
              <a:rPr lang="en-CA" dirty="0">
                <a:solidFill>
                  <a:schemeClr val="accent2">
                    <a:lumMod val="40000"/>
                    <a:lumOff val="60000"/>
                  </a:schemeClr>
                </a:solidFill>
                <a:hlinkClick r:id="rId2"/>
              </a:rPr>
              <a:t>780.827.2636</a:t>
            </a:r>
            <a:r>
              <a:rPr lang="en-CA" dirty="0">
                <a:solidFill>
                  <a:schemeClr val="accent2">
                    <a:lumMod val="40000"/>
                    <a:lumOff val="60000"/>
                  </a:schemeClr>
                </a:solidFill>
              </a:rPr>
              <a:t> Phone </a:t>
            </a:r>
          </a:p>
          <a:p>
            <a:pPr algn="ctr"/>
            <a:r>
              <a:rPr lang="en-CA" dirty="0">
                <a:solidFill>
                  <a:schemeClr val="accent2">
                    <a:lumMod val="40000"/>
                    <a:lumOff val="60000"/>
                  </a:schemeClr>
                </a:solidFill>
                <a:hlinkClick r:id="rId3"/>
              </a:rPr>
              <a:t>cma04@telus.net</a:t>
            </a:r>
            <a:endParaRPr lang="en-CA" dirty="0">
              <a:solidFill>
                <a:schemeClr val="accent2">
                  <a:lumMod val="40000"/>
                  <a:lumOff val="60000"/>
                </a:schemeClr>
              </a:solidFill>
            </a:endParaRPr>
          </a:p>
        </p:txBody>
      </p:sp>
      <p:sp>
        <p:nvSpPr>
          <p:cNvPr id="8" name="TextBox 7"/>
          <p:cNvSpPr txBox="1"/>
          <p:nvPr/>
        </p:nvSpPr>
        <p:spPr>
          <a:xfrm>
            <a:off x="6771759" y="1672540"/>
            <a:ext cx="5446645" cy="2308324"/>
          </a:xfrm>
          <a:prstGeom prst="rect">
            <a:avLst/>
          </a:prstGeom>
          <a:noFill/>
        </p:spPr>
        <p:txBody>
          <a:bodyPr wrap="square" rtlCol="0">
            <a:spAutoFit/>
          </a:bodyPr>
          <a:lstStyle/>
          <a:p>
            <a:pPr algn="ctr"/>
            <a:r>
              <a:rPr lang="en-CA" sz="3200" b="1" dirty="0">
                <a:solidFill>
                  <a:srgbClr val="FF0000"/>
                </a:solidFill>
              </a:rPr>
              <a:t>Annual Business Meeting</a:t>
            </a:r>
          </a:p>
          <a:p>
            <a:pPr algn="ctr"/>
            <a:r>
              <a:rPr lang="en-CA" sz="3200" b="1" dirty="0">
                <a:solidFill>
                  <a:schemeClr val="bg2"/>
                </a:solidFill>
              </a:rPr>
              <a:t>February 26</a:t>
            </a:r>
            <a:r>
              <a:rPr lang="en-CA" sz="3200" b="1" baseline="30000" dirty="0">
                <a:solidFill>
                  <a:schemeClr val="bg2"/>
                </a:solidFill>
              </a:rPr>
              <a:t>th</a:t>
            </a:r>
            <a:r>
              <a:rPr lang="en-CA" sz="3200" b="1" dirty="0">
                <a:solidFill>
                  <a:schemeClr val="bg2"/>
                </a:solidFill>
              </a:rPr>
              <a:t> </a:t>
            </a:r>
          </a:p>
          <a:p>
            <a:pPr algn="ctr"/>
            <a:endParaRPr lang="en-CA" sz="1400" b="1" dirty="0">
              <a:solidFill>
                <a:srgbClr val="FF0000"/>
              </a:solidFill>
            </a:endParaRPr>
          </a:p>
          <a:p>
            <a:pPr algn="ctr"/>
            <a:r>
              <a:rPr lang="en-CA" sz="3200" b="1" dirty="0">
                <a:solidFill>
                  <a:srgbClr val="FF0000"/>
                </a:solidFill>
              </a:rPr>
              <a:t>We Need Nominations for </a:t>
            </a:r>
          </a:p>
          <a:p>
            <a:pPr algn="ctr"/>
            <a:r>
              <a:rPr lang="en-CA" sz="3200" b="1" dirty="0">
                <a:solidFill>
                  <a:srgbClr val="FF0000"/>
                </a:solidFill>
              </a:rPr>
              <a:t>2 board members.</a:t>
            </a:r>
            <a:endParaRPr lang="en-CA" b="1" dirty="0">
              <a:solidFill>
                <a:srgbClr val="FF0000"/>
              </a:solidFill>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900" y="1404969"/>
            <a:ext cx="6463735" cy="3809524"/>
          </a:xfrm>
          <a:prstGeom prst="rect">
            <a:avLst/>
          </a:prstGeom>
        </p:spPr>
      </p:pic>
    </p:spTree>
    <p:extLst>
      <p:ext uri="{BB962C8B-B14F-4D97-AF65-F5344CB8AC3E}">
        <p14:creationId xmlns:p14="http://schemas.microsoft.com/office/powerpoint/2010/main" val="1042242186"/>
      </p:ext>
    </p:extLst>
  </p:cSld>
  <p:clrMapOvr>
    <a:masterClrMapping/>
  </p:clrMapOvr>
  <p:transition spd="slow" advClick="0" advTm="10000">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3900" y="133927"/>
            <a:ext cx="4300470" cy="946413"/>
          </a:xfrm>
          <a:prstGeom prst="rect">
            <a:avLst/>
          </a:prstGeom>
          <a:noFill/>
        </p:spPr>
        <p:txBody>
          <a:bodyPr wrap="square" lIns="91440" tIns="45720" rIns="91440" bIns="45720">
            <a:spAutoFit/>
          </a:bodyPr>
          <a:lstStyle/>
          <a:p>
            <a:pPr algn="ctr"/>
            <a:r>
              <a:rPr lang="en-US" sz="6000" b="1" cap="none" spc="0" dirty="0">
                <a:ln w="12700">
                  <a:solidFill>
                    <a:schemeClr val="tx2">
                      <a:lumMod val="75000"/>
                    </a:schemeClr>
                  </a:solidFill>
                  <a:prstDash val="solid"/>
                </a:ln>
                <a:solidFill>
                  <a:schemeClr val="accent2">
                    <a:lumMod val="40000"/>
                    <a:lumOff val="60000"/>
                  </a:schemeClr>
                </a:solidFill>
                <a:effectLst>
                  <a:outerShdw blurRad="60007" dist="200025" dir="15000000" sy="30000" kx="-1800000" algn="bl" rotWithShape="0">
                    <a:prstClr val="black">
                      <a:alpha val="93000"/>
                    </a:prstClr>
                  </a:outerShdw>
                </a:effectLst>
                <a:latin typeface="French Script MT" panose="03020402040607040605" pitchFamily="66" charset="0"/>
              </a:rPr>
              <a:t>Upcoming Events</a:t>
            </a:r>
          </a:p>
        </p:txBody>
      </p:sp>
      <p:sp>
        <p:nvSpPr>
          <p:cNvPr id="7" name="TextBox 6"/>
          <p:cNvSpPr txBox="1"/>
          <p:nvPr/>
        </p:nvSpPr>
        <p:spPr>
          <a:xfrm flipH="1">
            <a:off x="7982567" y="346578"/>
            <a:ext cx="2320532" cy="923330"/>
          </a:xfrm>
          <a:prstGeom prst="rect">
            <a:avLst/>
          </a:prstGeom>
          <a:noFill/>
        </p:spPr>
        <p:txBody>
          <a:bodyPr wrap="square" rtlCol="0">
            <a:spAutoFit/>
          </a:bodyPr>
          <a:lstStyle/>
          <a:p>
            <a:pPr algn="ctr"/>
            <a:r>
              <a:rPr lang="en-CA" b="1" dirty="0">
                <a:solidFill>
                  <a:schemeClr val="accent2">
                    <a:lumMod val="40000"/>
                    <a:lumOff val="60000"/>
                  </a:schemeClr>
                </a:solidFill>
              </a:rPr>
              <a:t>Contact Info </a:t>
            </a:r>
          </a:p>
          <a:p>
            <a:pPr algn="ctr"/>
            <a:r>
              <a:rPr lang="en-CA" dirty="0">
                <a:solidFill>
                  <a:schemeClr val="accent2">
                    <a:lumMod val="40000"/>
                    <a:lumOff val="60000"/>
                  </a:schemeClr>
                </a:solidFill>
                <a:hlinkClick r:id="rId2"/>
              </a:rPr>
              <a:t>780.827.2636</a:t>
            </a:r>
            <a:r>
              <a:rPr lang="en-CA" dirty="0">
                <a:solidFill>
                  <a:schemeClr val="accent2">
                    <a:lumMod val="40000"/>
                    <a:lumOff val="60000"/>
                  </a:schemeClr>
                </a:solidFill>
              </a:rPr>
              <a:t> Phone </a:t>
            </a:r>
          </a:p>
          <a:p>
            <a:pPr algn="ctr"/>
            <a:r>
              <a:rPr lang="en-CA" dirty="0">
                <a:solidFill>
                  <a:schemeClr val="accent2">
                    <a:lumMod val="40000"/>
                    <a:lumOff val="60000"/>
                  </a:schemeClr>
                </a:solidFill>
                <a:hlinkClick r:id="rId3"/>
              </a:rPr>
              <a:t>cma04@telus.net</a:t>
            </a:r>
            <a:endParaRPr lang="en-CA" dirty="0">
              <a:solidFill>
                <a:schemeClr val="accent2">
                  <a:lumMod val="40000"/>
                  <a:lumOff val="60000"/>
                </a:schemeClr>
              </a:solidFill>
            </a:endParaRPr>
          </a:p>
        </p:txBody>
      </p:sp>
      <p:sp>
        <p:nvSpPr>
          <p:cNvPr id="8" name="TextBox 7"/>
          <p:cNvSpPr txBox="1"/>
          <p:nvPr/>
        </p:nvSpPr>
        <p:spPr>
          <a:xfrm>
            <a:off x="6419510" y="2876228"/>
            <a:ext cx="5446645" cy="3046988"/>
          </a:xfrm>
          <a:prstGeom prst="rect">
            <a:avLst/>
          </a:prstGeom>
          <a:noFill/>
        </p:spPr>
        <p:txBody>
          <a:bodyPr wrap="square" rtlCol="0">
            <a:spAutoFit/>
          </a:bodyPr>
          <a:lstStyle/>
          <a:p>
            <a:pPr algn="ctr"/>
            <a:r>
              <a:rPr lang="en-CA" sz="3200" b="1" dirty="0">
                <a:solidFill>
                  <a:srgbClr val="FF0000"/>
                </a:solidFill>
              </a:rPr>
              <a:t>Cornerstone Mountain Assembly Annual Business Meeting</a:t>
            </a:r>
          </a:p>
          <a:p>
            <a:pPr algn="ctr"/>
            <a:r>
              <a:rPr lang="en-CA" sz="3200" b="1" dirty="0">
                <a:solidFill>
                  <a:schemeClr val="bg2"/>
                </a:solidFill>
              </a:rPr>
              <a:t>February 26</a:t>
            </a:r>
            <a:r>
              <a:rPr lang="en-CA" sz="3200" b="1" baseline="30000" dirty="0">
                <a:solidFill>
                  <a:schemeClr val="bg2"/>
                </a:solidFill>
              </a:rPr>
              <a:t>th</a:t>
            </a:r>
            <a:r>
              <a:rPr lang="en-CA" sz="3200" b="1" dirty="0">
                <a:solidFill>
                  <a:schemeClr val="bg2"/>
                </a:solidFill>
              </a:rPr>
              <a:t> </a:t>
            </a:r>
          </a:p>
          <a:p>
            <a:pPr algn="ctr"/>
            <a:r>
              <a:rPr lang="en-CA" sz="3200" b="1" dirty="0">
                <a:solidFill>
                  <a:schemeClr val="bg1"/>
                </a:solidFill>
              </a:rPr>
              <a:t>To follow after 11Am service</a:t>
            </a:r>
          </a:p>
          <a:p>
            <a:pPr algn="ctr"/>
            <a:r>
              <a:rPr lang="en-CA" sz="3200" b="1" dirty="0">
                <a:solidFill>
                  <a:schemeClr val="bg1"/>
                </a:solidFill>
              </a:rPr>
              <a:t>Potluck &amp; meeting</a:t>
            </a:r>
            <a:endParaRPr lang="en-CA" b="1" dirty="0">
              <a:solidFill>
                <a:schemeClr val="bg1"/>
              </a:solidFill>
            </a:endParaRPr>
          </a:p>
        </p:txBody>
      </p:sp>
      <p:pic>
        <p:nvPicPr>
          <p:cNvPr id="4" name="Picture 3" descr="Mountaineer Heritage Park Blog: November 200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3055" y="1908313"/>
            <a:ext cx="5638720" cy="3326296"/>
          </a:xfrm>
          <a:prstGeom prst="rect">
            <a:avLst/>
          </a:prstGeom>
        </p:spPr>
      </p:pic>
      <p:sp>
        <p:nvSpPr>
          <p:cNvPr id="2" name="Oval 1"/>
          <p:cNvSpPr/>
          <p:nvPr/>
        </p:nvSpPr>
        <p:spPr>
          <a:xfrm>
            <a:off x="8514323" y="1583127"/>
            <a:ext cx="1257017" cy="1080559"/>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5"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8467742" y="1350201"/>
            <a:ext cx="1350178" cy="1526027"/>
          </a:xfrm>
          <a:prstGeom prst="rect">
            <a:avLst/>
          </a:prstGeom>
          <a:noFill/>
          <a:effectLst/>
        </p:spPr>
      </p:pic>
    </p:spTree>
    <p:extLst>
      <p:ext uri="{BB962C8B-B14F-4D97-AF65-F5344CB8AC3E}">
        <p14:creationId xmlns:p14="http://schemas.microsoft.com/office/powerpoint/2010/main" val="3814316669"/>
      </p:ext>
    </p:extLst>
  </p:cSld>
  <p:clrMapOvr>
    <a:masterClrMapping/>
  </p:clrMapOvr>
  <p:transition spd="slow" advClick="0" advTm="10000">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3900" y="133927"/>
            <a:ext cx="4300470" cy="946413"/>
          </a:xfrm>
          <a:prstGeom prst="rect">
            <a:avLst/>
          </a:prstGeom>
          <a:noFill/>
        </p:spPr>
        <p:txBody>
          <a:bodyPr wrap="square" lIns="91440" tIns="45720" rIns="91440" bIns="45720">
            <a:spAutoFit/>
          </a:bodyPr>
          <a:lstStyle/>
          <a:p>
            <a:pPr algn="ctr"/>
            <a:r>
              <a:rPr lang="en-US" sz="6000" b="1" cap="none" spc="0" dirty="0">
                <a:ln w="12700">
                  <a:solidFill>
                    <a:schemeClr val="tx2">
                      <a:lumMod val="75000"/>
                    </a:schemeClr>
                  </a:solidFill>
                  <a:prstDash val="solid"/>
                </a:ln>
                <a:solidFill>
                  <a:schemeClr val="accent2">
                    <a:lumMod val="40000"/>
                    <a:lumOff val="60000"/>
                  </a:schemeClr>
                </a:solidFill>
                <a:effectLst>
                  <a:outerShdw blurRad="60007" dist="200025" dir="15000000" sy="30000" kx="-1800000" algn="bl" rotWithShape="0">
                    <a:prstClr val="black">
                      <a:alpha val="93000"/>
                    </a:prstClr>
                  </a:outerShdw>
                </a:effectLst>
                <a:latin typeface="French Script MT" panose="03020402040607040605" pitchFamily="66" charset="0"/>
              </a:rPr>
              <a:t>Upcoming Events</a:t>
            </a:r>
          </a:p>
        </p:txBody>
      </p:sp>
      <p:sp>
        <p:nvSpPr>
          <p:cNvPr id="3" name="TextBox 2"/>
          <p:cNvSpPr txBox="1"/>
          <p:nvPr/>
        </p:nvSpPr>
        <p:spPr>
          <a:xfrm>
            <a:off x="6835337" y="4815220"/>
            <a:ext cx="4763089" cy="1077218"/>
          </a:xfrm>
          <a:prstGeom prst="rect">
            <a:avLst/>
          </a:prstGeom>
          <a:noFill/>
        </p:spPr>
        <p:txBody>
          <a:bodyPr wrap="square" rtlCol="0">
            <a:spAutoFit/>
          </a:bodyPr>
          <a:lstStyle/>
          <a:p>
            <a:pPr algn="ctr"/>
            <a:r>
              <a:rPr lang="en-US" sz="3200" dirty="0">
                <a:solidFill>
                  <a:schemeClr val="accent1">
                    <a:lumMod val="40000"/>
                    <a:lumOff val="60000"/>
                  </a:schemeClr>
                </a:solidFill>
              </a:rPr>
              <a:t>Drop off picture of family</a:t>
            </a:r>
          </a:p>
          <a:p>
            <a:pPr algn="ctr"/>
            <a:r>
              <a:rPr lang="en-US" sz="3200" dirty="0">
                <a:solidFill>
                  <a:schemeClr val="accent1">
                    <a:lumMod val="40000"/>
                    <a:lumOff val="60000"/>
                  </a:schemeClr>
                </a:solidFill>
              </a:rPr>
              <a:t>To office or Cheryl</a:t>
            </a:r>
          </a:p>
        </p:txBody>
      </p:sp>
      <p:sp>
        <p:nvSpPr>
          <p:cNvPr id="7" name="TextBox 6"/>
          <p:cNvSpPr txBox="1"/>
          <p:nvPr/>
        </p:nvSpPr>
        <p:spPr>
          <a:xfrm flipH="1">
            <a:off x="7982567" y="346578"/>
            <a:ext cx="2320532" cy="923330"/>
          </a:xfrm>
          <a:prstGeom prst="rect">
            <a:avLst/>
          </a:prstGeom>
          <a:noFill/>
        </p:spPr>
        <p:txBody>
          <a:bodyPr wrap="square" rtlCol="0">
            <a:spAutoFit/>
          </a:bodyPr>
          <a:lstStyle/>
          <a:p>
            <a:pPr algn="ctr"/>
            <a:r>
              <a:rPr lang="en-CA" b="1" dirty="0">
                <a:solidFill>
                  <a:schemeClr val="accent2">
                    <a:lumMod val="40000"/>
                    <a:lumOff val="60000"/>
                  </a:schemeClr>
                </a:solidFill>
              </a:rPr>
              <a:t>Contact Info </a:t>
            </a:r>
          </a:p>
          <a:p>
            <a:pPr algn="ctr"/>
            <a:r>
              <a:rPr lang="en-CA" dirty="0">
                <a:solidFill>
                  <a:schemeClr val="accent2">
                    <a:lumMod val="40000"/>
                    <a:lumOff val="60000"/>
                  </a:schemeClr>
                </a:solidFill>
                <a:hlinkClick r:id="rId2"/>
              </a:rPr>
              <a:t>780.827.2636</a:t>
            </a:r>
            <a:r>
              <a:rPr lang="en-CA" dirty="0">
                <a:solidFill>
                  <a:schemeClr val="accent2">
                    <a:lumMod val="40000"/>
                    <a:lumOff val="60000"/>
                  </a:schemeClr>
                </a:solidFill>
              </a:rPr>
              <a:t> Phone </a:t>
            </a:r>
          </a:p>
          <a:p>
            <a:pPr algn="ctr"/>
            <a:r>
              <a:rPr lang="en-CA" dirty="0">
                <a:solidFill>
                  <a:schemeClr val="accent2">
                    <a:lumMod val="40000"/>
                    <a:lumOff val="60000"/>
                  </a:schemeClr>
                </a:solidFill>
                <a:hlinkClick r:id="rId3"/>
              </a:rPr>
              <a:t>cma04@telus.net</a:t>
            </a:r>
            <a:endParaRPr lang="en-CA" dirty="0">
              <a:solidFill>
                <a:schemeClr val="accent2">
                  <a:lumMod val="40000"/>
                  <a:lumOff val="60000"/>
                </a:schemeClr>
              </a:solidFill>
            </a:endParaRPr>
          </a:p>
        </p:txBody>
      </p:sp>
      <p:sp>
        <p:nvSpPr>
          <p:cNvPr id="8" name="TextBox 7"/>
          <p:cNvSpPr txBox="1"/>
          <p:nvPr/>
        </p:nvSpPr>
        <p:spPr>
          <a:xfrm>
            <a:off x="6493560" y="2876228"/>
            <a:ext cx="5446645" cy="1938992"/>
          </a:xfrm>
          <a:prstGeom prst="rect">
            <a:avLst/>
          </a:prstGeom>
          <a:noFill/>
        </p:spPr>
        <p:txBody>
          <a:bodyPr wrap="square" rtlCol="0">
            <a:spAutoFit/>
          </a:bodyPr>
          <a:lstStyle/>
          <a:p>
            <a:pPr algn="ctr"/>
            <a:r>
              <a:rPr lang="en-CA" sz="6000" b="1" dirty="0">
                <a:solidFill>
                  <a:srgbClr val="FF0000"/>
                </a:solidFill>
              </a:rPr>
              <a:t>Prayer Wall</a:t>
            </a:r>
          </a:p>
          <a:p>
            <a:pPr algn="ctr"/>
            <a:r>
              <a:rPr lang="en-CA" sz="6000" b="1" dirty="0">
                <a:solidFill>
                  <a:srgbClr val="FF0000"/>
                </a:solidFill>
              </a:rPr>
              <a:t>In foyer</a:t>
            </a:r>
            <a:endParaRPr lang="en-CA" b="1" dirty="0">
              <a:solidFill>
                <a:srgbClr val="FF0000"/>
              </a:solidFill>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5861" y="2093842"/>
            <a:ext cx="5406887" cy="3551583"/>
          </a:xfrm>
          <a:prstGeom prst="rect">
            <a:avLst/>
          </a:prstGeom>
        </p:spPr>
      </p:pic>
      <p:sp>
        <p:nvSpPr>
          <p:cNvPr id="2" name="Rounded Rectangle 1"/>
          <p:cNvSpPr/>
          <p:nvPr/>
        </p:nvSpPr>
        <p:spPr>
          <a:xfrm>
            <a:off x="7982567" y="1310437"/>
            <a:ext cx="2320532" cy="1651449"/>
          </a:xfrm>
          <a:prstGeom prst="roundRect">
            <a:avLst/>
          </a:prstGeom>
          <a:blipFill dpi="0" rotWithShape="1">
            <a:blip r:embed="rId5">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67742" y="1350201"/>
            <a:ext cx="1350178" cy="1526027"/>
          </a:xfrm>
          <a:prstGeom prst="rect">
            <a:avLst/>
          </a:prstGeom>
          <a:noFill/>
          <a:effectLst/>
        </p:spPr>
      </p:pic>
    </p:spTree>
    <p:extLst>
      <p:ext uri="{BB962C8B-B14F-4D97-AF65-F5344CB8AC3E}">
        <p14:creationId xmlns:p14="http://schemas.microsoft.com/office/powerpoint/2010/main" val="3085869758"/>
      </p:ext>
    </p:extLst>
  </p:cSld>
  <p:clrMapOvr>
    <a:masterClrMapping/>
  </p:clrMapOvr>
  <p:transition spd="slow" advClick="0" advTm="10000">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3900" y="133927"/>
            <a:ext cx="4300470" cy="946413"/>
          </a:xfrm>
          <a:prstGeom prst="rect">
            <a:avLst/>
          </a:prstGeom>
          <a:noFill/>
        </p:spPr>
        <p:txBody>
          <a:bodyPr wrap="square" lIns="91440" tIns="45720" rIns="91440" bIns="45720">
            <a:spAutoFit/>
          </a:bodyPr>
          <a:lstStyle/>
          <a:p>
            <a:pPr algn="ctr"/>
            <a:r>
              <a:rPr lang="en-US" sz="6000" b="1" cap="none" spc="0" dirty="0">
                <a:ln w="12700">
                  <a:solidFill>
                    <a:schemeClr val="tx2">
                      <a:lumMod val="75000"/>
                    </a:schemeClr>
                  </a:solidFill>
                  <a:prstDash val="solid"/>
                </a:ln>
                <a:solidFill>
                  <a:schemeClr val="accent2">
                    <a:lumMod val="40000"/>
                    <a:lumOff val="60000"/>
                  </a:schemeClr>
                </a:solidFill>
                <a:effectLst>
                  <a:outerShdw blurRad="60007" dist="200025" dir="15000000" sy="30000" kx="-1800000" algn="bl" rotWithShape="0">
                    <a:prstClr val="black">
                      <a:alpha val="93000"/>
                    </a:prstClr>
                  </a:outerShdw>
                </a:effectLst>
                <a:latin typeface="French Script MT" panose="03020402040607040605" pitchFamily="66" charset="0"/>
              </a:rPr>
              <a:t>Your Information</a:t>
            </a:r>
          </a:p>
        </p:txBody>
      </p:sp>
      <p:sp>
        <p:nvSpPr>
          <p:cNvPr id="7" name="TextBox 6"/>
          <p:cNvSpPr txBox="1"/>
          <p:nvPr/>
        </p:nvSpPr>
        <p:spPr>
          <a:xfrm flipH="1">
            <a:off x="7982567" y="346578"/>
            <a:ext cx="2320532" cy="923330"/>
          </a:xfrm>
          <a:prstGeom prst="rect">
            <a:avLst/>
          </a:prstGeom>
          <a:noFill/>
        </p:spPr>
        <p:txBody>
          <a:bodyPr wrap="square" rtlCol="0">
            <a:spAutoFit/>
          </a:bodyPr>
          <a:lstStyle/>
          <a:p>
            <a:pPr algn="ctr"/>
            <a:r>
              <a:rPr lang="en-CA" b="1" dirty="0">
                <a:solidFill>
                  <a:schemeClr val="accent2">
                    <a:lumMod val="40000"/>
                    <a:lumOff val="60000"/>
                  </a:schemeClr>
                </a:solidFill>
              </a:rPr>
              <a:t>Contact Info </a:t>
            </a:r>
          </a:p>
          <a:p>
            <a:pPr algn="ctr"/>
            <a:r>
              <a:rPr lang="en-CA" dirty="0">
                <a:solidFill>
                  <a:schemeClr val="accent2">
                    <a:lumMod val="40000"/>
                    <a:lumOff val="60000"/>
                  </a:schemeClr>
                </a:solidFill>
                <a:hlinkClick r:id="rId2"/>
              </a:rPr>
              <a:t>780.827.2636</a:t>
            </a:r>
            <a:r>
              <a:rPr lang="en-CA" dirty="0">
                <a:solidFill>
                  <a:schemeClr val="accent2">
                    <a:lumMod val="40000"/>
                    <a:lumOff val="60000"/>
                  </a:schemeClr>
                </a:solidFill>
              </a:rPr>
              <a:t> Phone </a:t>
            </a:r>
          </a:p>
          <a:p>
            <a:pPr algn="ctr"/>
            <a:r>
              <a:rPr lang="en-CA" dirty="0">
                <a:solidFill>
                  <a:schemeClr val="accent2">
                    <a:lumMod val="40000"/>
                    <a:lumOff val="60000"/>
                  </a:schemeClr>
                </a:solidFill>
                <a:hlinkClick r:id="rId3"/>
              </a:rPr>
              <a:t>cma04@telus.net</a:t>
            </a:r>
            <a:endParaRPr lang="en-CA" dirty="0">
              <a:solidFill>
                <a:schemeClr val="accent2">
                  <a:lumMod val="40000"/>
                  <a:lumOff val="60000"/>
                </a:schemeClr>
              </a:solidFill>
            </a:endParaRPr>
          </a:p>
        </p:txBody>
      </p:sp>
      <p:sp>
        <p:nvSpPr>
          <p:cNvPr id="3" name="Rectangle 2"/>
          <p:cNvSpPr/>
          <p:nvPr/>
        </p:nvSpPr>
        <p:spPr>
          <a:xfrm>
            <a:off x="6084747" y="2407777"/>
            <a:ext cx="5481630" cy="2585323"/>
          </a:xfrm>
          <a:prstGeom prst="rect">
            <a:avLst/>
          </a:prstGeom>
          <a:noFill/>
        </p:spPr>
        <p:txBody>
          <a:bodyPr wrap="none" lIns="91440" tIns="45720" rIns="91440" bIns="45720">
            <a:spAutoFit/>
          </a:bodyPr>
          <a:lstStyle/>
          <a:p>
            <a:pPr algn="ctr"/>
            <a:r>
              <a:rPr lang="en-US" sz="5400" b="0" cap="none" spc="0" dirty="0">
                <a:ln w="0"/>
                <a:solidFill>
                  <a:srgbClr val="C00000"/>
                </a:solidFill>
                <a:effectLst>
                  <a:outerShdw blurRad="38100" dist="19050" dir="2700000" algn="tl" rotWithShape="0">
                    <a:schemeClr val="dk1">
                      <a:alpha val="40000"/>
                    </a:schemeClr>
                  </a:outerShdw>
                </a:effectLst>
              </a:rPr>
              <a:t>Anyone interested</a:t>
            </a:r>
          </a:p>
          <a:p>
            <a:pPr algn="ctr"/>
            <a:r>
              <a:rPr lang="en-US" sz="5400" b="0" cap="none" spc="0" dirty="0">
                <a:ln w="0"/>
                <a:solidFill>
                  <a:srgbClr val="C00000"/>
                </a:solidFill>
                <a:effectLst>
                  <a:outerShdw blurRad="38100" dist="19050" dir="2700000" algn="tl" rotWithShape="0">
                    <a:schemeClr val="dk1">
                      <a:alpha val="40000"/>
                    </a:schemeClr>
                  </a:outerShdw>
                </a:effectLst>
              </a:rPr>
              <a:t> in being baptized. </a:t>
            </a:r>
          </a:p>
          <a:p>
            <a:pPr algn="ctr"/>
            <a:r>
              <a:rPr lang="en-US" sz="5400" dirty="0">
                <a:ln w="0"/>
                <a:solidFill>
                  <a:srgbClr val="C00000"/>
                </a:solidFill>
                <a:effectLst>
                  <a:outerShdw blurRad="38100" dist="19050" dir="2700000" algn="tl" rotWithShape="0">
                    <a:schemeClr val="dk1">
                      <a:alpha val="40000"/>
                    </a:schemeClr>
                  </a:outerShdw>
                </a:effectLst>
              </a:rPr>
              <a:t>P</a:t>
            </a:r>
            <a:r>
              <a:rPr lang="en-US" sz="5400" b="0" cap="none" spc="0" dirty="0">
                <a:ln w="0"/>
                <a:solidFill>
                  <a:srgbClr val="C00000"/>
                </a:solidFill>
                <a:effectLst>
                  <a:outerShdw blurRad="38100" dist="19050" dir="2700000" algn="tl" rotWithShape="0">
                    <a:schemeClr val="dk1">
                      <a:alpha val="40000"/>
                    </a:schemeClr>
                  </a:outerShdw>
                </a:effectLst>
              </a:rPr>
              <a:t>lease see Pastor</a:t>
            </a:r>
          </a:p>
        </p:txBody>
      </p:sp>
      <p:pic>
        <p:nvPicPr>
          <p:cNvPr id="1026" name="Picture 2" descr="http://lifenaples.com/wp-content/uploads/2013/06/Naples-Water-Baptism.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1947" y="2176437"/>
            <a:ext cx="3810000" cy="304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1821525"/>
      </p:ext>
    </p:extLst>
  </p:cSld>
  <p:clrMapOvr>
    <a:masterClrMapping/>
  </p:clrMapOvr>
  <p:transition spd="slow" advClick="0" advTm="10000">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35043" y="158386"/>
            <a:ext cx="4300470" cy="1777410"/>
          </a:xfrm>
          <a:prstGeom prst="rect">
            <a:avLst/>
          </a:prstGeom>
          <a:noFill/>
        </p:spPr>
        <p:txBody>
          <a:bodyPr wrap="square" lIns="91440" tIns="45720" rIns="91440" bIns="45720">
            <a:spAutoFit/>
          </a:bodyPr>
          <a:lstStyle/>
          <a:p>
            <a:pPr algn="ctr"/>
            <a:r>
              <a:rPr lang="en-US" sz="6000" cap="none" spc="0" dirty="0">
                <a:ln w="12700">
                  <a:solidFill>
                    <a:schemeClr val="tx2">
                      <a:lumMod val="75000"/>
                    </a:schemeClr>
                  </a:solidFill>
                  <a:prstDash val="solid"/>
                </a:ln>
                <a:solidFill>
                  <a:schemeClr val="accent2">
                    <a:lumMod val="40000"/>
                    <a:lumOff val="60000"/>
                  </a:schemeClr>
                </a:solidFill>
                <a:effectLst>
                  <a:outerShdw blurRad="60007" dist="200025" dir="15000000" sy="30000" kx="-1800000" algn="bl" rotWithShape="0">
                    <a:prstClr val="black">
                      <a:alpha val="93000"/>
                    </a:prstClr>
                  </a:outerShdw>
                </a:effectLst>
                <a:latin typeface="French Script MT" panose="03020402040607040605" pitchFamily="66" charset="0"/>
              </a:rPr>
              <a:t>Community Happenings</a:t>
            </a:r>
          </a:p>
        </p:txBody>
      </p:sp>
      <p:sp>
        <p:nvSpPr>
          <p:cNvPr id="7" name="TextBox 6"/>
          <p:cNvSpPr txBox="1"/>
          <p:nvPr/>
        </p:nvSpPr>
        <p:spPr>
          <a:xfrm flipH="1">
            <a:off x="7982567" y="346578"/>
            <a:ext cx="2320532" cy="923330"/>
          </a:xfrm>
          <a:prstGeom prst="rect">
            <a:avLst/>
          </a:prstGeom>
          <a:noFill/>
        </p:spPr>
        <p:txBody>
          <a:bodyPr wrap="square" rtlCol="0">
            <a:spAutoFit/>
          </a:bodyPr>
          <a:lstStyle/>
          <a:p>
            <a:r>
              <a:rPr lang="en-CA" b="1" dirty="0">
                <a:solidFill>
                  <a:schemeClr val="accent2">
                    <a:lumMod val="40000"/>
                    <a:lumOff val="60000"/>
                  </a:schemeClr>
                </a:solidFill>
              </a:rPr>
              <a:t>Contact Info </a:t>
            </a:r>
          </a:p>
          <a:p>
            <a:r>
              <a:rPr lang="en-CA" dirty="0">
                <a:solidFill>
                  <a:schemeClr val="accent2">
                    <a:lumMod val="40000"/>
                    <a:lumOff val="60000"/>
                  </a:schemeClr>
                </a:solidFill>
                <a:hlinkClick r:id="rId2"/>
              </a:rPr>
              <a:t>780.827.2636</a:t>
            </a:r>
            <a:r>
              <a:rPr lang="en-CA" dirty="0">
                <a:solidFill>
                  <a:schemeClr val="accent2">
                    <a:lumMod val="40000"/>
                    <a:lumOff val="60000"/>
                  </a:schemeClr>
                </a:solidFill>
              </a:rPr>
              <a:t> Phone </a:t>
            </a:r>
          </a:p>
          <a:p>
            <a:r>
              <a:rPr lang="en-CA" dirty="0">
                <a:solidFill>
                  <a:schemeClr val="accent2">
                    <a:lumMod val="40000"/>
                    <a:lumOff val="60000"/>
                  </a:schemeClr>
                </a:solidFill>
                <a:hlinkClick r:id="rId3"/>
              </a:rPr>
              <a:t>cma04@telus.net</a:t>
            </a:r>
            <a:endParaRPr lang="en-CA" dirty="0">
              <a:solidFill>
                <a:schemeClr val="accent2">
                  <a:lumMod val="40000"/>
                  <a:lumOff val="60000"/>
                </a:schemeClr>
              </a:solidFill>
            </a:endParaRPr>
          </a:p>
        </p:txBody>
      </p:sp>
      <p:sp>
        <p:nvSpPr>
          <p:cNvPr id="8" name="TextBox 7"/>
          <p:cNvSpPr txBox="1"/>
          <p:nvPr/>
        </p:nvSpPr>
        <p:spPr>
          <a:xfrm>
            <a:off x="6100549" y="2229120"/>
            <a:ext cx="6091451" cy="2800767"/>
          </a:xfrm>
          <a:prstGeom prst="rect">
            <a:avLst/>
          </a:prstGeom>
          <a:noFill/>
        </p:spPr>
        <p:txBody>
          <a:bodyPr wrap="square" rtlCol="0">
            <a:spAutoFit/>
          </a:bodyPr>
          <a:lstStyle/>
          <a:p>
            <a:pPr algn="ctr"/>
            <a:r>
              <a:rPr lang="en-CA" sz="4400" b="1" dirty="0">
                <a:solidFill>
                  <a:schemeClr val="accent2">
                    <a:lumMod val="40000"/>
                    <a:lumOff val="60000"/>
                  </a:schemeClr>
                </a:solidFill>
              </a:rPr>
              <a:t>Prison is looking for a volunteer/s to do Bible Study with men on Tuesday nights.</a:t>
            </a:r>
          </a:p>
        </p:txBody>
      </p:sp>
      <p:pic>
        <p:nvPicPr>
          <p:cNvPr id="2050" name="Picture 2" descr="https://thehacktimes.com/wp-content/uploads/2015/04/4000prison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042" y="2734646"/>
            <a:ext cx="5608557" cy="3714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4585034"/>
      </p:ext>
    </p:extLst>
  </p:cSld>
  <p:clrMapOvr>
    <a:masterClrMapping/>
  </p:clrMapOvr>
  <p:transition spd="slow" advClick="0" advTm="10000">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16930" y="112327"/>
            <a:ext cx="4300470" cy="946413"/>
          </a:xfrm>
          <a:prstGeom prst="rect">
            <a:avLst/>
          </a:prstGeom>
          <a:noFill/>
        </p:spPr>
        <p:txBody>
          <a:bodyPr wrap="square" lIns="91440" tIns="45720" rIns="91440" bIns="45720">
            <a:spAutoFit/>
          </a:bodyPr>
          <a:lstStyle/>
          <a:p>
            <a:pPr algn="ctr"/>
            <a:r>
              <a:rPr lang="en-US" sz="6000" cap="none" spc="0" dirty="0">
                <a:ln w="12700">
                  <a:solidFill>
                    <a:schemeClr val="tx2">
                      <a:lumMod val="75000"/>
                    </a:schemeClr>
                  </a:solidFill>
                  <a:prstDash val="solid"/>
                </a:ln>
                <a:solidFill>
                  <a:schemeClr val="accent2">
                    <a:lumMod val="40000"/>
                    <a:lumOff val="60000"/>
                  </a:schemeClr>
                </a:solidFill>
                <a:effectLst>
                  <a:outerShdw blurRad="60007" dist="200025" dir="15000000" sy="30000" kx="-1800000" algn="bl" rotWithShape="0">
                    <a:prstClr val="black">
                      <a:alpha val="93000"/>
                    </a:prstClr>
                  </a:outerShdw>
                </a:effectLst>
                <a:latin typeface="French Script MT" panose="03020402040607040605" pitchFamily="66" charset="0"/>
              </a:rPr>
              <a:t>Your Information</a:t>
            </a:r>
          </a:p>
        </p:txBody>
      </p:sp>
      <p:sp>
        <p:nvSpPr>
          <p:cNvPr id="7" name="TextBox 6"/>
          <p:cNvSpPr txBox="1"/>
          <p:nvPr/>
        </p:nvSpPr>
        <p:spPr>
          <a:xfrm flipH="1">
            <a:off x="7982567" y="346578"/>
            <a:ext cx="2320532" cy="923330"/>
          </a:xfrm>
          <a:prstGeom prst="rect">
            <a:avLst/>
          </a:prstGeom>
          <a:noFill/>
        </p:spPr>
        <p:txBody>
          <a:bodyPr wrap="square" rtlCol="0">
            <a:spAutoFit/>
          </a:bodyPr>
          <a:lstStyle/>
          <a:p>
            <a:r>
              <a:rPr lang="en-CA" b="1" dirty="0">
                <a:solidFill>
                  <a:schemeClr val="accent2">
                    <a:lumMod val="40000"/>
                    <a:lumOff val="60000"/>
                  </a:schemeClr>
                </a:solidFill>
              </a:rPr>
              <a:t>Contact Info </a:t>
            </a:r>
          </a:p>
          <a:p>
            <a:r>
              <a:rPr lang="en-CA" dirty="0">
                <a:solidFill>
                  <a:schemeClr val="accent2">
                    <a:lumMod val="40000"/>
                    <a:lumOff val="60000"/>
                  </a:schemeClr>
                </a:solidFill>
                <a:hlinkClick r:id="rId2"/>
              </a:rPr>
              <a:t>780.827.2636</a:t>
            </a:r>
            <a:r>
              <a:rPr lang="en-CA" dirty="0">
                <a:solidFill>
                  <a:schemeClr val="accent2">
                    <a:lumMod val="40000"/>
                    <a:lumOff val="60000"/>
                  </a:schemeClr>
                </a:solidFill>
              </a:rPr>
              <a:t> Phone </a:t>
            </a:r>
          </a:p>
          <a:p>
            <a:r>
              <a:rPr lang="en-CA" dirty="0">
                <a:solidFill>
                  <a:schemeClr val="accent2">
                    <a:lumMod val="40000"/>
                    <a:lumOff val="60000"/>
                  </a:schemeClr>
                </a:solidFill>
                <a:hlinkClick r:id="rId3"/>
              </a:rPr>
              <a:t>cma04@telus.net</a:t>
            </a:r>
            <a:endParaRPr lang="en-CA" dirty="0">
              <a:solidFill>
                <a:schemeClr val="accent2">
                  <a:lumMod val="40000"/>
                  <a:lumOff val="60000"/>
                </a:schemeClr>
              </a:solidFill>
            </a:endParaRPr>
          </a:p>
        </p:txBody>
      </p:sp>
      <p:sp>
        <p:nvSpPr>
          <p:cNvPr id="6" name="Rectangle 5"/>
          <p:cNvSpPr/>
          <p:nvPr/>
        </p:nvSpPr>
        <p:spPr>
          <a:xfrm>
            <a:off x="6018464" y="1269908"/>
            <a:ext cx="5609230" cy="3970318"/>
          </a:xfrm>
          <a:prstGeom prst="rect">
            <a:avLst/>
          </a:prstGeom>
          <a:noFill/>
        </p:spPr>
        <p:txBody>
          <a:bodyPr wrap="square" lIns="91440" tIns="45720" rIns="91440" bIns="45720">
            <a:spAutoFit/>
          </a:bodyPr>
          <a:lstStyle/>
          <a:p>
            <a:pPr algn="ctr"/>
            <a:r>
              <a:rPr lang="en-US" sz="3600" b="0" cap="none" spc="0" dirty="0">
                <a:ln w="0"/>
                <a:solidFill>
                  <a:srgbClr val="FFFF00"/>
                </a:solidFill>
                <a:effectLst>
                  <a:outerShdw blurRad="38100" dist="19050" dir="2700000" algn="tl" rotWithShape="0">
                    <a:schemeClr val="dk1">
                      <a:alpha val="40000"/>
                    </a:schemeClr>
                  </a:outerShdw>
                </a:effectLst>
              </a:rPr>
              <a:t>Please save used Christmas, Birthday, and celebration</a:t>
            </a:r>
          </a:p>
          <a:p>
            <a:pPr algn="ctr"/>
            <a:r>
              <a:rPr lang="en-US" sz="3600" dirty="0">
                <a:ln w="0"/>
                <a:solidFill>
                  <a:srgbClr val="FFFF00"/>
                </a:solidFill>
                <a:effectLst>
                  <a:outerShdw blurRad="38100" dist="19050" dir="2700000" algn="tl" rotWithShape="0">
                    <a:schemeClr val="dk1">
                      <a:alpha val="40000"/>
                    </a:schemeClr>
                  </a:outerShdw>
                </a:effectLst>
              </a:rPr>
              <a:t>Cards. Just remove and part written on and we give them</a:t>
            </a:r>
          </a:p>
          <a:p>
            <a:pPr algn="ctr"/>
            <a:r>
              <a:rPr lang="en-US" sz="3600" b="0" cap="none" spc="0" dirty="0">
                <a:ln w="0"/>
                <a:solidFill>
                  <a:srgbClr val="FFFF00"/>
                </a:solidFill>
                <a:effectLst>
                  <a:outerShdw blurRad="38100" dist="19050" dir="2700000" algn="tl" rotWithShape="0">
                    <a:schemeClr val="dk1">
                      <a:alpha val="40000"/>
                    </a:schemeClr>
                  </a:outerShdw>
                </a:effectLst>
              </a:rPr>
              <a:t>To prison for the prisoners to use. They would</a:t>
            </a:r>
          </a:p>
          <a:p>
            <a:pPr algn="ctr"/>
            <a:r>
              <a:rPr lang="en-US" sz="3600" dirty="0">
                <a:ln w="0"/>
                <a:solidFill>
                  <a:srgbClr val="FFFF00"/>
                </a:solidFill>
                <a:effectLst>
                  <a:outerShdw blurRad="38100" dist="19050" dir="2700000" algn="tl" rotWithShape="0">
                    <a:schemeClr val="dk1">
                      <a:alpha val="40000"/>
                    </a:schemeClr>
                  </a:outerShdw>
                </a:effectLst>
              </a:rPr>
              <a:t>Be like postcards.</a:t>
            </a:r>
            <a:endParaRPr lang="en-US" sz="3600" b="0" cap="none" spc="0" dirty="0">
              <a:ln w="0"/>
              <a:solidFill>
                <a:srgbClr val="FFFF00"/>
              </a:solidFill>
              <a:effectLst>
                <a:outerShdw blurRad="38100" dist="19050" dir="2700000" algn="tl" rotWithShape="0">
                  <a:schemeClr val="dk1">
                    <a:alpha val="40000"/>
                  </a:schemeClr>
                </a:outerShdw>
              </a:effectLst>
            </a:endParaRPr>
          </a:p>
        </p:txBody>
      </p:sp>
      <p:pic>
        <p:nvPicPr>
          <p:cNvPr id="5122" name="Picture 2" descr="http://www.socoolgifts.com/images/SCG-Used-Christmas-Card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9787" y="1245757"/>
            <a:ext cx="22098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thumbs4.picclick.com/d/l400/pict/142081046199_/10-vintage-21st-birthday-cards-used.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20981" y="1245757"/>
            <a:ext cx="2250744" cy="175260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683055" y="3444017"/>
            <a:ext cx="3933064" cy="2585323"/>
          </a:xfrm>
          <a:prstGeom prst="rect">
            <a:avLst/>
          </a:prstGeom>
          <a:noFill/>
        </p:spPr>
        <p:txBody>
          <a:bodyPr wrap="none" lIns="91440" tIns="45720" rIns="91440" bIns="45720">
            <a:spAutoFit/>
          </a:bodyPr>
          <a:lstStyle/>
          <a:p>
            <a:pPr algn="ctr"/>
            <a:r>
              <a:rPr lang="en-US" sz="5400" dirty="0">
                <a:ln w="0"/>
                <a:solidFill>
                  <a:srgbClr val="FF0000"/>
                </a:solidFill>
                <a:effectLst>
                  <a:outerShdw blurRad="38100" dist="19050" dir="2700000" algn="tl" rotWithShape="0">
                    <a:schemeClr val="dk1">
                      <a:alpha val="40000"/>
                    </a:schemeClr>
                  </a:outerShdw>
                </a:effectLst>
              </a:rPr>
              <a:t>Pleas</a:t>
            </a:r>
            <a:r>
              <a:rPr lang="en-US" sz="5400" b="0" cap="none" spc="0" dirty="0">
                <a:ln w="0"/>
                <a:solidFill>
                  <a:srgbClr val="FF0000"/>
                </a:solidFill>
                <a:effectLst>
                  <a:outerShdw blurRad="38100" dist="19050" dir="2700000" algn="tl" rotWithShape="0">
                    <a:schemeClr val="dk1">
                      <a:alpha val="40000"/>
                    </a:schemeClr>
                  </a:outerShdw>
                </a:effectLst>
              </a:rPr>
              <a:t>e put in</a:t>
            </a:r>
          </a:p>
          <a:p>
            <a:pPr algn="ctr"/>
            <a:r>
              <a:rPr lang="en-US" sz="5400" dirty="0">
                <a:ln w="0"/>
                <a:solidFill>
                  <a:srgbClr val="FF0000"/>
                </a:solidFill>
                <a:effectLst>
                  <a:outerShdw blurRad="38100" dist="19050" dir="2700000" algn="tl" rotWithShape="0">
                    <a:schemeClr val="dk1">
                      <a:alpha val="40000"/>
                    </a:schemeClr>
                  </a:outerShdw>
                </a:effectLst>
              </a:rPr>
              <a:t>box on top of</a:t>
            </a:r>
          </a:p>
          <a:p>
            <a:pPr algn="ctr"/>
            <a:r>
              <a:rPr lang="en-US" sz="5400" dirty="0">
                <a:ln w="0"/>
                <a:solidFill>
                  <a:srgbClr val="FF0000"/>
                </a:solidFill>
                <a:effectLst>
                  <a:outerShdw blurRad="38100" dist="19050" dir="2700000" algn="tl" rotWithShape="0">
                    <a:schemeClr val="dk1">
                      <a:alpha val="40000"/>
                    </a:schemeClr>
                  </a:outerShdw>
                </a:effectLst>
              </a:rPr>
              <a:t>coat rack</a:t>
            </a:r>
            <a:endParaRPr lang="en-US" sz="54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33069641"/>
      </p:ext>
    </p:extLst>
  </p:cSld>
  <p:clrMapOvr>
    <a:masterClrMapping/>
  </p:clrMapOvr>
  <p:transition spd="slow" advClick="0" advTm="10000">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16930" y="112327"/>
            <a:ext cx="4300470" cy="946413"/>
          </a:xfrm>
          <a:prstGeom prst="rect">
            <a:avLst/>
          </a:prstGeom>
          <a:noFill/>
        </p:spPr>
        <p:txBody>
          <a:bodyPr wrap="square" lIns="91440" tIns="45720" rIns="91440" bIns="45720">
            <a:spAutoFit/>
          </a:bodyPr>
          <a:lstStyle/>
          <a:p>
            <a:pPr algn="ctr"/>
            <a:r>
              <a:rPr lang="en-US" sz="6000" cap="none" spc="0" dirty="0">
                <a:ln w="12700">
                  <a:solidFill>
                    <a:schemeClr val="tx2">
                      <a:lumMod val="75000"/>
                    </a:schemeClr>
                  </a:solidFill>
                  <a:prstDash val="solid"/>
                </a:ln>
                <a:solidFill>
                  <a:schemeClr val="accent2">
                    <a:lumMod val="40000"/>
                    <a:lumOff val="60000"/>
                  </a:schemeClr>
                </a:solidFill>
                <a:effectLst>
                  <a:outerShdw blurRad="60007" dist="200025" dir="15000000" sy="30000" kx="-1800000" algn="bl" rotWithShape="0">
                    <a:prstClr val="black">
                      <a:alpha val="93000"/>
                    </a:prstClr>
                  </a:outerShdw>
                </a:effectLst>
                <a:latin typeface="French Script MT" panose="03020402040607040605" pitchFamily="66" charset="0"/>
              </a:rPr>
              <a:t>Your Information</a:t>
            </a:r>
          </a:p>
        </p:txBody>
      </p:sp>
      <p:sp>
        <p:nvSpPr>
          <p:cNvPr id="7" name="TextBox 6"/>
          <p:cNvSpPr txBox="1"/>
          <p:nvPr/>
        </p:nvSpPr>
        <p:spPr>
          <a:xfrm flipH="1">
            <a:off x="7982567" y="346578"/>
            <a:ext cx="2320532" cy="923330"/>
          </a:xfrm>
          <a:prstGeom prst="rect">
            <a:avLst/>
          </a:prstGeom>
          <a:noFill/>
        </p:spPr>
        <p:txBody>
          <a:bodyPr wrap="square" rtlCol="0">
            <a:spAutoFit/>
          </a:bodyPr>
          <a:lstStyle/>
          <a:p>
            <a:r>
              <a:rPr lang="en-CA" b="1" dirty="0">
                <a:solidFill>
                  <a:schemeClr val="accent2">
                    <a:lumMod val="40000"/>
                    <a:lumOff val="60000"/>
                  </a:schemeClr>
                </a:solidFill>
              </a:rPr>
              <a:t>Contact Info </a:t>
            </a:r>
          </a:p>
          <a:p>
            <a:r>
              <a:rPr lang="en-CA" dirty="0">
                <a:solidFill>
                  <a:schemeClr val="accent2">
                    <a:lumMod val="40000"/>
                    <a:lumOff val="60000"/>
                  </a:schemeClr>
                </a:solidFill>
                <a:hlinkClick r:id="rId2"/>
              </a:rPr>
              <a:t>780.827.2636</a:t>
            </a:r>
            <a:r>
              <a:rPr lang="en-CA" dirty="0">
                <a:solidFill>
                  <a:schemeClr val="accent2">
                    <a:lumMod val="40000"/>
                    <a:lumOff val="60000"/>
                  </a:schemeClr>
                </a:solidFill>
              </a:rPr>
              <a:t> Phone </a:t>
            </a:r>
          </a:p>
          <a:p>
            <a:r>
              <a:rPr lang="en-CA" dirty="0">
                <a:solidFill>
                  <a:schemeClr val="accent2">
                    <a:lumMod val="40000"/>
                    <a:lumOff val="60000"/>
                  </a:schemeClr>
                </a:solidFill>
                <a:hlinkClick r:id="rId3"/>
              </a:rPr>
              <a:t>cma04@telus.net</a:t>
            </a:r>
            <a:endParaRPr lang="en-CA" dirty="0">
              <a:solidFill>
                <a:schemeClr val="accent2">
                  <a:lumMod val="40000"/>
                  <a:lumOff val="60000"/>
                </a:schemeClr>
              </a:solidFill>
            </a:endParaRPr>
          </a:p>
        </p:txBody>
      </p:sp>
      <p:sp>
        <p:nvSpPr>
          <p:cNvPr id="6" name="Rectangle 5"/>
          <p:cNvSpPr/>
          <p:nvPr/>
        </p:nvSpPr>
        <p:spPr>
          <a:xfrm>
            <a:off x="6018464" y="1269908"/>
            <a:ext cx="5609230" cy="3785652"/>
          </a:xfrm>
          <a:prstGeom prst="rect">
            <a:avLst/>
          </a:prstGeom>
          <a:noFill/>
        </p:spPr>
        <p:txBody>
          <a:bodyPr wrap="square" lIns="91440" tIns="45720" rIns="91440" bIns="45720">
            <a:spAutoFit/>
          </a:bodyPr>
          <a:lstStyle/>
          <a:p>
            <a:pPr algn="ctr"/>
            <a:r>
              <a:rPr lang="en-US" sz="6000" b="1" cap="none" spc="0" dirty="0">
                <a:ln w="0"/>
                <a:solidFill>
                  <a:srgbClr val="FFFF00"/>
                </a:solidFill>
                <a:effectLst>
                  <a:outerShdw blurRad="38100" dist="19050" dir="2700000" algn="tl" rotWithShape="0">
                    <a:schemeClr val="dk1">
                      <a:alpha val="40000"/>
                    </a:schemeClr>
                  </a:outerShdw>
                </a:effectLst>
              </a:rPr>
              <a:t>Igniting Kingdom Destinies</a:t>
            </a:r>
          </a:p>
          <a:p>
            <a:pPr algn="ctr"/>
            <a:r>
              <a:rPr lang="en-US" sz="6000" b="1" cap="none" spc="0" dirty="0">
                <a:ln w="0"/>
                <a:solidFill>
                  <a:srgbClr val="FFFF00"/>
                </a:solidFill>
                <a:effectLst>
                  <a:outerShdw blurRad="38100" dist="19050" dir="2700000" algn="tl" rotWithShape="0">
                    <a:schemeClr val="dk1">
                      <a:alpha val="40000"/>
                    </a:schemeClr>
                  </a:outerShdw>
                </a:effectLst>
              </a:rPr>
              <a:t>June 8 - 11 Celebration  </a:t>
            </a:r>
          </a:p>
        </p:txBody>
      </p:sp>
      <p:sp>
        <p:nvSpPr>
          <p:cNvPr id="11" name="Rectangle 10"/>
          <p:cNvSpPr/>
          <p:nvPr/>
        </p:nvSpPr>
        <p:spPr>
          <a:xfrm>
            <a:off x="683055" y="4132230"/>
            <a:ext cx="4827476" cy="2585323"/>
          </a:xfrm>
          <a:prstGeom prst="rect">
            <a:avLst/>
          </a:prstGeom>
          <a:noFill/>
        </p:spPr>
        <p:txBody>
          <a:bodyPr wrap="none" lIns="91440" tIns="45720" rIns="91440" bIns="45720">
            <a:spAutoFit/>
          </a:bodyPr>
          <a:lstStyle/>
          <a:p>
            <a:pPr algn="ctr"/>
            <a:r>
              <a:rPr lang="en-US" sz="5400" b="1" dirty="0">
                <a:ln w="0"/>
                <a:solidFill>
                  <a:schemeClr val="bg2"/>
                </a:solidFill>
                <a:effectLst>
                  <a:outerShdw blurRad="38100" dist="19050" dir="2700000" algn="tl" rotWithShape="0">
                    <a:schemeClr val="dk1">
                      <a:alpha val="40000"/>
                    </a:schemeClr>
                  </a:outerShdw>
                </a:effectLst>
              </a:rPr>
              <a:t>Acts 15:16</a:t>
            </a:r>
          </a:p>
          <a:p>
            <a:pPr algn="ctr"/>
            <a:r>
              <a:rPr lang="en-US" sz="5400" b="1" cap="none" spc="0" dirty="0">
                <a:ln w="0"/>
                <a:solidFill>
                  <a:srgbClr val="FF0000"/>
                </a:solidFill>
                <a:effectLst>
                  <a:outerShdw blurRad="38100" dist="19050" dir="2700000" algn="tl" rotWithShape="0">
                    <a:schemeClr val="dk1">
                      <a:alpha val="40000"/>
                    </a:schemeClr>
                  </a:outerShdw>
                </a:effectLst>
              </a:rPr>
              <a:t>“The Tabernacle</a:t>
            </a:r>
          </a:p>
          <a:p>
            <a:pPr algn="ctr"/>
            <a:r>
              <a:rPr lang="en-US" sz="5400" b="1" cap="none" spc="0" dirty="0">
                <a:ln w="0"/>
                <a:solidFill>
                  <a:srgbClr val="FF0000"/>
                </a:solidFill>
                <a:effectLst>
                  <a:outerShdw blurRad="38100" dist="19050" dir="2700000" algn="tl" rotWithShape="0">
                    <a:schemeClr val="dk1">
                      <a:alpha val="40000"/>
                    </a:schemeClr>
                  </a:outerShdw>
                </a:effectLst>
              </a:rPr>
              <a:t>of David”</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3055" y="1269909"/>
            <a:ext cx="4429125" cy="2970788"/>
          </a:xfrm>
          <a:prstGeom prst="rect">
            <a:avLst/>
          </a:prstGeom>
        </p:spPr>
      </p:pic>
    </p:spTree>
    <p:extLst>
      <p:ext uri="{BB962C8B-B14F-4D97-AF65-F5344CB8AC3E}">
        <p14:creationId xmlns:p14="http://schemas.microsoft.com/office/powerpoint/2010/main" val="1249991888"/>
      </p:ext>
    </p:extLst>
  </p:cSld>
  <p:clrMapOvr>
    <a:masterClrMapping/>
  </p:clrMapOvr>
  <p:transition spd="slow" advClick="0" advTm="10000">
    <p:fade/>
  </p:transition>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Wave 11"/>
          <p:cNvSpPr/>
          <p:nvPr/>
        </p:nvSpPr>
        <p:spPr>
          <a:xfrm>
            <a:off x="5604118" y="2378200"/>
            <a:ext cx="4480040" cy="1663185"/>
          </a:xfrm>
          <a:prstGeom prst="wave">
            <a:avLst/>
          </a:prstGeom>
          <a:solidFill>
            <a:schemeClr val="bg1">
              <a:alpha val="75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FF0000"/>
                </a:solidFill>
                <a:latin typeface="Comic Sans MS" panose="030F0702030302020204" pitchFamily="66" charset="0"/>
              </a:rPr>
              <a:t>Al &amp; Judy Osborne </a:t>
            </a:r>
          </a:p>
          <a:p>
            <a:pPr algn="ctr"/>
            <a:r>
              <a:rPr lang="en-US" sz="2800" b="1" dirty="0">
                <a:solidFill>
                  <a:srgbClr val="FF0000"/>
                </a:solidFill>
                <a:latin typeface="Comic Sans MS" panose="030F0702030302020204" pitchFamily="66" charset="0"/>
              </a:rPr>
              <a:t>25th</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634" y="371694"/>
            <a:ext cx="3810000" cy="3257550"/>
          </a:xfrm>
          <a:prstGeom prst="rect">
            <a:avLst/>
          </a:prstGeom>
        </p:spPr>
      </p:pic>
    </p:spTree>
    <p:extLst>
      <p:ext uri="{BB962C8B-B14F-4D97-AF65-F5344CB8AC3E}">
        <p14:creationId xmlns:p14="http://schemas.microsoft.com/office/powerpoint/2010/main" val="3768292123"/>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25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Wave 10"/>
          <p:cNvSpPr/>
          <p:nvPr/>
        </p:nvSpPr>
        <p:spPr>
          <a:xfrm>
            <a:off x="6571929" y="1103697"/>
            <a:ext cx="4404913" cy="1793544"/>
          </a:xfrm>
          <a:prstGeom prst="wave">
            <a:avLst/>
          </a:prstGeom>
          <a:solidFill>
            <a:schemeClr val="bg1">
              <a:alpha val="75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Comic Sans MS" panose="030F0702030302020204" pitchFamily="66" charset="0"/>
              </a:rPr>
              <a:t>Melvin &amp; Roxanne 10th</a:t>
            </a:r>
          </a:p>
        </p:txBody>
      </p:sp>
      <p:sp>
        <p:nvSpPr>
          <p:cNvPr id="12" name="Wave 11"/>
          <p:cNvSpPr/>
          <p:nvPr/>
        </p:nvSpPr>
        <p:spPr>
          <a:xfrm>
            <a:off x="4331909" y="4167243"/>
            <a:ext cx="4480040" cy="1663185"/>
          </a:xfrm>
          <a:prstGeom prst="wave">
            <a:avLst/>
          </a:prstGeom>
          <a:solidFill>
            <a:schemeClr val="bg1">
              <a:alpha val="75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solidFill>
                <a:schemeClr val="tx1"/>
              </a:solidFill>
              <a:latin typeface="Comic Sans MS" panose="030F0702030302020204" pitchFamily="66" charset="0"/>
            </a:endParaRPr>
          </a:p>
          <a:p>
            <a:pPr algn="ctr"/>
            <a:endParaRPr lang="en-US" sz="1600" b="1" dirty="0">
              <a:solidFill>
                <a:schemeClr val="tx1"/>
              </a:solidFill>
              <a:latin typeface="Comic Sans MS" panose="030F0702030302020204" pitchFamily="66" charset="0"/>
            </a:endParaRPr>
          </a:p>
          <a:p>
            <a:pPr algn="ctr"/>
            <a:r>
              <a:rPr lang="en-US" sz="1600" b="1" dirty="0">
                <a:solidFill>
                  <a:schemeClr val="tx1"/>
                </a:solidFill>
                <a:latin typeface="Comic Sans MS" panose="030F0702030302020204" pitchFamily="66" charset="0"/>
              </a:rPr>
              <a:t>AJ &amp; </a:t>
            </a:r>
            <a:r>
              <a:rPr lang="en-US" sz="1600" b="1" dirty="0" err="1">
                <a:solidFill>
                  <a:schemeClr val="tx1"/>
                </a:solidFill>
                <a:latin typeface="Comic Sans MS" panose="030F0702030302020204" pitchFamily="66" charset="0"/>
              </a:rPr>
              <a:t>Camy</a:t>
            </a:r>
            <a:r>
              <a:rPr lang="en-US" sz="1600" b="1" dirty="0">
                <a:solidFill>
                  <a:schemeClr val="tx1"/>
                </a:solidFill>
                <a:latin typeface="Comic Sans MS" panose="030F0702030302020204" pitchFamily="66" charset="0"/>
              </a:rPr>
              <a:t> Taylor 20th</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634" y="371694"/>
            <a:ext cx="3810000" cy="3257550"/>
          </a:xfrm>
          <a:prstGeom prst="rect">
            <a:avLst/>
          </a:prstGeom>
        </p:spPr>
      </p:pic>
    </p:spTree>
    <p:extLst>
      <p:ext uri="{BB962C8B-B14F-4D97-AF65-F5344CB8AC3E}">
        <p14:creationId xmlns:p14="http://schemas.microsoft.com/office/powerpoint/2010/main" val="3968080398"/>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20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3000"/>
                                        <p:tgtEl>
                                          <p:spTgt spid="11"/>
                                        </p:tgtEl>
                                      </p:cBhvr>
                                    </p:animEffect>
                                  </p:childTnLst>
                                </p:cTn>
                              </p:par>
                            </p:childTnLst>
                          </p:cTn>
                        </p:par>
                        <p:par>
                          <p:cTn id="8" fill="hold">
                            <p:stCondLst>
                              <p:cond delay="3200"/>
                            </p:stCondLst>
                            <p:childTnLst>
                              <p:par>
                                <p:cTn id="9" presetID="21" presetClass="entr" presetSubtype="1" fill="hold" grpId="0" nodeType="afterEffect">
                                  <p:stCondLst>
                                    <p:cond delay="250"/>
                                  </p:stCondLst>
                                  <p:childTnLst>
                                    <p:set>
                                      <p:cBhvr>
                                        <p:cTn id="10" dur="1" fill="hold">
                                          <p:stCondLst>
                                            <p:cond delay="0"/>
                                          </p:stCondLst>
                                        </p:cTn>
                                        <p:tgtEl>
                                          <p:spTgt spid="12"/>
                                        </p:tgtEl>
                                        <p:attrNameLst>
                                          <p:attrName>style.visibility</p:attrName>
                                        </p:attrNameLst>
                                      </p:cBhvr>
                                      <p:to>
                                        <p:strVal val="visible"/>
                                      </p:to>
                                    </p:set>
                                    <p:animEffect transition="in" filter="wheel(1)">
                                      <p:cBhvr>
                                        <p:cTn id="11"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Wave 10"/>
          <p:cNvSpPr/>
          <p:nvPr/>
        </p:nvSpPr>
        <p:spPr>
          <a:xfrm>
            <a:off x="7237927" y="331470"/>
            <a:ext cx="4404913" cy="1793544"/>
          </a:xfrm>
          <a:prstGeom prst="wave">
            <a:avLst/>
          </a:prstGeom>
          <a:solidFill>
            <a:schemeClr val="bg1">
              <a:alpha val="75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Comic Sans MS" panose="030F0702030302020204" pitchFamily="66" charset="0"/>
              </a:rPr>
              <a:t>Ronnie &amp; Otto Ntshulana – 8th</a:t>
            </a:r>
          </a:p>
        </p:txBody>
      </p:sp>
      <p:sp>
        <p:nvSpPr>
          <p:cNvPr id="12" name="Wave 11"/>
          <p:cNvSpPr/>
          <p:nvPr/>
        </p:nvSpPr>
        <p:spPr>
          <a:xfrm>
            <a:off x="5604118" y="2378200"/>
            <a:ext cx="4480040" cy="1663185"/>
          </a:xfrm>
          <a:prstGeom prst="wave">
            <a:avLst/>
          </a:prstGeom>
          <a:solidFill>
            <a:schemeClr val="bg1">
              <a:alpha val="75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Comic Sans MS" panose="030F0702030302020204" pitchFamily="66" charset="0"/>
              </a:rPr>
              <a:t>Pieter &amp; </a:t>
            </a:r>
            <a:r>
              <a:rPr lang="en-US" sz="1600" b="1" dirty="0" err="1">
                <a:solidFill>
                  <a:srgbClr val="FF0000"/>
                </a:solidFill>
                <a:latin typeface="Comic Sans MS" panose="030F0702030302020204" pitchFamily="66" charset="0"/>
              </a:rPr>
              <a:t>Retha</a:t>
            </a:r>
            <a:r>
              <a:rPr lang="en-US" sz="1600" b="1" dirty="0">
                <a:solidFill>
                  <a:srgbClr val="FF0000"/>
                </a:solidFill>
                <a:latin typeface="Comic Sans MS" panose="030F0702030302020204" pitchFamily="66" charset="0"/>
              </a:rPr>
              <a:t> van der Linden – 9th</a:t>
            </a:r>
          </a:p>
        </p:txBody>
      </p:sp>
      <p:sp>
        <p:nvSpPr>
          <p:cNvPr id="13" name="Wave 12"/>
          <p:cNvSpPr/>
          <p:nvPr/>
        </p:nvSpPr>
        <p:spPr>
          <a:xfrm>
            <a:off x="596890" y="4041385"/>
            <a:ext cx="4799358" cy="1681709"/>
          </a:xfrm>
          <a:prstGeom prst="wave">
            <a:avLst/>
          </a:prstGeom>
          <a:solidFill>
            <a:schemeClr val="bg1">
              <a:alpha val="75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Comic Sans MS" panose="030F0702030302020204" pitchFamily="66" charset="0"/>
              </a:rPr>
              <a:t>Brian &amp; Cheryl Feragotti – 20th</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634" y="371694"/>
            <a:ext cx="3810000" cy="3257550"/>
          </a:xfrm>
          <a:prstGeom prst="rect">
            <a:avLst/>
          </a:prstGeom>
        </p:spPr>
      </p:pic>
    </p:spTree>
    <p:extLst>
      <p:ext uri="{BB962C8B-B14F-4D97-AF65-F5344CB8AC3E}">
        <p14:creationId xmlns:p14="http://schemas.microsoft.com/office/powerpoint/2010/main" val="191441485"/>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20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3000"/>
                                        <p:tgtEl>
                                          <p:spTgt spid="11"/>
                                        </p:tgtEl>
                                      </p:cBhvr>
                                    </p:animEffect>
                                  </p:childTnLst>
                                </p:cTn>
                              </p:par>
                            </p:childTnLst>
                          </p:cTn>
                        </p:par>
                        <p:par>
                          <p:cTn id="8" fill="hold">
                            <p:stCondLst>
                              <p:cond delay="3200"/>
                            </p:stCondLst>
                            <p:childTnLst>
                              <p:par>
                                <p:cTn id="9" presetID="21" presetClass="entr" presetSubtype="1" fill="hold" grpId="0" nodeType="afterEffect">
                                  <p:stCondLst>
                                    <p:cond delay="250"/>
                                  </p:stCondLst>
                                  <p:childTnLst>
                                    <p:set>
                                      <p:cBhvr>
                                        <p:cTn id="10" dur="1" fill="hold">
                                          <p:stCondLst>
                                            <p:cond delay="0"/>
                                          </p:stCondLst>
                                        </p:cTn>
                                        <p:tgtEl>
                                          <p:spTgt spid="12"/>
                                        </p:tgtEl>
                                        <p:attrNameLst>
                                          <p:attrName>style.visibility</p:attrName>
                                        </p:attrNameLst>
                                      </p:cBhvr>
                                      <p:to>
                                        <p:strVal val="visible"/>
                                      </p:to>
                                    </p:set>
                                    <p:animEffect transition="in" filter="wheel(1)">
                                      <p:cBhvr>
                                        <p:cTn id="11" dur="3000"/>
                                        <p:tgtEl>
                                          <p:spTgt spid="12"/>
                                        </p:tgtEl>
                                      </p:cBhvr>
                                    </p:animEffect>
                                  </p:childTnLst>
                                </p:cTn>
                              </p:par>
                            </p:childTnLst>
                          </p:cTn>
                        </p:par>
                        <p:par>
                          <p:cTn id="12" fill="hold">
                            <p:stCondLst>
                              <p:cond delay="6450"/>
                            </p:stCondLst>
                            <p:childTnLst>
                              <p:par>
                                <p:cTn id="13" presetID="21" presetClass="entr" presetSubtype="1" fill="hold" grpId="0" nodeType="afterEffect">
                                  <p:stCondLst>
                                    <p:cond delay="250"/>
                                  </p:stCondLst>
                                  <p:childTnLst>
                                    <p:set>
                                      <p:cBhvr>
                                        <p:cTn id="14" dur="1" fill="hold">
                                          <p:stCondLst>
                                            <p:cond delay="0"/>
                                          </p:stCondLst>
                                        </p:cTn>
                                        <p:tgtEl>
                                          <p:spTgt spid="13"/>
                                        </p:tgtEl>
                                        <p:attrNameLst>
                                          <p:attrName>style.visibility</p:attrName>
                                        </p:attrNameLst>
                                      </p:cBhvr>
                                      <p:to>
                                        <p:strVal val="visible"/>
                                      </p:to>
                                    </p:set>
                                    <p:animEffect transition="in" filter="wheel(1)">
                                      <p:cBhvr>
                                        <p:cTn id="15"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Wave 10"/>
          <p:cNvSpPr/>
          <p:nvPr/>
        </p:nvSpPr>
        <p:spPr>
          <a:xfrm>
            <a:off x="7142923" y="331470"/>
            <a:ext cx="4499918" cy="1793544"/>
          </a:xfrm>
          <a:prstGeom prst="wave">
            <a:avLst/>
          </a:prstGeom>
          <a:solidFill>
            <a:schemeClr val="bg1">
              <a:alpha val="75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chemeClr val="tx1"/>
              </a:solidFill>
              <a:latin typeface="Arial Black" panose="020B0A04020102020204" pitchFamily="34" charset="0"/>
            </a:endParaRPr>
          </a:p>
        </p:txBody>
      </p:sp>
      <p:sp>
        <p:nvSpPr>
          <p:cNvPr id="12" name="Wave 11"/>
          <p:cNvSpPr/>
          <p:nvPr/>
        </p:nvSpPr>
        <p:spPr>
          <a:xfrm>
            <a:off x="5577614" y="2402853"/>
            <a:ext cx="4480040" cy="1663185"/>
          </a:xfrm>
          <a:prstGeom prst="wave">
            <a:avLst/>
          </a:prstGeom>
          <a:solidFill>
            <a:schemeClr val="bg1">
              <a:alpha val="75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solidFill>
                <a:schemeClr val="tx1"/>
              </a:solidFill>
              <a:latin typeface="Arial Black" panose="020B0A04020102020204" pitchFamily="34" charset="0"/>
            </a:endParaRPr>
          </a:p>
          <a:p>
            <a:pPr algn="ctr"/>
            <a:endParaRPr lang="en-US" sz="1600" b="1" dirty="0">
              <a:solidFill>
                <a:schemeClr val="tx1"/>
              </a:solidFill>
              <a:latin typeface="Arial Black" panose="020B0A04020102020204" pitchFamily="34" charset="0"/>
            </a:endParaRPr>
          </a:p>
          <a:p>
            <a:pPr algn="ctr"/>
            <a:endParaRPr lang="en-US" sz="1600" b="1" dirty="0">
              <a:solidFill>
                <a:schemeClr val="tx1"/>
              </a:solidFill>
              <a:latin typeface="Arial Black" panose="020B0A04020102020204" pitchFamily="34" charset="0"/>
            </a:endParaRPr>
          </a:p>
          <a:p>
            <a:pPr algn="ctr"/>
            <a:endParaRPr lang="en-US" sz="1600" b="1" dirty="0">
              <a:solidFill>
                <a:schemeClr val="tx1"/>
              </a:solidFill>
              <a:latin typeface="Arial Black" panose="020B0A04020102020204" pitchFamily="34" charset="0"/>
            </a:endParaRPr>
          </a:p>
          <a:p>
            <a:pPr algn="ctr"/>
            <a:endParaRPr lang="en-US" sz="2000" b="1" dirty="0">
              <a:solidFill>
                <a:schemeClr val="tx1"/>
              </a:solidFill>
              <a:latin typeface="Arial Black" panose="020B0A04020102020204" pitchFamily="34" charset="0"/>
            </a:endParaRPr>
          </a:p>
        </p:txBody>
      </p:sp>
      <p:sp>
        <p:nvSpPr>
          <p:cNvPr id="13" name="Wave 12"/>
          <p:cNvSpPr/>
          <p:nvPr/>
        </p:nvSpPr>
        <p:spPr>
          <a:xfrm>
            <a:off x="596890" y="4041385"/>
            <a:ext cx="4799358" cy="1681709"/>
          </a:xfrm>
          <a:prstGeom prst="wav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sz="2000" dirty="0">
              <a:latin typeface="Arial Black" panose="020B0A04020102020204" pitchFamily="34"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634" y="371694"/>
            <a:ext cx="3810000" cy="3257550"/>
          </a:xfrm>
          <a:prstGeom prst="rect">
            <a:avLst/>
          </a:prstGeom>
        </p:spPr>
      </p:pic>
    </p:spTree>
    <p:extLst>
      <p:ext uri="{BB962C8B-B14F-4D97-AF65-F5344CB8AC3E}">
        <p14:creationId xmlns:p14="http://schemas.microsoft.com/office/powerpoint/2010/main" val="3403249599"/>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20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3000"/>
                                        <p:tgtEl>
                                          <p:spTgt spid="11"/>
                                        </p:tgtEl>
                                      </p:cBhvr>
                                    </p:animEffect>
                                  </p:childTnLst>
                                </p:cTn>
                              </p:par>
                            </p:childTnLst>
                          </p:cTn>
                        </p:par>
                        <p:par>
                          <p:cTn id="8" fill="hold">
                            <p:stCondLst>
                              <p:cond delay="3200"/>
                            </p:stCondLst>
                            <p:childTnLst>
                              <p:par>
                                <p:cTn id="9" presetID="21" presetClass="entr" presetSubtype="1" fill="hold" grpId="0" nodeType="afterEffect">
                                  <p:stCondLst>
                                    <p:cond delay="250"/>
                                  </p:stCondLst>
                                  <p:childTnLst>
                                    <p:set>
                                      <p:cBhvr>
                                        <p:cTn id="10" dur="1" fill="hold">
                                          <p:stCondLst>
                                            <p:cond delay="0"/>
                                          </p:stCondLst>
                                        </p:cTn>
                                        <p:tgtEl>
                                          <p:spTgt spid="12"/>
                                        </p:tgtEl>
                                        <p:attrNameLst>
                                          <p:attrName>style.visibility</p:attrName>
                                        </p:attrNameLst>
                                      </p:cBhvr>
                                      <p:to>
                                        <p:strVal val="visible"/>
                                      </p:to>
                                    </p:set>
                                    <p:animEffect transition="in" filter="wheel(1)">
                                      <p:cBhvr>
                                        <p:cTn id="11" dur="3000"/>
                                        <p:tgtEl>
                                          <p:spTgt spid="12"/>
                                        </p:tgtEl>
                                      </p:cBhvr>
                                    </p:animEffect>
                                  </p:childTnLst>
                                </p:cTn>
                              </p:par>
                            </p:childTnLst>
                          </p:cTn>
                        </p:par>
                        <p:par>
                          <p:cTn id="12" fill="hold">
                            <p:stCondLst>
                              <p:cond delay="6450"/>
                            </p:stCondLst>
                            <p:childTnLst>
                              <p:par>
                                <p:cTn id="13" presetID="21" presetClass="entr" presetSubtype="1" fill="hold" grpId="0" nodeType="afterEffect">
                                  <p:stCondLst>
                                    <p:cond delay="250"/>
                                  </p:stCondLst>
                                  <p:childTnLst>
                                    <p:set>
                                      <p:cBhvr>
                                        <p:cTn id="14" dur="1" fill="hold">
                                          <p:stCondLst>
                                            <p:cond delay="0"/>
                                          </p:stCondLst>
                                        </p:cTn>
                                        <p:tgtEl>
                                          <p:spTgt spid="13"/>
                                        </p:tgtEl>
                                        <p:attrNameLst>
                                          <p:attrName>style.visibility</p:attrName>
                                        </p:attrNameLst>
                                      </p:cBhvr>
                                      <p:to>
                                        <p:strVal val="visible"/>
                                      </p:to>
                                    </p:set>
                                    <p:animEffect transition="in" filter="wheel(1)">
                                      <p:cBhvr>
                                        <p:cTn id="15"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a14="http://schemas.microsoft.com/office/drawing/2010/main">
                  <a14:imgLayer r:embed="rId4">
                    <a14:imgEffect>
                      <a14:backgroundRemoval t="2205" b="96914" l="0" r="100000">
                        <a14:foregroundMark x1="7849" y1="67813" x2="7849" y2="67813"/>
                        <a14:foregroundMark x1="14215" y1="65961" x2="14215" y2="65961"/>
                        <a14:foregroundMark x1="8529" y1="35979" x2="8529" y2="35979"/>
                        <a14:foregroundMark x1="14339" y1="39947" x2="14339" y2="39947"/>
                        <a14:foregroundMark x1="16255" y1="42152" x2="16255" y2="42152"/>
                        <a14:foregroundMark x1="26391" y1="78483" x2="26391" y2="78483"/>
                        <a14:foregroundMark x1="12299" y1="44797" x2="12299" y2="44797"/>
                        <a14:foregroundMark x1="73671" y1="26720" x2="73671" y2="26720"/>
                        <a14:foregroundMark x1="68850" y1="32187" x2="68850" y2="32187"/>
                        <a14:foregroundMark x1="87206" y1="47707" x2="87206" y2="47707"/>
                        <a14:foregroundMark x1="89122" y1="69753" x2="89122" y2="69753"/>
                        <a14:foregroundMark x1="84920" y1="72663" x2="84920" y2="72663"/>
                        <a14:foregroundMark x1="67923" y1="18078" x2="67923" y2="18078"/>
                        <a14:foregroundMark x1="65760" y1="24427" x2="65760" y2="24427"/>
                        <a14:foregroundMark x1="21817" y1="19665" x2="21817" y2="19665"/>
                        <a14:foregroundMark x1="36897" y1="16226" x2="36897" y2="16226"/>
                        <a14:foregroundMark x1="35105" y1="19665" x2="35105" y2="19665"/>
                        <a14:foregroundMark x1="33251" y1="13757" x2="33251" y2="13757"/>
                        <a14:foregroundMark x1="47157" y1="10847" x2="47157" y2="10847"/>
                        <a14:foregroundMark x1="51360" y1="19312" x2="51360" y2="19312"/>
                        <a14:foregroundMark x1="56551" y1="18078" x2="56551" y2="18078"/>
                        <a14:foregroundMark x1="77070" y1="15873" x2="77070" y2="15873"/>
                        <a14:foregroundMark x1="75525" y1="24074" x2="75525" y2="24074"/>
                        <a14:foregroundMark x1="82138" y1="26190" x2="82138" y2="26190"/>
                        <a14:foregroundMark x1="83498" y1="23898" x2="83498" y2="23898"/>
                        <a14:foregroundMark x1="83684" y1="53175" x2="83684" y2="53175"/>
                        <a14:foregroundMark x1="86836" y1="54938" x2="86836" y2="54938"/>
                        <a14:foregroundMark x1="82015" y1="55115" x2="82015" y2="55115"/>
                        <a14:foregroundMark x1="87577" y1="81129" x2="87577" y2="81129"/>
                        <a14:foregroundMark x1="80841" y1="77337" x2="80841" y2="77337"/>
                        <a14:foregroundMark x1="94314" y1="69753" x2="94314" y2="69753"/>
                        <a14:foregroundMark x1="72497" y1="88007" x2="72497" y2="88007"/>
                        <a14:foregroundMark x1="79357" y1="85185" x2="79357" y2="85185"/>
                        <a14:foregroundMark x1="40544" y1="78483" x2="40544" y2="78483"/>
                        <a14:foregroundMark x1="8035" y1="75750" x2="8035" y2="75750"/>
                        <a14:foregroundMark x1="20025" y1="88360" x2="20025" y2="88360"/>
                        <a14:foregroundMark x1="31582" y1="85714" x2="31582" y2="85714"/>
                        <a14:foregroundMark x1="24845" y1="84392" x2="24845" y2="84392"/>
                        <a14:foregroundMark x1="37021" y1="85362" x2="37021" y2="85362"/>
                        <a14:foregroundMark x1="49938" y1="80247" x2="49938" y2="80247"/>
                        <a14:foregroundMark x1="33869" y1="27072" x2="33869" y2="27072"/>
                        <a14:foregroundMark x1="19901" y1="27513" x2="19901" y2="27513"/>
                        <a14:foregroundMark x1="12794" y1="57672" x2="12794" y2="57672"/>
                        <a14:foregroundMark x1="13844" y1="53704" x2="13844" y2="53704"/>
                        <a14:foregroundMark x1="15328" y1="51146" x2="15328" y2="51146"/>
                        <a14:foregroundMark x1="11557" y1="60582" x2="11557" y2="60582"/>
                        <a14:foregroundMark x1="58838" y1="77160" x2="58838" y2="77160"/>
                        <a14:foregroundMark x1="43511" y1="25309" x2="43511" y2="25309"/>
                        <a14:foregroundMark x1="60198" y1="26720" x2="60198" y2="26720"/>
                        <a14:foregroundMark x1="82880" y1="65432" x2="82880" y2="65432"/>
                        <a14:foregroundMark x1="18789" y1="73898" x2="18789" y2="73898"/>
                        <a14:backgroundMark x1="29666" y1="77337" x2="29666" y2="77337"/>
                        <a14:backgroundMark x1="55130" y1="53704" x2="55130" y2="53704"/>
                        <a14:backgroundMark x1="65389" y1="56966" x2="65389" y2="56966"/>
                        <a14:backgroundMark x1="51854" y1="42328" x2="51854" y2="42328"/>
                        <a14:backgroundMark x1="64771" y1="42504" x2="64771" y2="42504"/>
                        <a14:backgroundMark x1="26020" y1="52646" x2="26020" y2="52646"/>
                        <a14:backgroundMark x1="20519" y1="77954" x2="20519" y2="77954"/>
                      </a14:backgroundRemoval>
                    </a14:imgEffect>
                  </a14:imgLayer>
                </a14:imgProps>
              </a:ext>
              <a:ext uri="{28A0092B-C50C-407E-A947-70E740481C1C}">
                <a14:useLocalDpi xmlns:a14="http://schemas.microsoft.com/office/drawing/2010/main" val="0"/>
              </a:ext>
            </a:extLst>
          </a:blip>
          <a:stretch>
            <a:fillRect/>
          </a:stretch>
        </p:blipFill>
        <p:spPr>
          <a:xfrm>
            <a:off x="0" y="-261971"/>
            <a:ext cx="4780175" cy="3350315"/>
          </a:xfrm>
          <a:prstGeom prst="rect">
            <a:avLst/>
          </a:prstGeom>
          <a:effectLst/>
        </p:spPr>
      </p:pic>
      <p:sp>
        <p:nvSpPr>
          <p:cNvPr id="16" name="Explosion 2 15"/>
          <p:cNvSpPr/>
          <p:nvPr/>
        </p:nvSpPr>
        <p:spPr>
          <a:xfrm>
            <a:off x="4367883" y="3088344"/>
            <a:ext cx="4088507" cy="204684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r>
              <a:rPr lang="en-US" sz="2400" b="1" dirty="0" err="1">
                <a:ln w="9525">
                  <a:solidFill>
                    <a:prstClr val="white"/>
                  </a:solidFill>
                  <a:prstDash val="solid"/>
                </a:ln>
                <a:solidFill>
                  <a:schemeClr val="tx1"/>
                </a:solidFill>
                <a:latin typeface="Comic Sans MS" panose="030F0702030302020204" pitchFamily="66" charset="0"/>
              </a:rPr>
              <a:t>Sushma</a:t>
            </a:r>
            <a:r>
              <a:rPr lang="en-US" sz="2400" b="1" dirty="0">
                <a:ln w="9525">
                  <a:solidFill>
                    <a:prstClr val="white"/>
                  </a:solidFill>
                  <a:prstDash val="solid"/>
                </a:ln>
                <a:solidFill>
                  <a:schemeClr val="tx1"/>
                </a:solidFill>
                <a:latin typeface="Comic Sans MS" panose="030F0702030302020204" pitchFamily="66" charset="0"/>
              </a:rPr>
              <a:t> </a:t>
            </a:r>
            <a:r>
              <a:rPr lang="en-US" sz="2400" b="1" dirty="0" err="1">
                <a:ln w="9525">
                  <a:solidFill>
                    <a:prstClr val="white"/>
                  </a:solidFill>
                  <a:prstDash val="solid"/>
                </a:ln>
                <a:solidFill>
                  <a:schemeClr val="tx1"/>
                </a:solidFill>
                <a:latin typeface="Comic Sans MS" panose="030F0702030302020204" pitchFamily="66" charset="0"/>
              </a:rPr>
              <a:t>Kaura</a:t>
            </a:r>
            <a:r>
              <a:rPr lang="en-US" sz="2400" b="1" dirty="0">
                <a:ln w="9525">
                  <a:solidFill>
                    <a:prstClr val="white"/>
                  </a:solidFill>
                  <a:prstDash val="solid"/>
                </a:ln>
                <a:solidFill>
                  <a:schemeClr val="tx1"/>
                </a:solidFill>
                <a:latin typeface="Comic Sans MS" panose="030F0702030302020204" pitchFamily="66" charset="0"/>
              </a:rPr>
              <a:t> 26th</a:t>
            </a:r>
          </a:p>
          <a:p>
            <a:pPr algn="ctr"/>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p:txBody>
      </p:sp>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62315" y="192972"/>
            <a:ext cx="1249822" cy="1463333"/>
          </a:xfrm>
          <a:prstGeom prst="rect">
            <a:avLst/>
          </a:prstGeom>
          <a:effectLst>
            <a:softEdge rad="31750"/>
          </a:effectLst>
        </p:spPr>
      </p:pic>
    </p:spTree>
    <p:extLst>
      <p:ext uri="{BB962C8B-B14F-4D97-AF65-F5344CB8AC3E}">
        <p14:creationId xmlns:p14="http://schemas.microsoft.com/office/powerpoint/2010/main" val="981035466"/>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2000" fill="hold"/>
                                        <p:tgtEl>
                                          <p:spTgt spid="16"/>
                                        </p:tgtEl>
                                        <p:attrNameLst>
                                          <p:attrName>ppt_w</p:attrName>
                                        </p:attrNameLst>
                                      </p:cBhvr>
                                      <p:tavLst>
                                        <p:tav tm="0">
                                          <p:val>
                                            <p:fltVal val="0"/>
                                          </p:val>
                                        </p:tav>
                                        <p:tav tm="100000">
                                          <p:val>
                                            <p:strVal val="#ppt_w"/>
                                          </p:val>
                                        </p:tav>
                                      </p:tavLst>
                                    </p:anim>
                                    <p:anim calcmode="lin" valueType="num">
                                      <p:cBhvr>
                                        <p:cTn id="8" dur="2000" fill="hold"/>
                                        <p:tgtEl>
                                          <p:spTgt spid="16"/>
                                        </p:tgtEl>
                                        <p:attrNameLst>
                                          <p:attrName>ppt_h</p:attrName>
                                        </p:attrNameLst>
                                      </p:cBhvr>
                                      <p:tavLst>
                                        <p:tav tm="0">
                                          <p:val>
                                            <p:fltVal val="0"/>
                                          </p:val>
                                        </p:tav>
                                        <p:tav tm="100000">
                                          <p:val>
                                            <p:strVal val="#ppt_h"/>
                                          </p:val>
                                        </p:tav>
                                      </p:tavLst>
                                    </p:anim>
                                    <p:anim calcmode="lin" valueType="num">
                                      <p:cBhvr>
                                        <p:cTn id="9" dur="2000" fill="hold"/>
                                        <p:tgtEl>
                                          <p:spTgt spid="16"/>
                                        </p:tgtEl>
                                        <p:attrNameLst>
                                          <p:attrName>style.rotation</p:attrName>
                                        </p:attrNameLst>
                                      </p:cBhvr>
                                      <p:tavLst>
                                        <p:tav tm="0">
                                          <p:val>
                                            <p:fltVal val="90"/>
                                          </p:val>
                                        </p:tav>
                                        <p:tav tm="100000">
                                          <p:val>
                                            <p:fltVal val="0"/>
                                          </p:val>
                                        </p:tav>
                                      </p:tavLst>
                                    </p:anim>
                                    <p:animEffect transition="in" filter="fade">
                                      <p:cBhvr>
                                        <p:cTn id="10" dur="2000"/>
                                        <p:tgtEl>
                                          <p:spTgt spid="16"/>
                                        </p:tgtEl>
                                      </p:cBhvr>
                                    </p:animEffect>
                                  </p:childTnLst>
                                </p:cTn>
                              </p:par>
                            </p:childTnLst>
                          </p:cTn>
                        </p:par>
                        <p:par>
                          <p:cTn id="11" fill="hold">
                            <p:stCondLst>
                              <p:cond delay="2000"/>
                            </p:stCondLst>
                            <p:childTnLst>
                              <p:par>
                                <p:cTn id="12" presetID="8" presetClass="emph" presetSubtype="0" fill="hold" nodeType="afterEffect">
                                  <p:stCondLst>
                                    <p:cond delay="5000"/>
                                  </p:stCondLst>
                                  <p:childTnLst>
                                    <p:animRot by="21600000">
                                      <p:cBhvr>
                                        <p:cTn id="13" dur="500" fill="hold"/>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a14="http://schemas.microsoft.com/office/drawing/2010/main">
                  <a14:imgLayer r:embed="rId4">
                    <a14:imgEffect>
                      <a14:backgroundRemoval t="2205" b="96914" l="0" r="100000">
                        <a14:foregroundMark x1="7849" y1="67813" x2="7849" y2="67813"/>
                        <a14:foregroundMark x1="14215" y1="65961" x2="14215" y2="65961"/>
                        <a14:foregroundMark x1="8529" y1="35979" x2="8529" y2="35979"/>
                        <a14:foregroundMark x1="14339" y1="39947" x2="14339" y2="39947"/>
                        <a14:foregroundMark x1="16255" y1="42152" x2="16255" y2="42152"/>
                        <a14:foregroundMark x1="26391" y1="78483" x2="26391" y2="78483"/>
                        <a14:foregroundMark x1="12299" y1="44797" x2="12299" y2="44797"/>
                        <a14:foregroundMark x1="73671" y1="26720" x2="73671" y2="26720"/>
                        <a14:foregroundMark x1="68850" y1="32187" x2="68850" y2="32187"/>
                        <a14:foregroundMark x1="87206" y1="47707" x2="87206" y2="47707"/>
                        <a14:foregroundMark x1="89122" y1="69753" x2="89122" y2="69753"/>
                        <a14:foregroundMark x1="84920" y1="72663" x2="84920" y2="72663"/>
                        <a14:foregroundMark x1="67923" y1="18078" x2="67923" y2="18078"/>
                        <a14:foregroundMark x1="65760" y1="24427" x2="65760" y2="24427"/>
                        <a14:foregroundMark x1="21817" y1="19665" x2="21817" y2="19665"/>
                        <a14:foregroundMark x1="36897" y1="16226" x2="36897" y2="16226"/>
                        <a14:foregroundMark x1="35105" y1="19665" x2="35105" y2="19665"/>
                        <a14:foregroundMark x1="33251" y1="13757" x2="33251" y2="13757"/>
                        <a14:foregroundMark x1="47157" y1="10847" x2="47157" y2="10847"/>
                        <a14:foregroundMark x1="51360" y1="19312" x2="51360" y2="19312"/>
                        <a14:foregroundMark x1="56551" y1="18078" x2="56551" y2="18078"/>
                        <a14:foregroundMark x1="77070" y1="15873" x2="77070" y2="15873"/>
                        <a14:foregroundMark x1="75525" y1="24074" x2="75525" y2="24074"/>
                        <a14:foregroundMark x1="82138" y1="26190" x2="82138" y2="26190"/>
                        <a14:foregroundMark x1="83498" y1="23898" x2="83498" y2="23898"/>
                        <a14:foregroundMark x1="83684" y1="53175" x2="83684" y2="53175"/>
                        <a14:foregroundMark x1="86836" y1="54938" x2="86836" y2="54938"/>
                        <a14:foregroundMark x1="82015" y1="55115" x2="82015" y2="55115"/>
                        <a14:foregroundMark x1="87577" y1="81129" x2="87577" y2="81129"/>
                        <a14:foregroundMark x1="80841" y1="77337" x2="80841" y2="77337"/>
                        <a14:foregroundMark x1="94314" y1="69753" x2="94314" y2="69753"/>
                        <a14:foregroundMark x1="72497" y1="88007" x2="72497" y2="88007"/>
                        <a14:foregroundMark x1="79357" y1="85185" x2="79357" y2="85185"/>
                        <a14:foregroundMark x1="40544" y1="78483" x2="40544" y2="78483"/>
                        <a14:foregroundMark x1="8035" y1="75750" x2="8035" y2="75750"/>
                        <a14:foregroundMark x1="20025" y1="88360" x2="20025" y2="88360"/>
                        <a14:foregroundMark x1="31582" y1="85714" x2="31582" y2="85714"/>
                        <a14:foregroundMark x1="24845" y1="84392" x2="24845" y2="84392"/>
                        <a14:foregroundMark x1="37021" y1="85362" x2="37021" y2="85362"/>
                        <a14:foregroundMark x1="49938" y1="80247" x2="49938" y2="80247"/>
                        <a14:foregroundMark x1="33869" y1="27072" x2="33869" y2="27072"/>
                        <a14:foregroundMark x1="19901" y1="27513" x2="19901" y2="27513"/>
                        <a14:foregroundMark x1="12794" y1="57672" x2="12794" y2="57672"/>
                        <a14:foregroundMark x1="13844" y1="53704" x2="13844" y2="53704"/>
                        <a14:foregroundMark x1="15328" y1="51146" x2="15328" y2="51146"/>
                        <a14:foregroundMark x1="11557" y1="60582" x2="11557" y2="60582"/>
                        <a14:foregroundMark x1="58838" y1="77160" x2="58838" y2="77160"/>
                        <a14:foregroundMark x1="43511" y1="25309" x2="43511" y2="25309"/>
                        <a14:foregroundMark x1="60198" y1="26720" x2="60198" y2="26720"/>
                        <a14:foregroundMark x1="82880" y1="65432" x2="82880" y2="65432"/>
                        <a14:foregroundMark x1="18789" y1="73898" x2="18789" y2="73898"/>
                        <a14:backgroundMark x1="29666" y1="77337" x2="29666" y2="77337"/>
                        <a14:backgroundMark x1="55130" y1="53704" x2="55130" y2="53704"/>
                        <a14:backgroundMark x1="65389" y1="56966" x2="65389" y2="56966"/>
                        <a14:backgroundMark x1="51854" y1="42328" x2="51854" y2="42328"/>
                        <a14:backgroundMark x1="64771" y1="42504" x2="64771" y2="42504"/>
                        <a14:backgroundMark x1="26020" y1="52646" x2="26020" y2="52646"/>
                        <a14:backgroundMark x1="20519" y1="77954" x2="20519" y2="77954"/>
                      </a14:backgroundRemoval>
                    </a14:imgEffect>
                  </a14:imgLayer>
                </a14:imgProps>
              </a:ext>
              <a:ext uri="{28A0092B-C50C-407E-A947-70E740481C1C}">
                <a14:useLocalDpi xmlns:a14="http://schemas.microsoft.com/office/drawing/2010/main" val="0"/>
              </a:ext>
            </a:extLst>
          </a:blip>
          <a:stretch>
            <a:fillRect/>
          </a:stretch>
        </p:blipFill>
        <p:spPr>
          <a:xfrm>
            <a:off x="191070" y="-89693"/>
            <a:ext cx="4780175" cy="3350315"/>
          </a:xfrm>
          <a:prstGeom prst="rect">
            <a:avLst/>
          </a:prstGeom>
          <a:effectLst/>
        </p:spPr>
      </p:pic>
      <p:sp>
        <p:nvSpPr>
          <p:cNvPr id="16" name="Explosion 2 15"/>
          <p:cNvSpPr/>
          <p:nvPr/>
        </p:nvSpPr>
        <p:spPr>
          <a:xfrm>
            <a:off x="4194631" y="1745933"/>
            <a:ext cx="4088507" cy="204684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r>
              <a:rPr lang="en-US" sz="24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Pamela Johnson 3rd</a:t>
            </a:r>
            <a:endParaRPr lang="en-US" sz="36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p:txBody>
      </p:sp>
      <p:sp>
        <p:nvSpPr>
          <p:cNvPr id="20" name="Explosion 2 19"/>
          <p:cNvSpPr/>
          <p:nvPr/>
        </p:nvSpPr>
        <p:spPr>
          <a:xfrm>
            <a:off x="7522039" y="3936641"/>
            <a:ext cx="4262203" cy="2046940"/>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r>
              <a:rPr lang="en-US" sz="24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Michelle Bailey 22nd</a:t>
            </a:r>
          </a:p>
          <a:p>
            <a:pPr algn="ctr"/>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p:txBody>
      </p:sp>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62315" y="192972"/>
            <a:ext cx="1249822" cy="1463333"/>
          </a:xfrm>
          <a:prstGeom prst="rect">
            <a:avLst/>
          </a:prstGeom>
          <a:effectLst>
            <a:softEdge rad="31750"/>
          </a:effectLst>
        </p:spPr>
      </p:pic>
    </p:spTree>
    <p:extLst>
      <p:ext uri="{BB962C8B-B14F-4D97-AF65-F5344CB8AC3E}">
        <p14:creationId xmlns:p14="http://schemas.microsoft.com/office/powerpoint/2010/main" val="345435044"/>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2000" fill="hold"/>
                                        <p:tgtEl>
                                          <p:spTgt spid="16"/>
                                        </p:tgtEl>
                                        <p:attrNameLst>
                                          <p:attrName>ppt_w</p:attrName>
                                        </p:attrNameLst>
                                      </p:cBhvr>
                                      <p:tavLst>
                                        <p:tav tm="0">
                                          <p:val>
                                            <p:fltVal val="0"/>
                                          </p:val>
                                        </p:tav>
                                        <p:tav tm="100000">
                                          <p:val>
                                            <p:strVal val="#ppt_w"/>
                                          </p:val>
                                        </p:tav>
                                      </p:tavLst>
                                    </p:anim>
                                    <p:anim calcmode="lin" valueType="num">
                                      <p:cBhvr>
                                        <p:cTn id="8" dur="2000" fill="hold"/>
                                        <p:tgtEl>
                                          <p:spTgt spid="16"/>
                                        </p:tgtEl>
                                        <p:attrNameLst>
                                          <p:attrName>ppt_h</p:attrName>
                                        </p:attrNameLst>
                                      </p:cBhvr>
                                      <p:tavLst>
                                        <p:tav tm="0">
                                          <p:val>
                                            <p:fltVal val="0"/>
                                          </p:val>
                                        </p:tav>
                                        <p:tav tm="100000">
                                          <p:val>
                                            <p:strVal val="#ppt_h"/>
                                          </p:val>
                                        </p:tav>
                                      </p:tavLst>
                                    </p:anim>
                                    <p:anim calcmode="lin" valueType="num">
                                      <p:cBhvr>
                                        <p:cTn id="9" dur="2000" fill="hold"/>
                                        <p:tgtEl>
                                          <p:spTgt spid="16"/>
                                        </p:tgtEl>
                                        <p:attrNameLst>
                                          <p:attrName>style.rotation</p:attrName>
                                        </p:attrNameLst>
                                      </p:cBhvr>
                                      <p:tavLst>
                                        <p:tav tm="0">
                                          <p:val>
                                            <p:fltVal val="90"/>
                                          </p:val>
                                        </p:tav>
                                        <p:tav tm="100000">
                                          <p:val>
                                            <p:fltVal val="0"/>
                                          </p:val>
                                        </p:tav>
                                      </p:tavLst>
                                    </p:anim>
                                    <p:animEffect transition="in" filter="fade">
                                      <p:cBhvr>
                                        <p:cTn id="10" dur="2000"/>
                                        <p:tgtEl>
                                          <p:spTgt spid="16"/>
                                        </p:tgtEl>
                                      </p:cBhvr>
                                    </p:animEffect>
                                  </p:childTnLst>
                                </p:cTn>
                              </p:par>
                            </p:childTnLst>
                          </p:cTn>
                        </p:par>
                        <p:par>
                          <p:cTn id="11" fill="hold">
                            <p:stCondLst>
                              <p:cond delay="2000"/>
                            </p:stCondLst>
                            <p:childTnLst>
                              <p:par>
                                <p:cTn id="12" presetID="31" presetClass="entr" presetSubtype="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2000" fill="hold"/>
                                        <p:tgtEl>
                                          <p:spTgt spid="20"/>
                                        </p:tgtEl>
                                        <p:attrNameLst>
                                          <p:attrName>ppt_w</p:attrName>
                                        </p:attrNameLst>
                                      </p:cBhvr>
                                      <p:tavLst>
                                        <p:tav tm="0">
                                          <p:val>
                                            <p:fltVal val="0"/>
                                          </p:val>
                                        </p:tav>
                                        <p:tav tm="100000">
                                          <p:val>
                                            <p:strVal val="#ppt_w"/>
                                          </p:val>
                                        </p:tav>
                                      </p:tavLst>
                                    </p:anim>
                                    <p:anim calcmode="lin" valueType="num">
                                      <p:cBhvr>
                                        <p:cTn id="15" dur="2000" fill="hold"/>
                                        <p:tgtEl>
                                          <p:spTgt spid="20"/>
                                        </p:tgtEl>
                                        <p:attrNameLst>
                                          <p:attrName>ppt_h</p:attrName>
                                        </p:attrNameLst>
                                      </p:cBhvr>
                                      <p:tavLst>
                                        <p:tav tm="0">
                                          <p:val>
                                            <p:fltVal val="0"/>
                                          </p:val>
                                        </p:tav>
                                        <p:tav tm="100000">
                                          <p:val>
                                            <p:strVal val="#ppt_h"/>
                                          </p:val>
                                        </p:tav>
                                      </p:tavLst>
                                    </p:anim>
                                    <p:anim calcmode="lin" valueType="num">
                                      <p:cBhvr>
                                        <p:cTn id="16" dur="2000" fill="hold"/>
                                        <p:tgtEl>
                                          <p:spTgt spid="20"/>
                                        </p:tgtEl>
                                        <p:attrNameLst>
                                          <p:attrName>style.rotation</p:attrName>
                                        </p:attrNameLst>
                                      </p:cBhvr>
                                      <p:tavLst>
                                        <p:tav tm="0">
                                          <p:val>
                                            <p:fltVal val="90"/>
                                          </p:val>
                                        </p:tav>
                                        <p:tav tm="100000">
                                          <p:val>
                                            <p:fltVal val="0"/>
                                          </p:val>
                                        </p:tav>
                                      </p:tavLst>
                                    </p:anim>
                                    <p:animEffect transition="in" filter="fade">
                                      <p:cBhvr>
                                        <p:cTn id="17" dur="2000"/>
                                        <p:tgtEl>
                                          <p:spTgt spid="20"/>
                                        </p:tgtEl>
                                      </p:cBhvr>
                                    </p:animEffect>
                                  </p:childTnLst>
                                </p:cTn>
                              </p:par>
                            </p:childTnLst>
                          </p:cTn>
                        </p:par>
                        <p:par>
                          <p:cTn id="18" fill="hold">
                            <p:stCondLst>
                              <p:cond delay="4000"/>
                            </p:stCondLst>
                            <p:childTnLst>
                              <p:par>
                                <p:cTn id="19" presetID="8" presetClass="emph" presetSubtype="0" fill="hold" nodeType="afterEffect">
                                  <p:stCondLst>
                                    <p:cond delay="5000"/>
                                  </p:stCondLst>
                                  <p:childTnLst>
                                    <p:animRot by="21600000">
                                      <p:cBhvr>
                                        <p:cTn id="20" dur="1000" fill="hold"/>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a14="http://schemas.microsoft.com/office/drawing/2010/main">
                  <a14:imgLayer r:embed="rId4">
                    <a14:imgEffect>
                      <a14:backgroundRemoval t="2205" b="96914" l="0" r="100000">
                        <a14:foregroundMark x1="7849" y1="67813" x2="7849" y2="67813"/>
                        <a14:foregroundMark x1="14215" y1="65961" x2="14215" y2="65961"/>
                        <a14:foregroundMark x1="8529" y1="35979" x2="8529" y2="35979"/>
                        <a14:foregroundMark x1="14339" y1="39947" x2="14339" y2="39947"/>
                        <a14:foregroundMark x1="16255" y1="42152" x2="16255" y2="42152"/>
                        <a14:foregroundMark x1="26391" y1="78483" x2="26391" y2="78483"/>
                        <a14:foregroundMark x1="12299" y1="44797" x2="12299" y2="44797"/>
                        <a14:foregroundMark x1="73671" y1="26720" x2="73671" y2="26720"/>
                        <a14:foregroundMark x1="68850" y1="32187" x2="68850" y2="32187"/>
                        <a14:foregroundMark x1="87206" y1="47707" x2="87206" y2="47707"/>
                        <a14:foregroundMark x1="89122" y1="69753" x2="89122" y2="69753"/>
                        <a14:foregroundMark x1="84920" y1="72663" x2="84920" y2="72663"/>
                        <a14:foregroundMark x1="67923" y1="18078" x2="67923" y2="18078"/>
                        <a14:foregroundMark x1="65760" y1="24427" x2="65760" y2="24427"/>
                        <a14:foregroundMark x1="21817" y1="19665" x2="21817" y2="19665"/>
                        <a14:foregroundMark x1="36897" y1="16226" x2="36897" y2="16226"/>
                        <a14:foregroundMark x1="35105" y1="19665" x2="35105" y2="19665"/>
                        <a14:foregroundMark x1="33251" y1="13757" x2="33251" y2="13757"/>
                        <a14:foregroundMark x1="47157" y1="10847" x2="47157" y2="10847"/>
                        <a14:foregroundMark x1="51360" y1="19312" x2="51360" y2="19312"/>
                        <a14:foregroundMark x1="56551" y1="18078" x2="56551" y2="18078"/>
                        <a14:foregroundMark x1="77070" y1="15873" x2="77070" y2="15873"/>
                        <a14:foregroundMark x1="75525" y1="24074" x2="75525" y2="24074"/>
                        <a14:foregroundMark x1="82138" y1="26190" x2="82138" y2="26190"/>
                        <a14:foregroundMark x1="83498" y1="23898" x2="83498" y2="23898"/>
                        <a14:foregroundMark x1="83684" y1="53175" x2="83684" y2="53175"/>
                        <a14:foregroundMark x1="86836" y1="54938" x2="86836" y2="54938"/>
                        <a14:foregroundMark x1="82015" y1="55115" x2="82015" y2="55115"/>
                        <a14:foregroundMark x1="87577" y1="81129" x2="87577" y2="81129"/>
                        <a14:foregroundMark x1="80841" y1="77337" x2="80841" y2="77337"/>
                        <a14:foregroundMark x1="94314" y1="69753" x2="94314" y2="69753"/>
                        <a14:foregroundMark x1="72497" y1="88007" x2="72497" y2="88007"/>
                        <a14:foregroundMark x1="79357" y1="85185" x2="79357" y2="85185"/>
                        <a14:foregroundMark x1="40544" y1="78483" x2="40544" y2="78483"/>
                        <a14:foregroundMark x1="8035" y1="75750" x2="8035" y2="75750"/>
                        <a14:foregroundMark x1="20025" y1="88360" x2="20025" y2="88360"/>
                        <a14:foregroundMark x1="31582" y1="85714" x2="31582" y2="85714"/>
                        <a14:foregroundMark x1="24845" y1="84392" x2="24845" y2="84392"/>
                        <a14:foregroundMark x1="37021" y1="85362" x2="37021" y2="85362"/>
                        <a14:foregroundMark x1="49938" y1="80247" x2="49938" y2="80247"/>
                        <a14:foregroundMark x1="33869" y1="27072" x2="33869" y2="27072"/>
                        <a14:foregroundMark x1="19901" y1="27513" x2="19901" y2="27513"/>
                        <a14:foregroundMark x1="12794" y1="57672" x2="12794" y2="57672"/>
                        <a14:foregroundMark x1="13844" y1="53704" x2="13844" y2="53704"/>
                        <a14:foregroundMark x1="15328" y1="51146" x2="15328" y2="51146"/>
                        <a14:foregroundMark x1="11557" y1="60582" x2="11557" y2="60582"/>
                        <a14:foregroundMark x1="58838" y1="77160" x2="58838" y2="77160"/>
                        <a14:foregroundMark x1="43511" y1="25309" x2="43511" y2="25309"/>
                        <a14:foregroundMark x1="60198" y1="26720" x2="60198" y2="26720"/>
                        <a14:foregroundMark x1="82880" y1="65432" x2="82880" y2="65432"/>
                        <a14:foregroundMark x1="18789" y1="73898" x2="18789" y2="73898"/>
                        <a14:backgroundMark x1="29666" y1="77337" x2="29666" y2="77337"/>
                        <a14:backgroundMark x1="55130" y1="53704" x2="55130" y2="53704"/>
                        <a14:backgroundMark x1="65389" y1="56966" x2="65389" y2="56966"/>
                        <a14:backgroundMark x1="51854" y1="42328" x2="51854" y2="42328"/>
                        <a14:backgroundMark x1="64771" y1="42504" x2="64771" y2="42504"/>
                        <a14:backgroundMark x1="26020" y1="52646" x2="26020" y2="52646"/>
                        <a14:backgroundMark x1="20519" y1="77954" x2="20519" y2="77954"/>
                      </a14:backgroundRemoval>
                    </a14:imgEffect>
                  </a14:imgLayer>
                </a14:imgProps>
              </a:ext>
              <a:ext uri="{28A0092B-C50C-407E-A947-70E740481C1C}">
                <a14:useLocalDpi xmlns:a14="http://schemas.microsoft.com/office/drawing/2010/main" val="0"/>
              </a:ext>
            </a:extLst>
          </a:blip>
          <a:stretch>
            <a:fillRect/>
          </a:stretch>
        </p:blipFill>
        <p:spPr>
          <a:xfrm>
            <a:off x="191070" y="-89693"/>
            <a:ext cx="4780175" cy="3350315"/>
          </a:xfrm>
          <a:prstGeom prst="rect">
            <a:avLst/>
          </a:prstGeom>
          <a:effectLst/>
        </p:spPr>
      </p:pic>
      <p:sp>
        <p:nvSpPr>
          <p:cNvPr id="16" name="Explosion 2 15"/>
          <p:cNvSpPr/>
          <p:nvPr/>
        </p:nvSpPr>
        <p:spPr>
          <a:xfrm>
            <a:off x="4194631" y="1745933"/>
            <a:ext cx="4088507" cy="204684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Kurtis Livingston –Sept 9th</a:t>
            </a:r>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p:txBody>
      </p:sp>
      <p:sp>
        <p:nvSpPr>
          <p:cNvPr id="19" name="Explosion 2 18"/>
          <p:cNvSpPr/>
          <p:nvPr/>
        </p:nvSpPr>
        <p:spPr>
          <a:xfrm>
            <a:off x="151549" y="3025018"/>
            <a:ext cx="3891533" cy="196019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20" name="Explosion 2 19"/>
          <p:cNvSpPr/>
          <p:nvPr/>
        </p:nvSpPr>
        <p:spPr>
          <a:xfrm>
            <a:off x="7124474" y="3366797"/>
            <a:ext cx="4262203" cy="2046940"/>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Judah Omale – Sept 15th</a:t>
            </a:r>
          </a:p>
          <a:p>
            <a:pPr algn="ctr"/>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p:txBody>
      </p:sp>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62315" y="192972"/>
            <a:ext cx="1249822" cy="1463333"/>
          </a:xfrm>
          <a:prstGeom prst="rect">
            <a:avLst/>
          </a:prstGeom>
          <a:effectLst>
            <a:softEdge rad="31750"/>
          </a:effectLst>
        </p:spPr>
      </p:pic>
    </p:spTree>
    <p:extLst>
      <p:ext uri="{BB962C8B-B14F-4D97-AF65-F5344CB8AC3E}">
        <p14:creationId xmlns:p14="http://schemas.microsoft.com/office/powerpoint/2010/main" val="1038475049"/>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2000" fill="hold"/>
                                        <p:tgtEl>
                                          <p:spTgt spid="16"/>
                                        </p:tgtEl>
                                        <p:attrNameLst>
                                          <p:attrName>ppt_w</p:attrName>
                                        </p:attrNameLst>
                                      </p:cBhvr>
                                      <p:tavLst>
                                        <p:tav tm="0">
                                          <p:val>
                                            <p:fltVal val="0"/>
                                          </p:val>
                                        </p:tav>
                                        <p:tav tm="100000">
                                          <p:val>
                                            <p:strVal val="#ppt_w"/>
                                          </p:val>
                                        </p:tav>
                                      </p:tavLst>
                                    </p:anim>
                                    <p:anim calcmode="lin" valueType="num">
                                      <p:cBhvr>
                                        <p:cTn id="8" dur="2000" fill="hold"/>
                                        <p:tgtEl>
                                          <p:spTgt spid="16"/>
                                        </p:tgtEl>
                                        <p:attrNameLst>
                                          <p:attrName>ppt_h</p:attrName>
                                        </p:attrNameLst>
                                      </p:cBhvr>
                                      <p:tavLst>
                                        <p:tav tm="0">
                                          <p:val>
                                            <p:fltVal val="0"/>
                                          </p:val>
                                        </p:tav>
                                        <p:tav tm="100000">
                                          <p:val>
                                            <p:strVal val="#ppt_h"/>
                                          </p:val>
                                        </p:tav>
                                      </p:tavLst>
                                    </p:anim>
                                    <p:anim calcmode="lin" valueType="num">
                                      <p:cBhvr>
                                        <p:cTn id="9" dur="2000" fill="hold"/>
                                        <p:tgtEl>
                                          <p:spTgt spid="16"/>
                                        </p:tgtEl>
                                        <p:attrNameLst>
                                          <p:attrName>style.rotation</p:attrName>
                                        </p:attrNameLst>
                                      </p:cBhvr>
                                      <p:tavLst>
                                        <p:tav tm="0">
                                          <p:val>
                                            <p:fltVal val="90"/>
                                          </p:val>
                                        </p:tav>
                                        <p:tav tm="100000">
                                          <p:val>
                                            <p:fltVal val="0"/>
                                          </p:val>
                                        </p:tav>
                                      </p:tavLst>
                                    </p:anim>
                                    <p:animEffect transition="in" filter="fade">
                                      <p:cBhvr>
                                        <p:cTn id="10" dur="2000"/>
                                        <p:tgtEl>
                                          <p:spTgt spid="16"/>
                                        </p:tgtEl>
                                      </p:cBhvr>
                                    </p:animEffect>
                                  </p:childTnLst>
                                </p:cTn>
                              </p:par>
                            </p:childTnLst>
                          </p:cTn>
                        </p:par>
                        <p:par>
                          <p:cTn id="11" fill="hold">
                            <p:stCondLst>
                              <p:cond delay="2000"/>
                            </p:stCondLst>
                            <p:childTnLst>
                              <p:par>
                                <p:cTn id="12" presetID="31" presetClass="entr" presetSubtype="0"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2000" fill="hold"/>
                                        <p:tgtEl>
                                          <p:spTgt spid="19"/>
                                        </p:tgtEl>
                                        <p:attrNameLst>
                                          <p:attrName>ppt_w</p:attrName>
                                        </p:attrNameLst>
                                      </p:cBhvr>
                                      <p:tavLst>
                                        <p:tav tm="0">
                                          <p:val>
                                            <p:fltVal val="0"/>
                                          </p:val>
                                        </p:tav>
                                        <p:tav tm="100000">
                                          <p:val>
                                            <p:strVal val="#ppt_w"/>
                                          </p:val>
                                        </p:tav>
                                      </p:tavLst>
                                    </p:anim>
                                    <p:anim calcmode="lin" valueType="num">
                                      <p:cBhvr>
                                        <p:cTn id="15" dur="2000" fill="hold"/>
                                        <p:tgtEl>
                                          <p:spTgt spid="19"/>
                                        </p:tgtEl>
                                        <p:attrNameLst>
                                          <p:attrName>ppt_h</p:attrName>
                                        </p:attrNameLst>
                                      </p:cBhvr>
                                      <p:tavLst>
                                        <p:tav tm="0">
                                          <p:val>
                                            <p:fltVal val="0"/>
                                          </p:val>
                                        </p:tav>
                                        <p:tav tm="100000">
                                          <p:val>
                                            <p:strVal val="#ppt_h"/>
                                          </p:val>
                                        </p:tav>
                                      </p:tavLst>
                                    </p:anim>
                                    <p:anim calcmode="lin" valueType="num">
                                      <p:cBhvr>
                                        <p:cTn id="16" dur="2000" fill="hold"/>
                                        <p:tgtEl>
                                          <p:spTgt spid="19"/>
                                        </p:tgtEl>
                                        <p:attrNameLst>
                                          <p:attrName>style.rotation</p:attrName>
                                        </p:attrNameLst>
                                      </p:cBhvr>
                                      <p:tavLst>
                                        <p:tav tm="0">
                                          <p:val>
                                            <p:fltVal val="90"/>
                                          </p:val>
                                        </p:tav>
                                        <p:tav tm="100000">
                                          <p:val>
                                            <p:fltVal val="0"/>
                                          </p:val>
                                        </p:tav>
                                      </p:tavLst>
                                    </p:anim>
                                    <p:animEffect transition="in" filter="fade">
                                      <p:cBhvr>
                                        <p:cTn id="17" dur="2000"/>
                                        <p:tgtEl>
                                          <p:spTgt spid="19"/>
                                        </p:tgtEl>
                                      </p:cBhvr>
                                    </p:animEffect>
                                  </p:childTnLst>
                                </p:cTn>
                              </p:par>
                            </p:childTnLst>
                          </p:cTn>
                        </p:par>
                        <p:par>
                          <p:cTn id="18" fill="hold">
                            <p:stCondLst>
                              <p:cond delay="4000"/>
                            </p:stCondLst>
                            <p:childTnLst>
                              <p:par>
                                <p:cTn id="19" presetID="31" presetClass="entr" presetSubtype="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2000" fill="hold"/>
                                        <p:tgtEl>
                                          <p:spTgt spid="20"/>
                                        </p:tgtEl>
                                        <p:attrNameLst>
                                          <p:attrName>ppt_w</p:attrName>
                                        </p:attrNameLst>
                                      </p:cBhvr>
                                      <p:tavLst>
                                        <p:tav tm="0">
                                          <p:val>
                                            <p:fltVal val="0"/>
                                          </p:val>
                                        </p:tav>
                                        <p:tav tm="100000">
                                          <p:val>
                                            <p:strVal val="#ppt_w"/>
                                          </p:val>
                                        </p:tav>
                                      </p:tavLst>
                                    </p:anim>
                                    <p:anim calcmode="lin" valueType="num">
                                      <p:cBhvr>
                                        <p:cTn id="22" dur="2000" fill="hold"/>
                                        <p:tgtEl>
                                          <p:spTgt spid="20"/>
                                        </p:tgtEl>
                                        <p:attrNameLst>
                                          <p:attrName>ppt_h</p:attrName>
                                        </p:attrNameLst>
                                      </p:cBhvr>
                                      <p:tavLst>
                                        <p:tav tm="0">
                                          <p:val>
                                            <p:fltVal val="0"/>
                                          </p:val>
                                        </p:tav>
                                        <p:tav tm="100000">
                                          <p:val>
                                            <p:strVal val="#ppt_h"/>
                                          </p:val>
                                        </p:tav>
                                      </p:tavLst>
                                    </p:anim>
                                    <p:anim calcmode="lin" valueType="num">
                                      <p:cBhvr>
                                        <p:cTn id="23" dur="2000" fill="hold"/>
                                        <p:tgtEl>
                                          <p:spTgt spid="20"/>
                                        </p:tgtEl>
                                        <p:attrNameLst>
                                          <p:attrName>style.rotation</p:attrName>
                                        </p:attrNameLst>
                                      </p:cBhvr>
                                      <p:tavLst>
                                        <p:tav tm="0">
                                          <p:val>
                                            <p:fltVal val="90"/>
                                          </p:val>
                                        </p:tav>
                                        <p:tav tm="100000">
                                          <p:val>
                                            <p:fltVal val="0"/>
                                          </p:val>
                                        </p:tav>
                                      </p:tavLst>
                                    </p:anim>
                                    <p:animEffect transition="in" filter="fade">
                                      <p:cBhvr>
                                        <p:cTn id="24" dur="2000"/>
                                        <p:tgtEl>
                                          <p:spTgt spid="20"/>
                                        </p:tgtEl>
                                      </p:cBhvr>
                                    </p:animEffect>
                                  </p:childTnLst>
                                </p:cTn>
                              </p:par>
                            </p:childTnLst>
                          </p:cTn>
                        </p:par>
                        <p:par>
                          <p:cTn id="25" fill="hold">
                            <p:stCondLst>
                              <p:cond delay="6000"/>
                            </p:stCondLst>
                            <p:childTnLst>
                              <p:par>
                                <p:cTn id="26" presetID="8" presetClass="emph" presetSubtype="0" fill="hold" nodeType="afterEffect">
                                  <p:stCondLst>
                                    <p:cond delay="5000"/>
                                  </p:stCondLst>
                                  <p:childTnLst>
                                    <p:animRot by="21600000">
                                      <p:cBhvr>
                                        <p:cTn id="27" dur="500" fill="hold"/>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P spid="20" grpId="0" animBg="1"/>
    </p:bld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a14="http://schemas.microsoft.com/office/drawing/2010/main">
                  <a14:imgLayer r:embed="rId4">
                    <a14:imgEffect>
                      <a14:backgroundRemoval t="2205" b="96914" l="0" r="100000">
                        <a14:foregroundMark x1="7849" y1="67813" x2="7849" y2="67813"/>
                        <a14:foregroundMark x1="14215" y1="65961" x2="14215" y2="65961"/>
                        <a14:foregroundMark x1="8529" y1="35979" x2="8529" y2="35979"/>
                        <a14:foregroundMark x1="14339" y1="39947" x2="14339" y2="39947"/>
                        <a14:foregroundMark x1="16255" y1="42152" x2="16255" y2="42152"/>
                        <a14:foregroundMark x1="26391" y1="78483" x2="26391" y2="78483"/>
                        <a14:foregroundMark x1="12299" y1="44797" x2="12299" y2="44797"/>
                        <a14:foregroundMark x1="73671" y1="26720" x2="73671" y2="26720"/>
                        <a14:foregroundMark x1="68850" y1="32187" x2="68850" y2="32187"/>
                        <a14:foregroundMark x1="87206" y1="47707" x2="87206" y2="47707"/>
                        <a14:foregroundMark x1="89122" y1="69753" x2="89122" y2="69753"/>
                        <a14:foregroundMark x1="84920" y1="72663" x2="84920" y2="72663"/>
                        <a14:foregroundMark x1="67923" y1="18078" x2="67923" y2="18078"/>
                        <a14:foregroundMark x1="65760" y1="24427" x2="65760" y2="24427"/>
                        <a14:foregroundMark x1="21817" y1="19665" x2="21817" y2="19665"/>
                        <a14:foregroundMark x1="36897" y1="16226" x2="36897" y2="16226"/>
                        <a14:foregroundMark x1="35105" y1="19665" x2="35105" y2="19665"/>
                        <a14:foregroundMark x1="33251" y1="13757" x2="33251" y2="13757"/>
                        <a14:foregroundMark x1="47157" y1="10847" x2="47157" y2="10847"/>
                        <a14:foregroundMark x1="51360" y1="19312" x2="51360" y2="19312"/>
                        <a14:foregroundMark x1="56551" y1="18078" x2="56551" y2="18078"/>
                        <a14:foregroundMark x1="77070" y1="15873" x2="77070" y2="15873"/>
                        <a14:foregroundMark x1="75525" y1="24074" x2="75525" y2="24074"/>
                        <a14:foregroundMark x1="82138" y1="26190" x2="82138" y2="26190"/>
                        <a14:foregroundMark x1="83498" y1="23898" x2="83498" y2="23898"/>
                        <a14:foregroundMark x1="83684" y1="53175" x2="83684" y2="53175"/>
                        <a14:foregroundMark x1="86836" y1="54938" x2="86836" y2="54938"/>
                        <a14:foregroundMark x1="82015" y1="55115" x2="82015" y2="55115"/>
                        <a14:foregroundMark x1="87577" y1="81129" x2="87577" y2="81129"/>
                        <a14:foregroundMark x1="80841" y1="77337" x2="80841" y2="77337"/>
                        <a14:foregroundMark x1="94314" y1="69753" x2="94314" y2="69753"/>
                        <a14:foregroundMark x1="72497" y1="88007" x2="72497" y2="88007"/>
                        <a14:foregroundMark x1="79357" y1="85185" x2="79357" y2="85185"/>
                        <a14:foregroundMark x1="40544" y1="78483" x2="40544" y2="78483"/>
                        <a14:foregroundMark x1="8035" y1="75750" x2="8035" y2="75750"/>
                        <a14:foregroundMark x1="20025" y1="88360" x2="20025" y2="88360"/>
                        <a14:foregroundMark x1="31582" y1="85714" x2="31582" y2="85714"/>
                        <a14:foregroundMark x1="24845" y1="84392" x2="24845" y2="84392"/>
                        <a14:foregroundMark x1="37021" y1="85362" x2="37021" y2="85362"/>
                        <a14:foregroundMark x1="49938" y1="80247" x2="49938" y2="80247"/>
                        <a14:foregroundMark x1="33869" y1="27072" x2="33869" y2="27072"/>
                        <a14:foregroundMark x1="19901" y1="27513" x2="19901" y2="27513"/>
                        <a14:foregroundMark x1="12794" y1="57672" x2="12794" y2="57672"/>
                        <a14:foregroundMark x1="13844" y1="53704" x2="13844" y2="53704"/>
                        <a14:foregroundMark x1="15328" y1="51146" x2="15328" y2="51146"/>
                        <a14:foregroundMark x1="11557" y1="60582" x2="11557" y2="60582"/>
                        <a14:foregroundMark x1="58838" y1="77160" x2="58838" y2="77160"/>
                        <a14:foregroundMark x1="43511" y1="25309" x2="43511" y2="25309"/>
                        <a14:foregroundMark x1="60198" y1="26720" x2="60198" y2="26720"/>
                        <a14:foregroundMark x1="82880" y1="65432" x2="82880" y2="65432"/>
                        <a14:foregroundMark x1="18789" y1="73898" x2="18789" y2="73898"/>
                        <a14:backgroundMark x1="29666" y1="77337" x2="29666" y2="77337"/>
                        <a14:backgroundMark x1="55130" y1="53704" x2="55130" y2="53704"/>
                        <a14:backgroundMark x1="65389" y1="56966" x2="65389" y2="56966"/>
                        <a14:backgroundMark x1="51854" y1="42328" x2="51854" y2="42328"/>
                        <a14:backgroundMark x1="64771" y1="42504" x2="64771" y2="42504"/>
                        <a14:backgroundMark x1="26020" y1="52646" x2="26020" y2="52646"/>
                        <a14:backgroundMark x1="20519" y1="77954" x2="20519" y2="77954"/>
                      </a14:backgroundRemoval>
                    </a14:imgEffect>
                  </a14:imgLayer>
                </a14:imgProps>
              </a:ext>
              <a:ext uri="{28A0092B-C50C-407E-A947-70E740481C1C}">
                <a14:useLocalDpi xmlns:a14="http://schemas.microsoft.com/office/drawing/2010/main" val="0"/>
              </a:ext>
            </a:extLst>
          </a:blip>
          <a:stretch>
            <a:fillRect/>
          </a:stretch>
        </p:blipFill>
        <p:spPr>
          <a:xfrm>
            <a:off x="191070" y="-89693"/>
            <a:ext cx="4780175" cy="3350315"/>
          </a:xfrm>
          <a:prstGeom prst="rect">
            <a:avLst/>
          </a:prstGeom>
          <a:effectLst/>
        </p:spPr>
      </p:pic>
      <p:sp>
        <p:nvSpPr>
          <p:cNvPr id="16" name="Explosion 2 15"/>
          <p:cNvSpPr/>
          <p:nvPr/>
        </p:nvSpPr>
        <p:spPr>
          <a:xfrm>
            <a:off x="4194631" y="1745933"/>
            <a:ext cx="4088507" cy="204684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Kurtis Livingston –Sept 9th</a:t>
            </a:r>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p:txBody>
      </p:sp>
      <p:sp>
        <p:nvSpPr>
          <p:cNvPr id="17" name="Explosion 2 16"/>
          <p:cNvSpPr/>
          <p:nvPr/>
        </p:nvSpPr>
        <p:spPr>
          <a:xfrm>
            <a:off x="3413229" y="3931719"/>
            <a:ext cx="4198963" cy="1912918"/>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18" name="Explosion 2 17"/>
          <p:cNvSpPr/>
          <p:nvPr/>
        </p:nvSpPr>
        <p:spPr>
          <a:xfrm>
            <a:off x="7853029" y="2005024"/>
            <a:ext cx="4262203" cy="2046940"/>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3200" dirty="0">
              <a:ln w="9525">
                <a:solidFill>
                  <a:prstClr val="white"/>
                </a:solidFill>
                <a:prstDash val="solid"/>
              </a:ln>
              <a:effectLst>
                <a:outerShdw blurRad="12700" dist="38100" dir="2700000" algn="tl" rotWithShape="0">
                  <a:prstClr val="white">
                    <a:lumMod val="50000"/>
                  </a:prstClr>
                </a:outerShdw>
              </a:effectLst>
            </a:endParaRP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19" name="Explosion 2 18"/>
          <p:cNvSpPr/>
          <p:nvPr/>
        </p:nvSpPr>
        <p:spPr>
          <a:xfrm>
            <a:off x="151549" y="3025018"/>
            <a:ext cx="3891533" cy="196019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62315" y="192972"/>
            <a:ext cx="1249822" cy="1463333"/>
          </a:xfrm>
          <a:prstGeom prst="rect">
            <a:avLst/>
          </a:prstGeom>
          <a:effectLst>
            <a:softEdge rad="31750"/>
          </a:effectLst>
        </p:spPr>
      </p:pic>
    </p:spTree>
    <p:extLst>
      <p:ext uri="{BB962C8B-B14F-4D97-AF65-F5344CB8AC3E}">
        <p14:creationId xmlns:p14="http://schemas.microsoft.com/office/powerpoint/2010/main" val="792058798"/>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2000" fill="hold"/>
                                        <p:tgtEl>
                                          <p:spTgt spid="16"/>
                                        </p:tgtEl>
                                        <p:attrNameLst>
                                          <p:attrName>ppt_w</p:attrName>
                                        </p:attrNameLst>
                                      </p:cBhvr>
                                      <p:tavLst>
                                        <p:tav tm="0">
                                          <p:val>
                                            <p:fltVal val="0"/>
                                          </p:val>
                                        </p:tav>
                                        <p:tav tm="100000">
                                          <p:val>
                                            <p:strVal val="#ppt_w"/>
                                          </p:val>
                                        </p:tav>
                                      </p:tavLst>
                                    </p:anim>
                                    <p:anim calcmode="lin" valueType="num">
                                      <p:cBhvr>
                                        <p:cTn id="8" dur="2000" fill="hold"/>
                                        <p:tgtEl>
                                          <p:spTgt spid="16"/>
                                        </p:tgtEl>
                                        <p:attrNameLst>
                                          <p:attrName>ppt_h</p:attrName>
                                        </p:attrNameLst>
                                      </p:cBhvr>
                                      <p:tavLst>
                                        <p:tav tm="0">
                                          <p:val>
                                            <p:fltVal val="0"/>
                                          </p:val>
                                        </p:tav>
                                        <p:tav tm="100000">
                                          <p:val>
                                            <p:strVal val="#ppt_h"/>
                                          </p:val>
                                        </p:tav>
                                      </p:tavLst>
                                    </p:anim>
                                    <p:anim calcmode="lin" valueType="num">
                                      <p:cBhvr>
                                        <p:cTn id="9" dur="2000" fill="hold"/>
                                        <p:tgtEl>
                                          <p:spTgt spid="16"/>
                                        </p:tgtEl>
                                        <p:attrNameLst>
                                          <p:attrName>style.rotation</p:attrName>
                                        </p:attrNameLst>
                                      </p:cBhvr>
                                      <p:tavLst>
                                        <p:tav tm="0">
                                          <p:val>
                                            <p:fltVal val="90"/>
                                          </p:val>
                                        </p:tav>
                                        <p:tav tm="100000">
                                          <p:val>
                                            <p:fltVal val="0"/>
                                          </p:val>
                                        </p:tav>
                                      </p:tavLst>
                                    </p:anim>
                                    <p:animEffect transition="in" filter="fade">
                                      <p:cBhvr>
                                        <p:cTn id="10" dur="2000"/>
                                        <p:tgtEl>
                                          <p:spTgt spid="16"/>
                                        </p:tgtEl>
                                      </p:cBhvr>
                                    </p:animEffect>
                                  </p:childTnLst>
                                </p:cTn>
                              </p:par>
                            </p:childTnLst>
                          </p:cTn>
                        </p:par>
                        <p:par>
                          <p:cTn id="11" fill="hold">
                            <p:stCondLst>
                              <p:cond delay="2000"/>
                            </p:stCondLst>
                            <p:childTnLst>
                              <p:par>
                                <p:cTn id="12" presetID="31" presetClass="entr" presetSubtype="0"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2000" fill="hold"/>
                                        <p:tgtEl>
                                          <p:spTgt spid="17"/>
                                        </p:tgtEl>
                                        <p:attrNameLst>
                                          <p:attrName>ppt_w</p:attrName>
                                        </p:attrNameLst>
                                      </p:cBhvr>
                                      <p:tavLst>
                                        <p:tav tm="0">
                                          <p:val>
                                            <p:fltVal val="0"/>
                                          </p:val>
                                        </p:tav>
                                        <p:tav tm="100000">
                                          <p:val>
                                            <p:strVal val="#ppt_w"/>
                                          </p:val>
                                        </p:tav>
                                      </p:tavLst>
                                    </p:anim>
                                    <p:anim calcmode="lin" valueType="num">
                                      <p:cBhvr>
                                        <p:cTn id="15" dur="2000" fill="hold"/>
                                        <p:tgtEl>
                                          <p:spTgt spid="17"/>
                                        </p:tgtEl>
                                        <p:attrNameLst>
                                          <p:attrName>ppt_h</p:attrName>
                                        </p:attrNameLst>
                                      </p:cBhvr>
                                      <p:tavLst>
                                        <p:tav tm="0">
                                          <p:val>
                                            <p:fltVal val="0"/>
                                          </p:val>
                                        </p:tav>
                                        <p:tav tm="100000">
                                          <p:val>
                                            <p:strVal val="#ppt_h"/>
                                          </p:val>
                                        </p:tav>
                                      </p:tavLst>
                                    </p:anim>
                                    <p:anim calcmode="lin" valueType="num">
                                      <p:cBhvr>
                                        <p:cTn id="16" dur="2000" fill="hold"/>
                                        <p:tgtEl>
                                          <p:spTgt spid="17"/>
                                        </p:tgtEl>
                                        <p:attrNameLst>
                                          <p:attrName>style.rotation</p:attrName>
                                        </p:attrNameLst>
                                      </p:cBhvr>
                                      <p:tavLst>
                                        <p:tav tm="0">
                                          <p:val>
                                            <p:fltVal val="90"/>
                                          </p:val>
                                        </p:tav>
                                        <p:tav tm="100000">
                                          <p:val>
                                            <p:fltVal val="0"/>
                                          </p:val>
                                        </p:tav>
                                      </p:tavLst>
                                    </p:anim>
                                    <p:animEffect transition="in" filter="fade">
                                      <p:cBhvr>
                                        <p:cTn id="17" dur="2000"/>
                                        <p:tgtEl>
                                          <p:spTgt spid="17"/>
                                        </p:tgtEl>
                                      </p:cBhvr>
                                    </p:animEffect>
                                  </p:childTnLst>
                                </p:cTn>
                              </p:par>
                            </p:childTnLst>
                          </p:cTn>
                        </p:par>
                        <p:par>
                          <p:cTn id="18" fill="hold">
                            <p:stCondLst>
                              <p:cond delay="4000"/>
                            </p:stCondLst>
                            <p:childTnLst>
                              <p:par>
                                <p:cTn id="19" presetID="31" presetClass="entr" presetSubtype="0"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2000" fill="hold"/>
                                        <p:tgtEl>
                                          <p:spTgt spid="18"/>
                                        </p:tgtEl>
                                        <p:attrNameLst>
                                          <p:attrName>ppt_w</p:attrName>
                                        </p:attrNameLst>
                                      </p:cBhvr>
                                      <p:tavLst>
                                        <p:tav tm="0">
                                          <p:val>
                                            <p:fltVal val="0"/>
                                          </p:val>
                                        </p:tav>
                                        <p:tav tm="100000">
                                          <p:val>
                                            <p:strVal val="#ppt_w"/>
                                          </p:val>
                                        </p:tav>
                                      </p:tavLst>
                                    </p:anim>
                                    <p:anim calcmode="lin" valueType="num">
                                      <p:cBhvr>
                                        <p:cTn id="22" dur="2000" fill="hold"/>
                                        <p:tgtEl>
                                          <p:spTgt spid="18"/>
                                        </p:tgtEl>
                                        <p:attrNameLst>
                                          <p:attrName>ppt_h</p:attrName>
                                        </p:attrNameLst>
                                      </p:cBhvr>
                                      <p:tavLst>
                                        <p:tav tm="0">
                                          <p:val>
                                            <p:fltVal val="0"/>
                                          </p:val>
                                        </p:tav>
                                        <p:tav tm="100000">
                                          <p:val>
                                            <p:strVal val="#ppt_h"/>
                                          </p:val>
                                        </p:tav>
                                      </p:tavLst>
                                    </p:anim>
                                    <p:anim calcmode="lin" valueType="num">
                                      <p:cBhvr>
                                        <p:cTn id="23" dur="2000" fill="hold"/>
                                        <p:tgtEl>
                                          <p:spTgt spid="18"/>
                                        </p:tgtEl>
                                        <p:attrNameLst>
                                          <p:attrName>style.rotation</p:attrName>
                                        </p:attrNameLst>
                                      </p:cBhvr>
                                      <p:tavLst>
                                        <p:tav tm="0">
                                          <p:val>
                                            <p:fltVal val="90"/>
                                          </p:val>
                                        </p:tav>
                                        <p:tav tm="100000">
                                          <p:val>
                                            <p:fltVal val="0"/>
                                          </p:val>
                                        </p:tav>
                                      </p:tavLst>
                                    </p:anim>
                                    <p:animEffect transition="in" filter="fade">
                                      <p:cBhvr>
                                        <p:cTn id="24" dur="2000"/>
                                        <p:tgtEl>
                                          <p:spTgt spid="18"/>
                                        </p:tgtEl>
                                      </p:cBhvr>
                                    </p:animEffect>
                                  </p:childTnLst>
                                </p:cTn>
                              </p:par>
                            </p:childTnLst>
                          </p:cTn>
                        </p:par>
                        <p:par>
                          <p:cTn id="25" fill="hold">
                            <p:stCondLst>
                              <p:cond delay="6000"/>
                            </p:stCondLst>
                            <p:childTnLst>
                              <p:par>
                                <p:cTn id="26" presetID="31" presetClass="entr" presetSubtype="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p:cTn id="28" dur="2000" fill="hold"/>
                                        <p:tgtEl>
                                          <p:spTgt spid="19"/>
                                        </p:tgtEl>
                                        <p:attrNameLst>
                                          <p:attrName>ppt_w</p:attrName>
                                        </p:attrNameLst>
                                      </p:cBhvr>
                                      <p:tavLst>
                                        <p:tav tm="0">
                                          <p:val>
                                            <p:fltVal val="0"/>
                                          </p:val>
                                        </p:tav>
                                        <p:tav tm="100000">
                                          <p:val>
                                            <p:strVal val="#ppt_w"/>
                                          </p:val>
                                        </p:tav>
                                      </p:tavLst>
                                    </p:anim>
                                    <p:anim calcmode="lin" valueType="num">
                                      <p:cBhvr>
                                        <p:cTn id="29" dur="2000" fill="hold"/>
                                        <p:tgtEl>
                                          <p:spTgt spid="19"/>
                                        </p:tgtEl>
                                        <p:attrNameLst>
                                          <p:attrName>ppt_h</p:attrName>
                                        </p:attrNameLst>
                                      </p:cBhvr>
                                      <p:tavLst>
                                        <p:tav tm="0">
                                          <p:val>
                                            <p:fltVal val="0"/>
                                          </p:val>
                                        </p:tav>
                                        <p:tav tm="100000">
                                          <p:val>
                                            <p:strVal val="#ppt_h"/>
                                          </p:val>
                                        </p:tav>
                                      </p:tavLst>
                                    </p:anim>
                                    <p:anim calcmode="lin" valueType="num">
                                      <p:cBhvr>
                                        <p:cTn id="30" dur="2000" fill="hold"/>
                                        <p:tgtEl>
                                          <p:spTgt spid="19"/>
                                        </p:tgtEl>
                                        <p:attrNameLst>
                                          <p:attrName>style.rotation</p:attrName>
                                        </p:attrNameLst>
                                      </p:cBhvr>
                                      <p:tavLst>
                                        <p:tav tm="0">
                                          <p:val>
                                            <p:fltVal val="90"/>
                                          </p:val>
                                        </p:tav>
                                        <p:tav tm="100000">
                                          <p:val>
                                            <p:fltVal val="0"/>
                                          </p:val>
                                        </p:tav>
                                      </p:tavLst>
                                    </p:anim>
                                    <p:animEffect transition="in" filter="fade">
                                      <p:cBhvr>
                                        <p:cTn id="31" dur="2000"/>
                                        <p:tgtEl>
                                          <p:spTgt spid="19"/>
                                        </p:tgtEl>
                                      </p:cBhvr>
                                    </p:animEffect>
                                  </p:childTnLst>
                                </p:cTn>
                              </p:par>
                            </p:childTnLst>
                          </p:cTn>
                        </p:par>
                        <p:par>
                          <p:cTn id="32" fill="hold">
                            <p:stCondLst>
                              <p:cond delay="8000"/>
                            </p:stCondLst>
                            <p:childTnLst>
                              <p:par>
                                <p:cTn id="33" presetID="8" presetClass="emph" presetSubtype="0" fill="hold" nodeType="afterEffect">
                                  <p:stCondLst>
                                    <p:cond delay="5000"/>
                                  </p:stCondLst>
                                  <p:childTnLst>
                                    <p:animRot by="21600000">
                                      <p:cBhvr>
                                        <p:cTn id="34" dur="500" fill="hold"/>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a14="http://schemas.microsoft.com/office/drawing/2010/main">
                  <a14:imgLayer r:embed="rId4">
                    <a14:imgEffect>
                      <a14:backgroundRemoval t="2205" b="96914" l="0" r="100000">
                        <a14:foregroundMark x1="7849" y1="67813" x2="7849" y2="67813"/>
                        <a14:foregroundMark x1="14215" y1="65961" x2="14215" y2="65961"/>
                        <a14:foregroundMark x1="8529" y1="35979" x2="8529" y2="35979"/>
                        <a14:foregroundMark x1="14339" y1="39947" x2="14339" y2="39947"/>
                        <a14:foregroundMark x1="16255" y1="42152" x2="16255" y2="42152"/>
                        <a14:foregroundMark x1="26391" y1="78483" x2="26391" y2="78483"/>
                        <a14:foregroundMark x1="12299" y1="44797" x2="12299" y2="44797"/>
                        <a14:foregroundMark x1="73671" y1="26720" x2="73671" y2="26720"/>
                        <a14:foregroundMark x1="68850" y1="32187" x2="68850" y2="32187"/>
                        <a14:foregroundMark x1="87206" y1="47707" x2="87206" y2="47707"/>
                        <a14:foregroundMark x1="89122" y1="69753" x2="89122" y2="69753"/>
                        <a14:foregroundMark x1="84920" y1="72663" x2="84920" y2="72663"/>
                        <a14:foregroundMark x1="67923" y1="18078" x2="67923" y2="18078"/>
                        <a14:foregroundMark x1="65760" y1="24427" x2="65760" y2="24427"/>
                        <a14:foregroundMark x1="21817" y1="19665" x2="21817" y2="19665"/>
                        <a14:foregroundMark x1="36897" y1="16226" x2="36897" y2="16226"/>
                        <a14:foregroundMark x1="35105" y1="19665" x2="35105" y2="19665"/>
                        <a14:foregroundMark x1="33251" y1="13757" x2="33251" y2="13757"/>
                        <a14:foregroundMark x1="47157" y1="10847" x2="47157" y2="10847"/>
                        <a14:foregroundMark x1="51360" y1="19312" x2="51360" y2="19312"/>
                        <a14:foregroundMark x1="56551" y1="18078" x2="56551" y2="18078"/>
                        <a14:foregroundMark x1="77070" y1="15873" x2="77070" y2="15873"/>
                        <a14:foregroundMark x1="75525" y1="24074" x2="75525" y2="24074"/>
                        <a14:foregroundMark x1="82138" y1="26190" x2="82138" y2="26190"/>
                        <a14:foregroundMark x1="83498" y1="23898" x2="83498" y2="23898"/>
                        <a14:foregroundMark x1="83684" y1="53175" x2="83684" y2="53175"/>
                        <a14:foregroundMark x1="86836" y1="54938" x2="86836" y2="54938"/>
                        <a14:foregroundMark x1="82015" y1="55115" x2="82015" y2="55115"/>
                        <a14:foregroundMark x1="87577" y1="81129" x2="87577" y2="81129"/>
                        <a14:foregroundMark x1="80841" y1="77337" x2="80841" y2="77337"/>
                        <a14:foregroundMark x1="94314" y1="69753" x2="94314" y2="69753"/>
                        <a14:foregroundMark x1="72497" y1="88007" x2="72497" y2="88007"/>
                        <a14:foregroundMark x1="79357" y1="85185" x2="79357" y2="85185"/>
                        <a14:foregroundMark x1="40544" y1="78483" x2="40544" y2="78483"/>
                        <a14:foregroundMark x1="8035" y1="75750" x2="8035" y2="75750"/>
                        <a14:foregroundMark x1="20025" y1="88360" x2="20025" y2="88360"/>
                        <a14:foregroundMark x1="31582" y1="85714" x2="31582" y2="85714"/>
                        <a14:foregroundMark x1="24845" y1="84392" x2="24845" y2="84392"/>
                        <a14:foregroundMark x1="37021" y1="85362" x2="37021" y2="85362"/>
                        <a14:foregroundMark x1="49938" y1="80247" x2="49938" y2="80247"/>
                        <a14:foregroundMark x1="33869" y1="27072" x2="33869" y2="27072"/>
                        <a14:foregroundMark x1="19901" y1="27513" x2="19901" y2="27513"/>
                        <a14:foregroundMark x1="12794" y1="57672" x2="12794" y2="57672"/>
                        <a14:foregroundMark x1="13844" y1="53704" x2="13844" y2="53704"/>
                        <a14:foregroundMark x1="15328" y1="51146" x2="15328" y2="51146"/>
                        <a14:foregroundMark x1="11557" y1="60582" x2="11557" y2="60582"/>
                        <a14:foregroundMark x1="58838" y1="77160" x2="58838" y2="77160"/>
                        <a14:foregroundMark x1="43511" y1="25309" x2="43511" y2="25309"/>
                        <a14:foregroundMark x1="60198" y1="26720" x2="60198" y2="26720"/>
                        <a14:foregroundMark x1="82880" y1="65432" x2="82880" y2="65432"/>
                        <a14:foregroundMark x1="18789" y1="73898" x2="18789" y2="73898"/>
                        <a14:backgroundMark x1="29666" y1="77337" x2="29666" y2="77337"/>
                        <a14:backgroundMark x1="55130" y1="53704" x2="55130" y2="53704"/>
                        <a14:backgroundMark x1="65389" y1="56966" x2="65389" y2="56966"/>
                        <a14:backgroundMark x1="51854" y1="42328" x2="51854" y2="42328"/>
                        <a14:backgroundMark x1="64771" y1="42504" x2="64771" y2="42504"/>
                        <a14:backgroundMark x1="26020" y1="52646" x2="26020" y2="52646"/>
                        <a14:backgroundMark x1="20519" y1="77954" x2="20519" y2="77954"/>
                      </a14:backgroundRemoval>
                    </a14:imgEffect>
                  </a14:imgLayer>
                </a14:imgProps>
              </a:ext>
              <a:ext uri="{28A0092B-C50C-407E-A947-70E740481C1C}">
                <a14:useLocalDpi xmlns:a14="http://schemas.microsoft.com/office/drawing/2010/main" val="0"/>
              </a:ext>
            </a:extLst>
          </a:blip>
          <a:stretch>
            <a:fillRect/>
          </a:stretch>
        </p:blipFill>
        <p:spPr>
          <a:xfrm>
            <a:off x="191070" y="-89693"/>
            <a:ext cx="4780175" cy="3350315"/>
          </a:xfrm>
          <a:prstGeom prst="rect">
            <a:avLst/>
          </a:prstGeom>
          <a:effectLst/>
        </p:spPr>
      </p:pic>
      <p:sp>
        <p:nvSpPr>
          <p:cNvPr id="16" name="Explosion 2 15"/>
          <p:cNvSpPr/>
          <p:nvPr/>
        </p:nvSpPr>
        <p:spPr>
          <a:xfrm>
            <a:off x="4194631" y="1745933"/>
            <a:ext cx="4088507" cy="204684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Kurtis Livingston –Sept 9th</a:t>
            </a:r>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p:txBody>
      </p:sp>
      <p:sp>
        <p:nvSpPr>
          <p:cNvPr id="15" name="Explosion 2 14"/>
          <p:cNvSpPr/>
          <p:nvPr/>
        </p:nvSpPr>
        <p:spPr>
          <a:xfrm>
            <a:off x="7529634" y="103343"/>
            <a:ext cx="4508831" cy="204684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3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3200" b="1" dirty="0">
              <a:ln w="9525">
                <a:solidFill>
                  <a:prstClr val="white"/>
                </a:solidFill>
                <a:prstDash val="solid"/>
              </a:ln>
              <a:effectLst>
                <a:outerShdw blurRad="38100" dist="38100" dir="2700000" algn="tl">
                  <a:srgbClr val="000000">
                    <a:alpha val="43137"/>
                  </a:srgbClr>
                </a:outerShdw>
              </a:effectLst>
            </a:endParaRP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17" name="Explosion 2 16"/>
          <p:cNvSpPr/>
          <p:nvPr/>
        </p:nvSpPr>
        <p:spPr>
          <a:xfrm>
            <a:off x="3413229" y="3931719"/>
            <a:ext cx="4198963" cy="1912918"/>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3200" dirty="0">
              <a:ln w="9525">
                <a:solidFill>
                  <a:prstClr val="white"/>
                </a:solidFill>
                <a:prstDash val="solid"/>
              </a:ln>
              <a:effectLst>
                <a:outerShdw blurRad="12700" dist="38100" dir="2700000" algn="tl" rotWithShape="0">
                  <a:prstClr val="white">
                    <a:lumMod val="50000"/>
                  </a:prstClr>
                </a:outerShdw>
              </a:effectLst>
            </a:endParaRP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19" name="Explosion 2 18"/>
          <p:cNvSpPr/>
          <p:nvPr/>
        </p:nvSpPr>
        <p:spPr>
          <a:xfrm>
            <a:off x="151549" y="3025018"/>
            <a:ext cx="3891533" cy="196019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20" name="Explosion 2 19"/>
          <p:cNvSpPr/>
          <p:nvPr/>
        </p:nvSpPr>
        <p:spPr>
          <a:xfrm>
            <a:off x="7522039" y="3936641"/>
            <a:ext cx="4262203" cy="2046940"/>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Judah Omale – Sept 15th</a:t>
            </a:r>
          </a:p>
          <a:p>
            <a:pPr algn="ctr"/>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62315" y="192972"/>
            <a:ext cx="1249822" cy="1463333"/>
          </a:xfrm>
          <a:prstGeom prst="rect">
            <a:avLst/>
          </a:prstGeom>
          <a:effectLst>
            <a:softEdge rad="31750"/>
          </a:effectLst>
        </p:spPr>
      </p:pic>
    </p:spTree>
    <p:extLst>
      <p:ext uri="{BB962C8B-B14F-4D97-AF65-F5344CB8AC3E}">
        <p14:creationId xmlns:p14="http://schemas.microsoft.com/office/powerpoint/2010/main" val="2530170106"/>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2000" fill="hold"/>
                                        <p:tgtEl>
                                          <p:spTgt spid="16"/>
                                        </p:tgtEl>
                                        <p:attrNameLst>
                                          <p:attrName>ppt_w</p:attrName>
                                        </p:attrNameLst>
                                      </p:cBhvr>
                                      <p:tavLst>
                                        <p:tav tm="0">
                                          <p:val>
                                            <p:fltVal val="0"/>
                                          </p:val>
                                        </p:tav>
                                        <p:tav tm="100000">
                                          <p:val>
                                            <p:strVal val="#ppt_w"/>
                                          </p:val>
                                        </p:tav>
                                      </p:tavLst>
                                    </p:anim>
                                    <p:anim calcmode="lin" valueType="num">
                                      <p:cBhvr>
                                        <p:cTn id="8" dur="2000" fill="hold"/>
                                        <p:tgtEl>
                                          <p:spTgt spid="16"/>
                                        </p:tgtEl>
                                        <p:attrNameLst>
                                          <p:attrName>ppt_h</p:attrName>
                                        </p:attrNameLst>
                                      </p:cBhvr>
                                      <p:tavLst>
                                        <p:tav tm="0">
                                          <p:val>
                                            <p:fltVal val="0"/>
                                          </p:val>
                                        </p:tav>
                                        <p:tav tm="100000">
                                          <p:val>
                                            <p:strVal val="#ppt_h"/>
                                          </p:val>
                                        </p:tav>
                                      </p:tavLst>
                                    </p:anim>
                                    <p:anim calcmode="lin" valueType="num">
                                      <p:cBhvr>
                                        <p:cTn id="9" dur="2000" fill="hold"/>
                                        <p:tgtEl>
                                          <p:spTgt spid="16"/>
                                        </p:tgtEl>
                                        <p:attrNameLst>
                                          <p:attrName>style.rotation</p:attrName>
                                        </p:attrNameLst>
                                      </p:cBhvr>
                                      <p:tavLst>
                                        <p:tav tm="0">
                                          <p:val>
                                            <p:fltVal val="90"/>
                                          </p:val>
                                        </p:tav>
                                        <p:tav tm="100000">
                                          <p:val>
                                            <p:fltVal val="0"/>
                                          </p:val>
                                        </p:tav>
                                      </p:tavLst>
                                    </p:anim>
                                    <p:animEffect transition="in" filter="fade">
                                      <p:cBhvr>
                                        <p:cTn id="10" dur="2000"/>
                                        <p:tgtEl>
                                          <p:spTgt spid="1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2000" fill="hold"/>
                                        <p:tgtEl>
                                          <p:spTgt spid="15"/>
                                        </p:tgtEl>
                                        <p:attrNameLst>
                                          <p:attrName>ppt_w</p:attrName>
                                        </p:attrNameLst>
                                      </p:cBhvr>
                                      <p:tavLst>
                                        <p:tav tm="0">
                                          <p:val>
                                            <p:fltVal val="0"/>
                                          </p:val>
                                        </p:tav>
                                        <p:tav tm="100000">
                                          <p:val>
                                            <p:strVal val="#ppt_w"/>
                                          </p:val>
                                        </p:tav>
                                      </p:tavLst>
                                    </p:anim>
                                    <p:anim calcmode="lin" valueType="num">
                                      <p:cBhvr>
                                        <p:cTn id="14" dur="2000" fill="hold"/>
                                        <p:tgtEl>
                                          <p:spTgt spid="15"/>
                                        </p:tgtEl>
                                        <p:attrNameLst>
                                          <p:attrName>ppt_h</p:attrName>
                                        </p:attrNameLst>
                                      </p:cBhvr>
                                      <p:tavLst>
                                        <p:tav tm="0">
                                          <p:val>
                                            <p:fltVal val="0"/>
                                          </p:val>
                                        </p:tav>
                                        <p:tav tm="100000">
                                          <p:val>
                                            <p:strVal val="#ppt_h"/>
                                          </p:val>
                                        </p:tav>
                                      </p:tavLst>
                                    </p:anim>
                                    <p:anim calcmode="lin" valueType="num">
                                      <p:cBhvr>
                                        <p:cTn id="15" dur="2000" fill="hold"/>
                                        <p:tgtEl>
                                          <p:spTgt spid="15"/>
                                        </p:tgtEl>
                                        <p:attrNameLst>
                                          <p:attrName>style.rotation</p:attrName>
                                        </p:attrNameLst>
                                      </p:cBhvr>
                                      <p:tavLst>
                                        <p:tav tm="0">
                                          <p:val>
                                            <p:fltVal val="90"/>
                                          </p:val>
                                        </p:tav>
                                        <p:tav tm="100000">
                                          <p:val>
                                            <p:fltVal val="0"/>
                                          </p:val>
                                        </p:tav>
                                      </p:tavLst>
                                    </p:anim>
                                    <p:animEffect transition="in" filter="fade">
                                      <p:cBhvr>
                                        <p:cTn id="16" dur="2000"/>
                                        <p:tgtEl>
                                          <p:spTgt spid="15"/>
                                        </p:tgtEl>
                                      </p:cBhvr>
                                    </p:animEffect>
                                  </p:childTnLst>
                                </p:cTn>
                              </p:par>
                            </p:childTnLst>
                          </p:cTn>
                        </p:par>
                        <p:par>
                          <p:cTn id="17" fill="hold">
                            <p:stCondLst>
                              <p:cond delay="2000"/>
                            </p:stCondLst>
                            <p:childTnLst>
                              <p:par>
                                <p:cTn id="18" presetID="31" presetClass="entr" presetSubtype="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2000" fill="hold"/>
                                        <p:tgtEl>
                                          <p:spTgt spid="17"/>
                                        </p:tgtEl>
                                        <p:attrNameLst>
                                          <p:attrName>ppt_w</p:attrName>
                                        </p:attrNameLst>
                                      </p:cBhvr>
                                      <p:tavLst>
                                        <p:tav tm="0">
                                          <p:val>
                                            <p:fltVal val="0"/>
                                          </p:val>
                                        </p:tav>
                                        <p:tav tm="100000">
                                          <p:val>
                                            <p:strVal val="#ppt_w"/>
                                          </p:val>
                                        </p:tav>
                                      </p:tavLst>
                                    </p:anim>
                                    <p:anim calcmode="lin" valueType="num">
                                      <p:cBhvr>
                                        <p:cTn id="21" dur="2000" fill="hold"/>
                                        <p:tgtEl>
                                          <p:spTgt spid="17"/>
                                        </p:tgtEl>
                                        <p:attrNameLst>
                                          <p:attrName>ppt_h</p:attrName>
                                        </p:attrNameLst>
                                      </p:cBhvr>
                                      <p:tavLst>
                                        <p:tav tm="0">
                                          <p:val>
                                            <p:fltVal val="0"/>
                                          </p:val>
                                        </p:tav>
                                        <p:tav tm="100000">
                                          <p:val>
                                            <p:strVal val="#ppt_h"/>
                                          </p:val>
                                        </p:tav>
                                      </p:tavLst>
                                    </p:anim>
                                    <p:anim calcmode="lin" valueType="num">
                                      <p:cBhvr>
                                        <p:cTn id="22" dur="2000" fill="hold"/>
                                        <p:tgtEl>
                                          <p:spTgt spid="17"/>
                                        </p:tgtEl>
                                        <p:attrNameLst>
                                          <p:attrName>style.rotation</p:attrName>
                                        </p:attrNameLst>
                                      </p:cBhvr>
                                      <p:tavLst>
                                        <p:tav tm="0">
                                          <p:val>
                                            <p:fltVal val="90"/>
                                          </p:val>
                                        </p:tav>
                                        <p:tav tm="100000">
                                          <p:val>
                                            <p:fltVal val="0"/>
                                          </p:val>
                                        </p:tav>
                                      </p:tavLst>
                                    </p:anim>
                                    <p:animEffect transition="in" filter="fade">
                                      <p:cBhvr>
                                        <p:cTn id="23" dur="2000"/>
                                        <p:tgtEl>
                                          <p:spTgt spid="17"/>
                                        </p:tgtEl>
                                      </p:cBhvr>
                                    </p:animEffect>
                                  </p:childTnLst>
                                </p:cTn>
                              </p:par>
                            </p:childTnLst>
                          </p:cTn>
                        </p:par>
                        <p:par>
                          <p:cTn id="24" fill="hold">
                            <p:stCondLst>
                              <p:cond delay="4000"/>
                            </p:stCondLst>
                            <p:childTnLst>
                              <p:par>
                                <p:cTn id="25" presetID="31"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2000" fill="hold"/>
                                        <p:tgtEl>
                                          <p:spTgt spid="19"/>
                                        </p:tgtEl>
                                        <p:attrNameLst>
                                          <p:attrName>ppt_w</p:attrName>
                                        </p:attrNameLst>
                                      </p:cBhvr>
                                      <p:tavLst>
                                        <p:tav tm="0">
                                          <p:val>
                                            <p:fltVal val="0"/>
                                          </p:val>
                                        </p:tav>
                                        <p:tav tm="100000">
                                          <p:val>
                                            <p:strVal val="#ppt_w"/>
                                          </p:val>
                                        </p:tav>
                                      </p:tavLst>
                                    </p:anim>
                                    <p:anim calcmode="lin" valueType="num">
                                      <p:cBhvr>
                                        <p:cTn id="28" dur="2000" fill="hold"/>
                                        <p:tgtEl>
                                          <p:spTgt spid="19"/>
                                        </p:tgtEl>
                                        <p:attrNameLst>
                                          <p:attrName>ppt_h</p:attrName>
                                        </p:attrNameLst>
                                      </p:cBhvr>
                                      <p:tavLst>
                                        <p:tav tm="0">
                                          <p:val>
                                            <p:fltVal val="0"/>
                                          </p:val>
                                        </p:tav>
                                        <p:tav tm="100000">
                                          <p:val>
                                            <p:strVal val="#ppt_h"/>
                                          </p:val>
                                        </p:tav>
                                      </p:tavLst>
                                    </p:anim>
                                    <p:anim calcmode="lin" valueType="num">
                                      <p:cBhvr>
                                        <p:cTn id="29" dur="2000" fill="hold"/>
                                        <p:tgtEl>
                                          <p:spTgt spid="19"/>
                                        </p:tgtEl>
                                        <p:attrNameLst>
                                          <p:attrName>style.rotation</p:attrName>
                                        </p:attrNameLst>
                                      </p:cBhvr>
                                      <p:tavLst>
                                        <p:tav tm="0">
                                          <p:val>
                                            <p:fltVal val="90"/>
                                          </p:val>
                                        </p:tav>
                                        <p:tav tm="100000">
                                          <p:val>
                                            <p:fltVal val="0"/>
                                          </p:val>
                                        </p:tav>
                                      </p:tavLst>
                                    </p:anim>
                                    <p:animEffect transition="in" filter="fade">
                                      <p:cBhvr>
                                        <p:cTn id="30" dur="2000"/>
                                        <p:tgtEl>
                                          <p:spTgt spid="19"/>
                                        </p:tgtEl>
                                      </p:cBhvr>
                                    </p:animEffect>
                                  </p:childTnLst>
                                </p:cTn>
                              </p:par>
                            </p:childTnLst>
                          </p:cTn>
                        </p:par>
                        <p:par>
                          <p:cTn id="31" fill="hold">
                            <p:stCondLst>
                              <p:cond delay="6000"/>
                            </p:stCondLst>
                            <p:childTnLst>
                              <p:par>
                                <p:cTn id="32" presetID="31" presetClass="entr" presetSubtype="0"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2000" fill="hold"/>
                                        <p:tgtEl>
                                          <p:spTgt spid="20"/>
                                        </p:tgtEl>
                                        <p:attrNameLst>
                                          <p:attrName>ppt_w</p:attrName>
                                        </p:attrNameLst>
                                      </p:cBhvr>
                                      <p:tavLst>
                                        <p:tav tm="0">
                                          <p:val>
                                            <p:fltVal val="0"/>
                                          </p:val>
                                        </p:tav>
                                        <p:tav tm="100000">
                                          <p:val>
                                            <p:strVal val="#ppt_w"/>
                                          </p:val>
                                        </p:tav>
                                      </p:tavLst>
                                    </p:anim>
                                    <p:anim calcmode="lin" valueType="num">
                                      <p:cBhvr>
                                        <p:cTn id="35" dur="2000" fill="hold"/>
                                        <p:tgtEl>
                                          <p:spTgt spid="20"/>
                                        </p:tgtEl>
                                        <p:attrNameLst>
                                          <p:attrName>ppt_h</p:attrName>
                                        </p:attrNameLst>
                                      </p:cBhvr>
                                      <p:tavLst>
                                        <p:tav tm="0">
                                          <p:val>
                                            <p:fltVal val="0"/>
                                          </p:val>
                                        </p:tav>
                                        <p:tav tm="100000">
                                          <p:val>
                                            <p:strVal val="#ppt_h"/>
                                          </p:val>
                                        </p:tav>
                                      </p:tavLst>
                                    </p:anim>
                                    <p:anim calcmode="lin" valueType="num">
                                      <p:cBhvr>
                                        <p:cTn id="36" dur="2000" fill="hold"/>
                                        <p:tgtEl>
                                          <p:spTgt spid="20"/>
                                        </p:tgtEl>
                                        <p:attrNameLst>
                                          <p:attrName>style.rotation</p:attrName>
                                        </p:attrNameLst>
                                      </p:cBhvr>
                                      <p:tavLst>
                                        <p:tav tm="0">
                                          <p:val>
                                            <p:fltVal val="90"/>
                                          </p:val>
                                        </p:tav>
                                        <p:tav tm="100000">
                                          <p:val>
                                            <p:fltVal val="0"/>
                                          </p:val>
                                        </p:tav>
                                      </p:tavLst>
                                    </p:anim>
                                    <p:animEffect transition="in" filter="fade">
                                      <p:cBhvr>
                                        <p:cTn id="37" dur="2000"/>
                                        <p:tgtEl>
                                          <p:spTgt spid="20"/>
                                        </p:tgtEl>
                                      </p:cBhvr>
                                    </p:animEffect>
                                  </p:childTnLst>
                                </p:cTn>
                              </p:par>
                            </p:childTnLst>
                          </p:cTn>
                        </p:par>
                        <p:par>
                          <p:cTn id="38" fill="hold">
                            <p:stCondLst>
                              <p:cond delay="8000"/>
                            </p:stCondLst>
                            <p:childTnLst>
                              <p:par>
                                <p:cTn id="39" presetID="8" presetClass="emph" presetSubtype="0" fill="hold" nodeType="afterEffect">
                                  <p:stCondLst>
                                    <p:cond delay="5000"/>
                                  </p:stCondLst>
                                  <p:childTnLst>
                                    <p:animRot by="21600000">
                                      <p:cBhvr>
                                        <p:cTn id="40" dur="5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5" grpId="0" animBg="1"/>
      <p:bldP spid="17" grpId="0" animBg="1"/>
      <p:bldP spid="19" grpId="0" animBg="1"/>
      <p:bldP spid="20" grpId="0" animBg="1"/>
    </p:bld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a14="http://schemas.microsoft.com/office/drawing/2010/main">
                  <a14:imgLayer r:embed="rId4">
                    <a14:imgEffect>
                      <a14:backgroundRemoval t="2205" b="96914" l="0" r="100000">
                        <a14:foregroundMark x1="7849" y1="67813" x2="7849" y2="67813"/>
                        <a14:foregroundMark x1="14215" y1="65961" x2="14215" y2="65961"/>
                        <a14:foregroundMark x1="8529" y1="35979" x2="8529" y2="35979"/>
                        <a14:foregroundMark x1="14339" y1="39947" x2="14339" y2="39947"/>
                        <a14:foregroundMark x1="16255" y1="42152" x2="16255" y2="42152"/>
                        <a14:foregroundMark x1="26391" y1="78483" x2="26391" y2="78483"/>
                        <a14:foregroundMark x1="12299" y1="44797" x2="12299" y2="44797"/>
                        <a14:foregroundMark x1="73671" y1="26720" x2="73671" y2="26720"/>
                        <a14:foregroundMark x1="68850" y1="32187" x2="68850" y2="32187"/>
                        <a14:foregroundMark x1="87206" y1="47707" x2="87206" y2="47707"/>
                        <a14:foregroundMark x1="89122" y1="69753" x2="89122" y2="69753"/>
                        <a14:foregroundMark x1="84920" y1="72663" x2="84920" y2="72663"/>
                        <a14:foregroundMark x1="67923" y1="18078" x2="67923" y2="18078"/>
                        <a14:foregroundMark x1="65760" y1="24427" x2="65760" y2="24427"/>
                        <a14:foregroundMark x1="21817" y1="19665" x2="21817" y2="19665"/>
                        <a14:foregroundMark x1="36897" y1="16226" x2="36897" y2="16226"/>
                        <a14:foregroundMark x1="35105" y1="19665" x2="35105" y2="19665"/>
                        <a14:foregroundMark x1="33251" y1="13757" x2="33251" y2="13757"/>
                        <a14:foregroundMark x1="47157" y1="10847" x2="47157" y2="10847"/>
                        <a14:foregroundMark x1="51360" y1="19312" x2="51360" y2="19312"/>
                        <a14:foregroundMark x1="56551" y1="18078" x2="56551" y2="18078"/>
                        <a14:foregroundMark x1="77070" y1="15873" x2="77070" y2="15873"/>
                        <a14:foregroundMark x1="75525" y1="24074" x2="75525" y2="24074"/>
                        <a14:foregroundMark x1="82138" y1="26190" x2="82138" y2="26190"/>
                        <a14:foregroundMark x1="83498" y1="23898" x2="83498" y2="23898"/>
                        <a14:foregroundMark x1="83684" y1="53175" x2="83684" y2="53175"/>
                        <a14:foregroundMark x1="86836" y1="54938" x2="86836" y2="54938"/>
                        <a14:foregroundMark x1="82015" y1="55115" x2="82015" y2="55115"/>
                        <a14:foregroundMark x1="87577" y1="81129" x2="87577" y2="81129"/>
                        <a14:foregroundMark x1="80841" y1="77337" x2="80841" y2="77337"/>
                        <a14:foregroundMark x1="94314" y1="69753" x2="94314" y2="69753"/>
                        <a14:foregroundMark x1="72497" y1="88007" x2="72497" y2="88007"/>
                        <a14:foregroundMark x1="79357" y1="85185" x2="79357" y2="85185"/>
                        <a14:foregroundMark x1="40544" y1="78483" x2="40544" y2="78483"/>
                        <a14:foregroundMark x1="8035" y1="75750" x2="8035" y2="75750"/>
                        <a14:foregroundMark x1="20025" y1="88360" x2="20025" y2="88360"/>
                        <a14:foregroundMark x1="31582" y1="85714" x2="31582" y2="85714"/>
                        <a14:foregroundMark x1="24845" y1="84392" x2="24845" y2="84392"/>
                        <a14:foregroundMark x1="37021" y1="85362" x2="37021" y2="85362"/>
                        <a14:foregroundMark x1="49938" y1="80247" x2="49938" y2="80247"/>
                        <a14:foregroundMark x1="33869" y1="27072" x2="33869" y2="27072"/>
                        <a14:foregroundMark x1="19901" y1="27513" x2="19901" y2="27513"/>
                        <a14:foregroundMark x1="12794" y1="57672" x2="12794" y2="57672"/>
                        <a14:foregroundMark x1="13844" y1="53704" x2="13844" y2="53704"/>
                        <a14:foregroundMark x1="15328" y1="51146" x2="15328" y2="51146"/>
                        <a14:foregroundMark x1="11557" y1="60582" x2="11557" y2="60582"/>
                        <a14:foregroundMark x1="58838" y1="77160" x2="58838" y2="77160"/>
                        <a14:foregroundMark x1="43511" y1="25309" x2="43511" y2="25309"/>
                        <a14:foregroundMark x1="60198" y1="26720" x2="60198" y2="26720"/>
                        <a14:foregroundMark x1="82880" y1="65432" x2="82880" y2="65432"/>
                        <a14:foregroundMark x1="18789" y1="73898" x2="18789" y2="73898"/>
                        <a14:backgroundMark x1="29666" y1="77337" x2="29666" y2="77337"/>
                        <a14:backgroundMark x1="55130" y1="53704" x2="55130" y2="53704"/>
                        <a14:backgroundMark x1="65389" y1="56966" x2="65389" y2="56966"/>
                        <a14:backgroundMark x1="51854" y1="42328" x2="51854" y2="42328"/>
                        <a14:backgroundMark x1="64771" y1="42504" x2="64771" y2="42504"/>
                        <a14:backgroundMark x1="26020" y1="52646" x2="26020" y2="52646"/>
                        <a14:backgroundMark x1="20519" y1="77954" x2="20519" y2="77954"/>
                      </a14:backgroundRemoval>
                    </a14:imgEffect>
                  </a14:imgLayer>
                </a14:imgProps>
              </a:ext>
              <a:ext uri="{28A0092B-C50C-407E-A947-70E740481C1C}">
                <a14:useLocalDpi xmlns:a14="http://schemas.microsoft.com/office/drawing/2010/main" val="0"/>
              </a:ext>
            </a:extLst>
          </a:blip>
          <a:stretch>
            <a:fillRect/>
          </a:stretch>
        </p:blipFill>
        <p:spPr>
          <a:xfrm>
            <a:off x="191070" y="-89693"/>
            <a:ext cx="4780175" cy="3350315"/>
          </a:xfrm>
          <a:prstGeom prst="rect">
            <a:avLst/>
          </a:prstGeom>
          <a:effectLst/>
        </p:spPr>
      </p:pic>
      <p:sp>
        <p:nvSpPr>
          <p:cNvPr id="16" name="Explosion 2 15"/>
          <p:cNvSpPr/>
          <p:nvPr/>
        </p:nvSpPr>
        <p:spPr>
          <a:xfrm>
            <a:off x="4194631" y="1391478"/>
            <a:ext cx="4088507" cy="2401297"/>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r>
              <a:rPr lang="en-US" sz="2000" b="1" dirty="0">
                <a:ln w="9525">
                  <a:solidFill>
                    <a:prstClr val="white"/>
                  </a:solidFill>
                  <a:prstDash val="solid"/>
                </a:ln>
                <a:solidFill>
                  <a:prstClr val="black"/>
                </a:solidFill>
                <a:effectLst>
                  <a:outerShdw blurRad="12700" dist="38100" dir="2700000" algn="tl" rotWithShape="0">
                    <a:prstClr val="white">
                      <a:lumMod val="50000"/>
                    </a:prstClr>
                  </a:outerShdw>
                </a:effectLst>
                <a:latin typeface="Arial Black" panose="020B0A04020102020204" pitchFamily="34" charset="0"/>
              </a:rPr>
              <a:t>Courage Omale – Dec 14th</a:t>
            </a:r>
          </a:p>
        </p:txBody>
      </p:sp>
      <p:sp>
        <p:nvSpPr>
          <p:cNvPr id="15" name="Explosion 2 14"/>
          <p:cNvSpPr/>
          <p:nvPr/>
        </p:nvSpPr>
        <p:spPr>
          <a:xfrm>
            <a:off x="7529634" y="103343"/>
            <a:ext cx="4508831" cy="204684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r>
              <a:rPr lang="en-US" sz="2000" b="1" dirty="0">
                <a:ln w="9525">
                  <a:solidFill>
                    <a:prstClr val="white"/>
                  </a:solidFill>
                  <a:prstDash val="solid"/>
                </a:ln>
                <a:solidFill>
                  <a:schemeClr val="tx1"/>
                </a:solidFill>
                <a:latin typeface="Arial Black" panose="020B0A04020102020204" pitchFamily="34" charset="0"/>
              </a:rPr>
              <a:t>Anthony Bailey – Dec 13th</a:t>
            </a:r>
          </a:p>
          <a:p>
            <a:pPr algn="ctr"/>
            <a:endParaRPr lang="en-US" sz="3200" b="1" dirty="0">
              <a:ln w="9525">
                <a:solidFill>
                  <a:prstClr val="white"/>
                </a:solidFill>
                <a:prstDash val="solid"/>
              </a:ln>
              <a:effectLst>
                <a:outerShdw blurRad="38100" dist="38100" dir="2700000" algn="tl">
                  <a:srgbClr val="000000">
                    <a:alpha val="43137"/>
                  </a:srgbClr>
                </a:outerShdw>
              </a:effectLst>
            </a:endParaRP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17" name="Explosion 2 16"/>
          <p:cNvSpPr/>
          <p:nvPr/>
        </p:nvSpPr>
        <p:spPr>
          <a:xfrm>
            <a:off x="3413229" y="3931719"/>
            <a:ext cx="4198963" cy="1912918"/>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Otto Ntshulana – Dec 23rd</a:t>
            </a: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18" name="Explosion 2 17"/>
          <p:cNvSpPr/>
          <p:nvPr/>
        </p:nvSpPr>
        <p:spPr>
          <a:xfrm>
            <a:off x="7853029" y="2005024"/>
            <a:ext cx="4262203" cy="2046940"/>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Greg Barnes – Dec 17th</a:t>
            </a:r>
          </a:p>
          <a:p>
            <a:pPr algn="ctr"/>
            <a:endParaRPr lang="en-US" sz="3200" dirty="0">
              <a:ln w="9525">
                <a:solidFill>
                  <a:prstClr val="white"/>
                </a:solidFill>
                <a:prstDash val="solid"/>
              </a:ln>
              <a:effectLst>
                <a:outerShdw blurRad="12700" dist="38100" dir="2700000" algn="tl" rotWithShape="0">
                  <a:prstClr val="white">
                    <a:lumMod val="50000"/>
                  </a:prstClr>
                </a:outerShdw>
              </a:effectLst>
            </a:endParaRP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19" name="Explosion 2 18"/>
          <p:cNvSpPr/>
          <p:nvPr/>
        </p:nvSpPr>
        <p:spPr>
          <a:xfrm>
            <a:off x="151549" y="3025018"/>
            <a:ext cx="3891533" cy="196019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Heather Wells – Dec 20th</a:t>
            </a: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20" name="Explosion 2 19"/>
          <p:cNvSpPr/>
          <p:nvPr/>
        </p:nvSpPr>
        <p:spPr>
          <a:xfrm>
            <a:off x="7522039" y="3936641"/>
            <a:ext cx="4262203" cy="2046940"/>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Deanna Jenkins - Dec 24th</a:t>
            </a:r>
          </a:p>
          <a:p>
            <a:pPr algn="ctr"/>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62315" y="192972"/>
            <a:ext cx="1249822" cy="1463333"/>
          </a:xfrm>
          <a:prstGeom prst="rect">
            <a:avLst/>
          </a:prstGeom>
          <a:effectLst>
            <a:softEdge rad="31750"/>
          </a:effectLst>
        </p:spPr>
      </p:pic>
    </p:spTree>
    <p:extLst>
      <p:ext uri="{BB962C8B-B14F-4D97-AF65-F5344CB8AC3E}">
        <p14:creationId xmlns:p14="http://schemas.microsoft.com/office/powerpoint/2010/main" val="1698499174"/>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2000" fill="hold"/>
                                        <p:tgtEl>
                                          <p:spTgt spid="16"/>
                                        </p:tgtEl>
                                        <p:attrNameLst>
                                          <p:attrName>ppt_w</p:attrName>
                                        </p:attrNameLst>
                                      </p:cBhvr>
                                      <p:tavLst>
                                        <p:tav tm="0">
                                          <p:val>
                                            <p:fltVal val="0"/>
                                          </p:val>
                                        </p:tav>
                                        <p:tav tm="100000">
                                          <p:val>
                                            <p:strVal val="#ppt_w"/>
                                          </p:val>
                                        </p:tav>
                                      </p:tavLst>
                                    </p:anim>
                                    <p:anim calcmode="lin" valueType="num">
                                      <p:cBhvr>
                                        <p:cTn id="8" dur="2000" fill="hold"/>
                                        <p:tgtEl>
                                          <p:spTgt spid="16"/>
                                        </p:tgtEl>
                                        <p:attrNameLst>
                                          <p:attrName>ppt_h</p:attrName>
                                        </p:attrNameLst>
                                      </p:cBhvr>
                                      <p:tavLst>
                                        <p:tav tm="0">
                                          <p:val>
                                            <p:fltVal val="0"/>
                                          </p:val>
                                        </p:tav>
                                        <p:tav tm="100000">
                                          <p:val>
                                            <p:strVal val="#ppt_h"/>
                                          </p:val>
                                        </p:tav>
                                      </p:tavLst>
                                    </p:anim>
                                    <p:anim calcmode="lin" valueType="num">
                                      <p:cBhvr>
                                        <p:cTn id="9" dur="2000" fill="hold"/>
                                        <p:tgtEl>
                                          <p:spTgt spid="16"/>
                                        </p:tgtEl>
                                        <p:attrNameLst>
                                          <p:attrName>style.rotation</p:attrName>
                                        </p:attrNameLst>
                                      </p:cBhvr>
                                      <p:tavLst>
                                        <p:tav tm="0">
                                          <p:val>
                                            <p:fltVal val="90"/>
                                          </p:val>
                                        </p:tav>
                                        <p:tav tm="100000">
                                          <p:val>
                                            <p:fltVal val="0"/>
                                          </p:val>
                                        </p:tav>
                                      </p:tavLst>
                                    </p:anim>
                                    <p:animEffect transition="in" filter="fade">
                                      <p:cBhvr>
                                        <p:cTn id="10" dur="2000"/>
                                        <p:tgtEl>
                                          <p:spTgt spid="1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2000" fill="hold"/>
                                        <p:tgtEl>
                                          <p:spTgt spid="15"/>
                                        </p:tgtEl>
                                        <p:attrNameLst>
                                          <p:attrName>ppt_w</p:attrName>
                                        </p:attrNameLst>
                                      </p:cBhvr>
                                      <p:tavLst>
                                        <p:tav tm="0">
                                          <p:val>
                                            <p:fltVal val="0"/>
                                          </p:val>
                                        </p:tav>
                                        <p:tav tm="100000">
                                          <p:val>
                                            <p:strVal val="#ppt_w"/>
                                          </p:val>
                                        </p:tav>
                                      </p:tavLst>
                                    </p:anim>
                                    <p:anim calcmode="lin" valueType="num">
                                      <p:cBhvr>
                                        <p:cTn id="14" dur="2000" fill="hold"/>
                                        <p:tgtEl>
                                          <p:spTgt spid="15"/>
                                        </p:tgtEl>
                                        <p:attrNameLst>
                                          <p:attrName>ppt_h</p:attrName>
                                        </p:attrNameLst>
                                      </p:cBhvr>
                                      <p:tavLst>
                                        <p:tav tm="0">
                                          <p:val>
                                            <p:fltVal val="0"/>
                                          </p:val>
                                        </p:tav>
                                        <p:tav tm="100000">
                                          <p:val>
                                            <p:strVal val="#ppt_h"/>
                                          </p:val>
                                        </p:tav>
                                      </p:tavLst>
                                    </p:anim>
                                    <p:anim calcmode="lin" valueType="num">
                                      <p:cBhvr>
                                        <p:cTn id="15" dur="2000" fill="hold"/>
                                        <p:tgtEl>
                                          <p:spTgt spid="15"/>
                                        </p:tgtEl>
                                        <p:attrNameLst>
                                          <p:attrName>style.rotation</p:attrName>
                                        </p:attrNameLst>
                                      </p:cBhvr>
                                      <p:tavLst>
                                        <p:tav tm="0">
                                          <p:val>
                                            <p:fltVal val="90"/>
                                          </p:val>
                                        </p:tav>
                                        <p:tav tm="100000">
                                          <p:val>
                                            <p:fltVal val="0"/>
                                          </p:val>
                                        </p:tav>
                                      </p:tavLst>
                                    </p:anim>
                                    <p:animEffect transition="in" filter="fade">
                                      <p:cBhvr>
                                        <p:cTn id="16" dur="2000"/>
                                        <p:tgtEl>
                                          <p:spTgt spid="15"/>
                                        </p:tgtEl>
                                      </p:cBhvr>
                                    </p:animEffect>
                                  </p:childTnLst>
                                </p:cTn>
                              </p:par>
                            </p:childTnLst>
                          </p:cTn>
                        </p:par>
                        <p:par>
                          <p:cTn id="17" fill="hold">
                            <p:stCondLst>
                              <p:cond delay="2000"/>
                            </p:stCondLst>
                            <p:childTnLst>
                              <p:par>
                                <p:cTn id="18" presetID="31" presetClass="entr" presetSubtype="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2000" fill="hold"/>
                                        <p:tgtEl>
                                          <p:spTgt spid="17"/>
                                        </p:tgtEl>
                                        <p:attrNameLst>
                                          <p:attrName>ppt_w</p:attrName>
                                        </p:attrNameLst>
                                      </p:cBhvr>
                                      <p:tavLst>
                                        <p:tav tm="0">
                                          <p:val>
                                            <p:fltVal val="0"/>
                                          </p:val>
                                        </p:tav>
                                        <p:tav tm="100000">
                                          <p:val>
                                            <p:strVal val="#ppt_w"/>
                                          </p:val>
                                        </p:tav>
                                      </p:tavLst>
                                    </p:anim>
                                    <p:anim calcmode="lin" valueType="num">
                                      <p:cBhvr>
                                        <p:cTn id="21" dur="2000" fill="hold"/>
                                        <p:tgtEl>
                                          <p:spTgt spid="17"/>
                                        </p:tgtEl>
                                        <p:attrNameLst>
                                          <p:attrName>ppt_h</p:attrName>
                                        </p:attrNameLst>
                                      </p:cBhvr>
                                      <p:tavLst>
                                        <p:tav tm="0">
                                          <p:val>
                                            <p:fltVal val="0"/>
                                          </p:val>
                                        </p:tav>
                                        <p:tav tm="100000">
                                          <p:val>
                                            <p:strVal val="#ppt_h"/>
                                          </p:val>
                                        </p:tav>
                                      </p:tavLst>
                                    </p:anim>
                                    <p:anim calcmode="lin" valueType="num">
                                      <p:cBhvr>
                                        <p:cTn id="22" dur="2000" fill="hold"/>
                                        <p:tgtEl>
                                          <p:spTgt spid="17"/>
                                        </p:tgtEl>
                                        <p:attrNameLst>
                                          <p:attrName>style.rotation</p:attrName>
                                        </p:attrNameLst>
                                      </p:cBhvr>
                                      <p:tavLst>
                                        <p:tav tm="0">
                                          <p:val>
                                            <p:fltVal val="90"/>
                                          </p:val>
                                        </p:tav>
                                        <p:tav tm="100000">
                                          <p:val>
                                            <p:fltVal val="0"/>
                                          </p:val>
                                        </p:tav>
                                      </p:tavLst>
                                    </p:anim>
                                    <p:animEffect transition="in" filter="fade">
                                      <p:cBhvr>
                                        <p:cTn id="23" dur="2000"/>
                                        <p:tgtEl>
                                          <p:spTgt spid="17"/>
                                        </p:tgtEl>
                                      </p:cBhvr>
                                    </p:animEffect>
                                  </p:childTnLst>
                                </p:cTn>
                              </p:par>
                            </p:childTnLst>
                          </p:cTn>
                        </p:par>
                        <p:par>
                          <p:cTn id="24" fill="hold">
                            <p:stCondLst>
                              <p:cond delay="4000"/>
                            </p:stCondLst>
                            <p:childTnLst>
                              <p:par>
                                <p:cTn id="25" presetID="31"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2000" fill="hold"/>
                                        <p:tgtEl>
                                          <p:spTgt spid="18"/>
                                        </p:tgtEl>
                                        <p:attrNameLst>
                                          <p:attrName>ppt_w</p:attrName>
                                        </p:attrNameLst>
                                      </p:cBhvr>
                                      <p:tavLst>
                                        <p:tav tm="0">
                                          <p:val>
                                            <p:fltVal val="0"/>
                                          </p:val>
                                        </p:tav>
                                        <p:tav tm="100000">
                                          <p:val>
                                            <p:strVal val="#ppt_w"/>
                                          </p:val>
                                        </p:tav>
                                      </p:tavLst>
                                    </p:anim>
                                    <p:anim calcmode="lin" valueType="num">
                                      <p:cBhvr>
                                        <p:cTn id="28" dur="2000" fill="hold"/>
                                        <p:tgtEl>
                                          <p:spTgt spid="18"/>
                                        </p:tgtEl>
                                        <p:attrNameLst>
                                          <p:attrName>ppt_h</p:attrName>
                                        </p:attrNameLst>
                                      </p:cBhvr>
                                      <p:tavLst>
                                        <p:tav tm="0">
                                          <p:val>
                                            <p:fltVal val="0"/>
                                          </p:val>
                                        </p:tav>
                                        <p:tav tm="100000">
                                          <p:val>
                                            <p:strVal val="#ppt_h"/>
                                          </p:val>
                                        </p:tav>
                                      </p:tavLst>
                                    </p:anim>
                                    <p:anim calcmode="lin" valueType="num">
                                      <p:cBhvr>
                                        <p:cTn id="29" dur="2000" fill="hold"/>
                                        <p:tgtEl>
                                          <p:spTgt spid="18"/>
                                        </p:tgtEl>
                                        <p:attrNameLst>
                                          <p:attrName>style.rotation</p:attrName>
                                        </p:attrNameLst>
                                      </p:cBhvr>
                                      <p:tavLst>
                                        <p:tav tm="0">
                                          <p:val>
                                            <p:fltVal val="90"/>
                                          </p:val>
                                        </p:tav>
                                        <p:tav tm="100000">
                                          <p:val>
                                            <p:fltVal val="0"/>
                                          </p:val>
                                        </p:tav>
                                      </p:tavLst>
                                    </p:anim>
                                    <p:animEffect transition="in" filter="fade">
                                      <p:cBhvr>
                                        <p:cTn id="30" dur="2000"/>
                                        <p:tgtEl>
                                          <p:spTgt spid="18"/>
                                        </p:tgtEl>
                                      </p:cBhvr>
                                    </p:animEffect>
                                  </p:childTnLst>
                                </p:cTn>
                              </p:par>
                            </p:childTnLst>
                          </p:cTn>
                        </p:par>
                        <p:par>
                          <p:cTn id="31" fill="hold">
                            <p:stCondLst>
                              <p:cond delay="6000"/>
                            </p:stCondLst>
                            <p:childTnLst>
                              <p:par>
                                <p:cTn id="32" presetID="31"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2000" fill="hold"/>
                                        <p:tgtEl>
                                          <p:spTgt spid="19"/>
                                        </p:tgtEl>
                                        <p:attrNameLst>
                                          <p:attrName>ppt_w</p:attrName>
                                        </p:attrNameLst>
                                      </p:cBhvr>
                                      <p:tavLst>
                                        <p:tav tm="0">
                                          <p:val>
                                            <p:fltVal val="0"/>
                                          </p:val>
                                        </p:tav>
                                        <p:tav tm="100000">
                                          <p:val>
                                            <p:strVal val="#ppt_w"/>
                                          </p:val>
                                        </p:tav>
                                      </p:tavLst>
                                    </p:anim>
                                    <p:anim calcmode="lin" valueType="num">
                                      <p:cBhvr>
                                        <p:cTn id="35" dur="2000" fill="hold"/>
                                        <p:tgtEl>
                                          <p:spTgt spid="19"/>
                                        </p:tgtEl>
                                        <p:attrNameLst>
                                          <p:attrName>ppt_h</p:attrName>
                                        </p:attrNameLst>
                                      </p:cBhvr>
                                      <p:tavLst>
                                        <p:tav tm="0">
                                          <p:val>
                                            <p:fltVal val="0"/>
                                          </p:val>
                                        </p:tav>
                                        <p:tav tm="100000">
                                          <p:val>
                                            <p:strVal val="#ppt_h"/>
                                          </p:val>
                                        </p:tav>
                                      </p:tavLst>
                                    </p:anim>
                                    <p:anim calcmode="lin" valueType="num">
                                      <p:cBhvr>
                                        <p:cTn id="36" dur="2000" fill="hold"/>
                                        <p:tgtEl>
                                          <p:spTgt spid="19"/>
                                        </p:tgtEl>
                                        <p:attrNameLst>
                                          <p:attrName>style.rotation</p:attrName>
                                        </p:attrNameLst>
                                      </p:cBhvr>
                                      <p:tavLst>
                                        <p:tav tm="0">
                                          <p:val>
                                            <p:fltVal val="90"/>
                                          </p:val>
                                        </p:tav>
                                        <p:tav tm="100000">
                                          <p:val>
                                            <p:fltVal val="0"/>
                                          </p:val>
                                        </p:tav>
                                      </p:tavLst>
                                    </p:anim>
                                    <p:animEffect transition="in" filter="fade">
                                      <p:cBhvr>
                                        <p:cTn id="37" dur="2000"/>
                                        <p:tgtEl>
                                          <p:spTgt spid="19"/>
                                        </p:tgtEl>
                                      </p:cBhvr>
                                    </p:animEffect>
                                  </p:childTnLst>
                                </p:cTn>
                              </p:par>
                            </p:childTnLst>
                          </p:cTn>
                        </p:par>
                        <p:par>
                          <p:cTn id="38" fill="hold">
                            <p:stCondLst>
                              <p:cond delay="8000"/>
                            </p:stCondLst>
                            <p:childTnLst>
                              <p:par>
                                <p:cTn id="39" presetID="31" presetClass="entr" presetSubtype="0"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2000" fill="hold"/>
                                        <p:tgtEl>
                                          <p:spTgt spid="20"/>
                                        </p:tgtEl>
                                        <p:attrNameLst>
                                          <p:attrName>ppt_w</p:attrName>
                                        </p:attrNameLst>
                                      </p:cBhvr>
                                      <p:tavLst>
                                        <p:tav tm="0">
                                          <p:val>
                                            <p:fltVal val="0"/>
                                          </p:val>
                                        </p:tav>
                                        <p:tav tm="100000">
                                          <p:val>
                                            <p:strVal val="#ppt_w"/>
                                          </p:val>
                                        </p:tav>
                                      </p:tavLst>
                                    </p:anim>
                                    <p:anim calcmode="lin" valueType="num">
                                      <p:cBhvr>
                                        <p:cTn id="42" dur="2000" fill="hold"/>
                                        <p:tgtEl>
                                          <p:spTgt spid="20"/>
                                        </p:tgtEl>
                                        <p:attrNameLst>
                                          <p:attrName>ppt_h</p:attrName>
                                        </p:attrNameLst>
                                      </p:cBhvr>
                                      <p:tavLst>
                                        <p:tav tm="0">
                                          <p:val>
                                            <p:fltVal val="0"/>
                                          </p:val>
                                        </p:tav>
                                        <p:tav tm="100000">
                                          <p:val>
                                            <p:strVal val="#ppt_h"/>
                                          </p:val>
                                        </p:tav>
                                      </p:tavLst>
                                    </p:anim>
                                    <p:anim calcmode="lin" valueType="num">
                                      <p:cBhvr>
                                        <p:cTn id="43" dur="2000" fill="hold"/>
                                        <p:tgtEl>
                                          <p:spTgt spid="20"/>
                                        </p:tgtEl>
                                        <p:attrNameLst>
                                          <p:attrName>style.rotation</p:attrName>
                                        </p:attrNameLst>
                                      </p:cBhvr>
                                      <p:tavLst>
                                        <p:tav tm="0">
                                          <p:val>
                                            <p:fltVal val="90"/>
                                          </p:val>
                                        </p:tav>
                                        <p:tav tm="100000">
                                          <p:val>
                                            <p:fltVal val="0"/>
                                          </p:val>
                                        </p:tav>
                                      </p:tavLst>
                                    </p:anim>
                                    <p:animEffect transition="in" filter="fade">
                                      <p:cBhvr>
                                        <p:cTn id="44" dur="2000"/>
                                        <p:tgtEl>
                                          <p:spTgt spid="20"/>
                                        </p:tgtEl>
                                      </p:cBhvr>
                                    </p:animEffect>
                                  </p:childTnLst>
                                </p:cTn>
                              </p:par>
                            </p:childTnLst>
                          </p:cTn>
                        </p:par>
                        <p:par>
                          <p:cTn id="45" fill="hold">
                            <p:stCondLst>
                              <p:cond delay="10000"/>
                            </p:stCondLst>
                            <p:childTnLst>
                              <p:par>
                                <p:cTn id="46" presetID="8" presetClass="emph" presetSubtype="0" fill="hold" nodeType="afterEffect">
                                  <p:stCondLst>
                                    <p:cond delay="5000"/>
                                  </p:stCondLst>
                                  <p:childTnLst>
                                    <p:animRot by="21600000">
                                      <p:cBhvr>
                                        <p:cTn id="47" dur="5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5" grpId="0" animBg="1"/>
      <p:bldP spid="17" grpId="0" animBg="1"/>
      <p:bldP spid="18" grpId="0" animBg="1"/>
      <p:bldP spid="19" grpId="0" animBg="1"/>
      <p:bldP spid="20" grpId="0" animBg="1"/>
    </p:bld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a14="http://schemas.microsoft.com/office/drawing/2010/main">
                  <a14:imgLayer r:embed="rId4">
                    <a14:imgEffect>
                      <a14:backgroundRemoval t="2205" b="96914" l="0" r="100000">
                        <a14:foregroundMark x1="7849" y1="67813" x2="7849" y2="67813"/>
                        <a14:foregroundMark x1="14215" y1="65961" x2="14215" y2="65961"/>
                        <a14:foregroundMark x1="8529" y1="35979" x2="8529" y2="35979"/>
                        <a14:foregroundMark x1="14339" y1="39947" x2="14339" y2="39947"/>
                        <a14:foregroundMark x1="16255" y1="42152" x2="16255" y2="42152"/>
                        <a14:foregroundMark x1="26391" y1="78483" x2="26391" y2="78483"/>
                        <a14:foregroundMark x1="12299" y1="44797" x2="12299" y2="44797"/>
                        <a14:foregroundMark x1="73671" y1="26720" x2="73671" y2="26720"/>
                        <a14:foregroundMark x1="68850" y1="32187" x2="68850" y2="32187"/>
                        <a14:foregroundMark x1="87206" y1="47707" x2="87206" y2="47707"/>
                        <a14:foregroundMark x1="89122" y1="69753" x2="89122" y2="69753"/>
                        <a14:foregroundMark x1="84920" y1="72663" x2="84920" y2="72663"/>
                        <a14:foregroundMark x1="67923" y1="18078" x2="67923" y2="18078"/>
                        <a14:foregroundMark x1="65760" y1="24427" x2="65760" y2="24427"/>
                        <a14:foregroundMark x1="21817" y1="19665" x2="21817" y2="19665"/>
                        <a14:foregroundMark x1="36897" y1="16226" x2="36897" y2="16226"/>
                        <a14:foregroundMark x1="35105" y1="19665" x2="35105" y2="19665"/>
                        <a14:foregroundMark x1="33251" y1="13757" x2="33251" y2="13757"/>
                        <a14:foregroundMark x1="47157" y1="10847" x2="47157" y2="10847"/>
                        <a14:foregroundMark x1="51360" y1="19312" x2="51360" y2="19312"/>
                        <a14:foregroundMark x1="56551" y1="18078" x2="56551" y2="18078"/>
                        <a14:foregroundMark x1="77070" y1="15873" x2="77070" y2="15873"/>
                        <a14:foregroundMark x1="75525" y1="24074" x2="75525" y2="24074"/>
                        <a14:foregroundMark x1="82138" y1="26190" x2="82138" y2="26190"/>
                        <a14:foregroundMark x1="83498" y1="23898" x2="83498" y2="23898"/>
                        <a14:foregroundMark x1="83684" y1="53175" x2="83684" y2="53175"/>
                        <a14:foregroundMark x1="86836" y1="54938" x2="86836" y2="54938"/>
                        <a14:foregroundMark x1="82015" y1="55115" x2="82015" y2="55115"/>
                        <a14:foregroundMark x1="87577" y1="81129" x2="87577" y2="81129"/>
                        <a14:foregroundMark x1="80841" y1="77337" x2="80841" y2="77337"/>
                        <a14:foregroundMark x1="94314" y1="69753" x2="94314" y2="69753"/>
                        <a14:foregroundMark x1="72497" y1="88007" x2="72497" y2="88007"/>
                        <a14:foregroundMark x1="79357" y1="85185" x2="79357" y2="85185"/>
                        <a14:foregroundMark x1="40544" y1="78483" x2="40544" y2="78483"/>
                        <a14:foregroundMark x1="8035" y1="75750" x2="8035" y2="75750"/>
                        <a14:foregroundMark x1="20025" y1="88360" x2="20025" y2="88360"/>
                        <a14:foregroundMark x1="31582" y1="85714" x2="31582" y2="85714"/>
                        <a14:foregroundMark x1="24845" y1="84392" x2="24845" y2="84392"/>
                        <a14:foregroundMark x1="37021" y1="85362" x2="37021" y2="85362"/>
                        <a14:foregroundMark x1="49938" y1="80247" x2="49938" y2="80247"/>
                        <a14:foregroundMark x1="33869" y1="27072" x2="33869" y2="27072"/>
                        <a14:foregroundMark x1="19901" y1="27513" x2="19901" y2="27513"/>
                        <a14:foregroundMark x1="12794" y1="57672" x2="12794" y2="57672"/>
                        <a14:foregroundMark x1="13844" y1="53704" x2="13844" y2="53704"/>
                        <a14:foregroundMark x1="15328" y1="51146" x2="15328" y2="51146"/>
                        <a14:foregroundMark x1="11557" y1="60582" x2="11557" y2="60582"/>
                        <a14:foregroundMark x1="58838" y1="77160" x2="58838" y2="77160"/>
                        <a14:foregroundMark x1="43511" y1="25309" x2="43511" y2="25309"/>
                        <a14:foregroundMark x1="60198" y1="26720" x2="60198" y2="26720"/>
                        <a14:foregroundMark x1="82880" y1="65432" x2="82880" y2="65432"/>
                        <a14:foregroundMark x1="18789" y1="73898" x2="18789" y2="73898"/>
                        <a14:backgroundMark x1="29666" y1="77337" x2="29666" y2="77337"/>
                        <a14:backgroundMark x1="55130" y1="53704" x2="55130" y2="53704"/>
                        <a14:backgroundMark x1="65389" y1="56966" x2="65389" y2="56966"/>
                        <a14:backgroundMark x1="51854" y1="42328" x2="51854" y2="42328"/>
                        <a14:backgroundMark x1="64771" y1="42504" x2="64771" y2="42504"/>
                        <a14:backgroundMark x1="26020" y1="52646" x2="26020" y2="52646"/>
                        <a14:backgroundMark x1="20519" y1="77954" x2="20519" y2="77954"/>
                      </a14:backgroundRemoval>
                    </a14:imgEffect>
                  </a14:imgLayer>
                </a14:imgProps>
              </a:ext>
              <a:ext uri="{28A0092B-C50C-407E-A947-70E740481C1C}">
                <a14:useLocalDpi xmlns:a14="http://schemas.microsoft.com/office/drawing/2010/main" val="0"/>
              </a:ext>
            </a:extLst>
          </a:blip>
          <a:stretch>
            <a:fillRect/>
          </a:stretch>
        </p:blipFill>
        <p:spPr>
          <a:xfrm>
            <a:off x="191070" y="-89693"/>
            <a:ext cx="4780175" cy="3350315"/>
          </a:xfrm>
          <a:prstGeom prst="rect">
            <a:avLst/>
          </a:prstGeom>
          <a:effectLst/>
        </p:spPr>
      </p:pic>
      <p:sp>
        <p:nvSpPr>
          <p:cNvPr id="16" name="Explosion 2 15"/>
          <p:cNvSpPr/>
          <p:nvPr/>
        </p:nvSpPr>
        <p:spPr>
          <a:xfrm>
            <a:off x="4194631" y="1745933"/>
            <a:ext cx="4088507" cy="204684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Anthony Bailey – Dec 13th</a:t>
            </a:r>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p:txBody>
      </p:sp>
      <p:sp>
        <p:nvSpPr>
          <p:cNvPr id="15" name="Explosion 2 14"/>
          <p:cNvSpPr/>
          <p:nvPr/>
        </p:nvSpPr>
        <p:spPr>
          <a:xfrm>
            <a:off x="7529634" y="103343"/>
            <a:ext cx="4508831" cy="2046842"/>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Greg Barnes  - Dec 17th</a:t>
            </a:r>
          </a:p>
          <a:p>
            <a:pPr algn="ctr"/>
            <a:endParaRPr lang="en-US" sz="3200" b="1" dirty="0">
              <a:ln w="9525">
                <a:solidFill>
                  <a:prstClr val="white"/>
                </a:solidFill>
                <a:prstDash val="solid"/>
              </a:ln>
              <a:effectLst>
                <a:outerShdw blurRad="38100" dist="38100" dir="2700000" algn="tl">
                  <a:srgbClr val="000000">
                    <a:alpha val="43137"/>
                  </a:srgbClr>
                </a:outerShdw>
              </a:effectLst>
            </a:endParaRP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17" name="Explosion 2 16"/>
          <p:cNvSpPr/>
          <p:nvPr/>
        </p:nvSpPr>
        <p:spPr>
          <a:xfrm>
            <a:off x="3413229" y="3931719"/>
            <a:ext cx="4198963" cy="1912918"/>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Otto </a:t>
            </a:r>
            <a:r>
              <a:rPr lang="en-US" sz="2000" dirty="0" err="1">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Ntshulama</a:t>
            </a: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 – Dec 23rd</a:t>
            </a: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18" name="Explosion 2 17"/>
          <p:cNvSpPr/>
          <p:nvPr/>
        </p:nvSpPr>
        <p:spPr>
          <a:xfrm>
            <a:off x="7853029" y="2005024"/>
            <a:ext cx="4262203" cy="2046940"/>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Heather Wells – Dec 20th</a:t>
            </a:r>
          </a:p>
          <a:p>
            <a:pPr algn="ctr"/>
            <a:endParaRPr lang="en-US" sz="3200" dirty="0">
              <a:ln w="9525">
                <a:solidFill>
                  <a:prstClr val="white"/>
                </a:solidFill>
                <a:prstDash val="solid"/>
              </a:ln>
              <a:effectLst>
                <a:outerShdw blurRad="12700" dist="38100" dir="2700000" algn="tl" rotWithShape="0">
                  <a:prstClr val="white">
                    <a:lumMod val="50000"/>
                  </a:prstClr>
                </a:outerShdw>
              </a:effectLst>
            </a:endParaRP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19" name="Explosion 2 18"/>
          <p:cNvSpPr/>
          <p:nvPr/>
        </p:nvSpPr>
        <p:spPr>
          <a:xfrm>
            <a:off x="112028" y="2973821"/>
            <a:ext cx="3891533" cy="1960192"/>
          </a:xfrm>
          <a:prstGeom prst="irregularSeal2">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sz="2000" dirty="0">
              <a:ln w="9525">
                <a:solidFill>
                  <a:prstClr val="white"/>
                </a:solidFill>
                <a:prstDash val="solid"/>
              </a:ln>
              <a:effectLst>
                <a:outerShdw blurRad="12700" dist="38100" dir="2700000" algn="tl" rotWithShape="0">
                  <a:prstClr val="white">
                    <a:lumMod val="50000"/>
                  </a:prstClr>
                </a:outerShdw>
              </a:effectLst>
              <a:latin typeface="Arial Black" panose="020B0A04020102020204" pitchFamily="34" charset="0"/>
            </a:endParaRPr>
          </a:p>
          <a:p>
            <a:pPr algn="ctr"/>
            <a:r>
              <a:rPr lang="en-US" sz="2000" dirty="0">
                <a:ln w="9525">
                  <a:solidFill>
                    <a:prstClr val="white"/>
                  </a:solidFill>
                  <a:prstDash val="solid"/>
                </a:ln>
                <a:effectLst>
                  <a:outerShdw blurRad="12700" dist="38100" dir="2700000" algn="tl" rotWithShape="0">
                    <a:prstClr val="white">
                      <a:lumMod val="50000"/>
                    </a:prstClr>
                  </a:outerShdw>
                </a:effectLst>
                <a:latin typeface="Arial Black" panose="020B0A04020102020204" pitchFamily="34" charset="0"/>
              </a:rPr>
              <a:t>Courage Omale – Dec 14th</a:t>
            </a:r>
          </a:p>
          <a:p>
            <a:endParaRPr lang="en-US" sz="3200" dirty="0">
              <a:ln w="9525">
                <a:solidFill>
                  <a:prstClr val="white"/>
                </a:solidFill>
                <a:prstDash val="solid"/>
              </a:ln>
              <a:effectLst>
                <a:outerShdw blurRad="12700" dist="38100" dir="2700000" algn="tl" rotWithShape="0">
                  <a:prstClr val="white">
                    <a:lumMod val="50000"/>
                  </a:prstClr>
                </a:outerShdw>
              </a:effectLst>
            </a:endParaRPr>
          </a:p>
        </p:txBody>
      </p:sp>
      <p:sp>
        <p:nvSpPr>
          <p:cNvPr id="20" name="Explosion 2 19"/>
          <p:cNvSpPr/>
          <p:nvPr/>
        </p:nvSpPr>
        <p:spPr>
          <a:xfrm>
            <a:off x="7522039" y="3936641"/>
            <a:ext cx="4262203" cy="2046940"/>
          </a:xfrm>
          <a:prstGeom prst="irregularSeal2">
            <a:avLst/>
          </a:prstGeom>
          <a:solidFill>
            <a:schemeClr val="bg1"/>
          </a:solidFill>
          <a:effectLst>
            <a:glow rad="228600">
              <a:schemeClr val="accent5">
                <a:satMod val="175000"/>
                <a:alpha val="40000"/>
              </a:schemeClr>
            </a:glow>
            <a:outerShdw blurRad="50800" dist="50800" dir="5400000" algn="ctr" rotWithShape="0">
              <a:schemeClr val="tx1">
                <a:lumMod val="65000"/>
                <a:lumOff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endParaRPr lang="en-US" sz="24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pPr algn="ctr"/>
            <a:r>
              <a:rPr lang="en-US" sz="2000" dirty="0">
                <a:ln w="9525">
                  <a:solidFill>
                    <a:prstClr val="white"/>
                  </a:solidFill>
                  <a:prstDash val="solid"/>
                </a:ln>
                <a:solidFill>
                  <a:schemeClr val="tx1"/>
                </a:solidFill>
                <a:effectLst>
                  <a:outerShdw blurRad="12700" dist="38100" dir="2700000" algn="tl" rotWithShape="0">
                    <a:prstClr val="white">
                      <a:lumMod val="50000"/>
                    </a:prstClr>
                  </a:outerShdw>
                </a:effectLst>
                <a:latin typeface="Arial Black" panose="020B0A04020102020204" pitchFamily="34" charset="0"/>
              </a:rPr>
              <a:t>Deanna Jenkins – Dec 24th</a:t>
            </a:r>
          </a:p>
          <a:p>
            <a:pPr algn="ctr"/>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a:p>
            <a:endParaRPr lang="en-US" sz="3200" dirty="0">
              <a:ln w="9525">
                <a:solidFill>
                  <a:prstClr val="white"/>
                </a:solidFill>
                <a:prstDash val="solid"/>
              </a:ln>
              <a:solidFill>
                <a:prstClr val="black"/>
              </a:solidFill>
              <a:effectLst>
                <a:outerShdw blurRad="12700" dist="38100" dir="2700000" algn="tl" rotWithShape="0">
                  <a:prstClr val="white">
                    <a:lumMod val="50000"/>
                  </a:prstClr>
                </a:outerShdw>
              </a:effectLst>
            </a:endParaRP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62315" y="192972"/>
            <a:ext cx="1249822" cy="1463333"/>
          </a:xfrm>
          <a:prstGeom prst="rect">
            <a:avLst/>
          </a:prstGeom>
          <a:effectLst>
            <a:softEdge rad="31750"/>
          </a:effectLst>
        </p:spPr>
      </p:pic>
    </p:spTree>
    <p:extLst>
      <p:ext uri="{BB962C8B-B14F-4D97-AF65-F5344CB8AC3E}">
        <p14:creationId xmlns:p14="http://schemas.microsoft.com/office/powerpoint/2010/main" val="1063284600"/>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2000" fill="hold"/>
                                        <p:tgtEl>
                                          <p:spTgt spid="16"/>
                                        </p:tgtEl>
                                        <p:attrNameLst>
                                          <p:attrName>ppt_w</p:attrName>
                                        </p:attrNameLst>
                                      </p:cBhvr>
                                      <p:tavLst>
                                        <p:tav tm="0">
                                          <p:val>
                                            <p:fltVal val="0"/>
                                          </p:val>
                                        </p:tav>
                                        <p:tav tm="100000">
                                          <p:val>
                                            <p:strVal val="#ppt_w"/>
                                          </p:val>
                                        </p:tav>
                                      </p:tavLst>
                                    </p:anim>
                                    <p:anim calcmode="lin" valueType="num">
                                      <p:cBhvr>
                                        <p:cTn id="8" dur="2000" fill="hold"/>
                                        <p:tgtEl>
                                          <p:spTgt spid="16"/>
                                        </p:tgtEl>
                                        <p:attrNameLst>
                                          <p:attrName>ppt_h</p:attrName>
                                        </p:attrNameLst>
                                      </p:cBhvr>
                                      <p:tavLst>
                                        <p:tav tm="0">
                                          <p:val>
                                            <p:fltVal val="0"/>
                                          </p:val>
                                        </p:tav>
                                        <p:tav tm="100000">
                                          <p:val>
                                            <p:strVal val="#ppt_h"/>
                                          </p:val>
                                        </p:tav>
                                      </p:tavLst>
                                    </p:anim>
                                    <p:anim calcmode="lin" valueType="num">
                                      <p:cBhvr>
                                        <p:cTn id="9" dur="2000" fill="hold"/>
                                        <p:tgtEl>
                                          <p:spTgt spid="16"/>
                                        </p:tgtEl>
                                        <p:attrNameLst>
                                          <p:attrName>style.rotation</p:attrName>
                                        </p:attrNameLst>
                                      </p:cBhvr>
                                      <p:tavLst>
                                        <p:tav tm="0">
                                          <p:val>
                                            <p:fltVal val="90"/>
                                          </p:val>
                                        </p:tav>
                                        <p:tav tm="100000">
                                          <p:val>
                                            <p:fltVal val="0"/>
                                          </p:val>
                                        </p:tav>
                                      </p:tavLst>
                                    </p:anim>
                                    <p:animEffect transition="in" filter="fade">
                                      <p:cBhvr>
                                        <p:cTn id="10" dur="2000"/>
                                        <p:tgtEl>
                                          <p:spTgt spid="1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2000" fill="hold"/>
                                        <p:tgtEl>
                                          <p:spTgt spid="15"/>
                                        </p:tgtEl>
                                        <p:attrNameLst>
                                          <p:attrName>ppt_w</p:attrName>
                                        </p:attrNameLst>
                                      </p:cBhvr>
                                      <p:tavLst>
                                        <p:tav tm="0">
                                          <p:val>
                                            <p:fltVal val="0"/>
                                          </p:val>
                                        </p:tav>
                                        <p:tav tm="100000">
                                          <p:val>
                                            <p:strVal val="#ppt_w"/>
                                          </p:val>
                                        </p:tav>
                                      </p:tavLst>
                                    </p:anim>
                                    <p:anim calcmode="lin" valueType="num">
                                      <p:cBhvr>
                                        <p:cTn id="14" dur="2000" fill="hold"/>
                                        <p:tgtEl>
                                          <p:spTgt spid="15"/>
                                        </p:tgtEl>
                                        <p:attrNameLst>
                                          <p:attrName>ppt_h</p:attrName>
                                        </p:attrNameLst>
                                      </p:cBhvr>
                                      <p:tavLst>
                                        <p:tav tm="0">
                                          <p:val>
                                            <p:fltVal val="0"/>
                                          </p:val>
                                        </p:tav>
                                        <p:tav tm="100000">
                                          <p:val>
                                            <p:strVal val="#ppt_h"/>
                                          </p:val>
                                        </p:tav>
                                      </p:tavLst>
                                    </p:anim>
                                    <p:anim calcmode="lin" valueType="num">
                                      <p:cBhvr>
                                        <p:cTn id="15" dur="2000" fill="hold"/>
                                        <p:tgtEl>
                                          <p:spTgt spid="15"/>
                                        </p:tgtEl>
                                        <p:attrNameLst>
                                          <p:attrName>style.rotation</p:attrName>
                                        </p:attrNameLst>
                                      </p:cBhvr>
                                      <p:tavLst>
                                        <p:tav tm="0">
                                          <p:val>
                                            <p:fltVal val="90"/>
                                          </p:val>
                                        </p:tav>
                                        <p:tav tm="100000">
                                          <p:val>
                                            <p:fltVal val="0"/>
                                          </p:val>
                                        </p:tav>
                                      </p:tavLst>
                                    </p:anim>
                                    <p:animEffect transition="in" filter="fade">
                                      <p:cBhvr>
                                        <p:cTn id="16" dur="2000"/>
                                        <p:tgtEl>
                                          <p:spTgt spid="15"/>
                                        </p:tgtEl>
                                      </p:cBhvr>
                                    </p:animEffect>
                                  </p:childTnLst>
                                </p:cTn>
                              </p:par>
                            </p:childTnLst>
                          </p:cTn>
                        </p:par>
                        <p:par>
                          <p:cTn id="17" fill="hold">
                            <p:stCondLst>
                              <p:cond delay="2000"/>
                            </p:stCondLst>
                            <p:childTnLst>
                              <p:par>
                                <p:cTn id="18" presetID="31" presetClass="entr" presetSubtype="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2000" fill="hold"/>
                                        <p:tgtEl>
                                          <p:spTgt spid="17"/>
                                        </p:tgtEl>
                                        <p:attrNameLst>
                                          <p:attrName>ppt_w</p:attrName>
                                        </p:attrNameLst>
                                      </p:cBhvr>
                                      <p:tavLst>
                                        <p:tav tm="0">
                                          <p:val>
                                            <p:fltVal val="0"/>
                                          </p:val>
                                        </p:tav>
                                        <p:tav tm="100000">
                                          <p:val>
                                            <p:strVal val="#ppt_w"/>
                                          </p:val>
                                        </p:tav>
                                      </p:tavLst>
                                    </p:anim>
                                    <p:anim calcmode="lin" valueType="num">
                                      <p:cBhvr>
                                        <p:cTn id="21" dur="2000" fill="hold"/>
                                        <p:tgtEl>
                                          <p:spTgt spid="17"/>
                                        </p:tgtEl>
                                        <p:attrNameLst>
                                          <p:attrName>ppt_h</p:attrName>
                                        </p:attrNameLst>
                                      </p:cBhvr>
                                      <p:tavLst>
                                        <p:tav tm="0">
                                          <p:val>
                                            <p:fltVal val="0"/>
                                          </p:val>
                                        </p:tav>
                                        <p:tav tm="100000">
                                          <p:val>
                                            <p:strVal val="#ppt_h"/>
                                          </p:val>
                                        </p:tav>
                                      </p:tavLst>
                                    </p:anim>
                                    <p:anim calcmode="lin" valueType="num">
                                      <p:cBhvr>
                                        <p:cTn id="22" dur="2000" fill="hold"/>
                                        <p:tgtEl>
                                          <p:spTgt spid="17"/>
                                        </p:tgtEl>
                                        <p:attrNameLst>
                                          <p:attrName>style.rotation</p:attrName>
                                        </p:attrNameLst>
                                      </p:cBhvr>
                                      <p:tavLst>
                                        <p:tav tm="0">
                                          <p:val>
                                            <p:fltVal val="90"/>
                                          </p:val>
                                        </p:tav>
                                        <p:tav tm="100000">
                                          <p:val>
                                            <p:fltVal val="0"/>
                                          </p:val>
                                        </p:tav>
                                      </p:tavLst>
                                    </p:anim>
                                    <p:animEffect transition="in" filter="fade">
                                      <p:cBhvr>
                                        <p:cTn id="23" dur="2000"/>
                                        <p:tgtEl>
                                          <p:spTgt spid="17"/>
                                        </p:tgtEl>
                                      </p:cBhvr>
                                    </p:animEffect>
                                  </p:childTnLst>
                                </p:cTn>
                              </p:par>
                            </p:childTnLst>
                          </p:cTn>
                        </p:par>
                        <p:par>
                          <p:cTn id="24" fill="hold">
                            <p:stCondLst>
                              <p:cond delay="4000"/>
                            </p:stCondLst>
                            <p:childTnLst>
                              <p:par>
                                <p:cTn id="25" presetID="31"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2000" fill="hold"/>
                                        <p:tgtEl>
                                          <p:spTgt spid="18"/>
                                        </p:tgtEl>
                                        <p:attrNameLst>
                                          <p:attrName>ppt_w</p:attrName>
                                        </p:attrNameLst>
                                      </p:cBhvr>
                                      <p:tavLst>
                                        <p:tav tm="0">
                                          <p:val>
                                            <p:fltVal val="0"/>
                                          </p:val>
                                        </p:tav>
                                        <p:tav tm="100000">
                                          <p:val>
                                            <p:strVal val="#ppt_w"/>
                                          </p:val>
                                        </p:tav>
                                      </p:tavLst>
                                    </p:anim>
                                    <p:anim calcmode="lin" valueType="num">
                                      <p:cBhvr>
                                        <p:cTn id="28" dur="2000" fill="hold"/>
                                        <p:tgtEl>
                                          <p:spTgt spid="18"/>
                                        </p:tgtEl>
                                        <p:attrNameLst>
                                          <p:attrName>ppt_h</p:attrName>
                                        </p:attrNameLst>
                                      </p:cBhvr>
                                      <p:tavLst>
                                        <p:tav tm="0">
                                          <p:val>
                                            <p:fltVal val="0"/>
                                          </p:val>
                                        </p:tav>
                                        <p:tav tm="100000">
                                          <p:val>
                                            <p:strVal val="#ppt_h"/>
                                          </p:val>
                                        </p:tav>
                                      </p:tavLst>
                                    </p:anim>
                                    <p:anim calcmode="lin" valueType="num">
                                      <p:cBhvr>
                                        <p:cTn id="29" dur="2000" fill="hold"/>
                                        <p:tgtEl>
                                          <p:spTgt spid="18"/>
                                        </p:tgtEl>
                                        <p:attrNameLst>
                                          <p:attrName>style.rotation</p:attrName>
                                        </p:attrNameLst>
                                      </p:cBhvr>
                                      <p:tavLst>
                                        <p:tav tm="0">
                                          <p:val>
                                            <p:fltVal val="90"/>
                                          </p:val>
                                        </p:tav>
                                        <p:tav tm="100000">
                                          <p:val>
                                            <p:fltVal val="0"/>
                                          </p:val>
                                        </p:tav>
                                      </p:tavLst>
                                    </p:anim>
                                    <p:animEffect transition="in" filter="fade">
                                      <p:cBhvr>
                                        <p:cTn id="30" dur="2000"/>
                                        <p:tgtEl>
                                          <p:spTgt spid="18"/>
                                        </p:tgtEl>
                                      </p:cBhvr>
                                    </p:animEffect>
                                  </p:childTnLst>
                                </p:cTn>
                              </p:par>
                            </p:childTnLst>
                          </p:cTn>
                        </p:par>
                        <p:par>
                          <p:cTn id="31" fill="hold">
                            <p:stCondLst>
                              <p:cond delay="6000"/>
                            </p:stCondLst>
                            <p:childTnLst>
                              <p:par>
                                <p:cTn id="32" presetID="31"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2000" fill="hold"/>
                                        <p:tgtEl>
                                          <p:spTgt spid="19"/>
                                        </p:tgtEl>
                                        <p:attrNameLst>
                                          <p:attrName>ppt_w</p:attrName>
                                        </p:attrNameLst>
                                      </p:cBhvr>
                                      <p:tavLst>
                                        <p:tav tm="0">
                                          <p:val>
                                            <p:fltVal val="0"/>
                                          </p:val>
                                        </p:tav>
                                        <p:tav tm="100000">
                                          <p:val>
                                            <p:strVal val="#ppt_w"/>
                                          </p:val>
                                        </p:tav>
                                      </p:tavLst>
                                    </p:anim>
                                    <p:anim calcmode="lin" valueType="num">
                                      <p:cBhvr>
                                        <p:cTn id="35" dur="2000" fill="hold"/>
                                        <p:tgtEl>
                                          <p:spTgt spid="19"/>
                                        </p:tgtEl>
                                        <p:attrNameLst>
                                          <p:attrName>ppt_h</p:attrName>
                                        </p:attrNameLst>
                                      </p:cBhvr>
                                      <p:tavLst>
                                        <p:tav tm="0">
                                          <p:val>
                                            <p:fltVal val="0"/>
                                          </p:val>
                                        </p:tav>
                                        <p:tav tm="100000">
                                          <p:val>
                                            <p:strVal val="#ppt_h"/>
                                          </p:val>
                                        </p:tav>
                                      </p:tavLst>
                                    </p:anim>
                                    <p:anim calcmode="lin" valueType="num">
                                      <p:cBhvr>
                                        <p:cTn id="36" dur="2000" fill="hold"/>
                                        <p:tgtEl>
                                          <p:spTgt spid="19"/>
                                        </p:tgtEl>
                                        <p:attrNameLst>
                                          <p:attrName>style.rotation</p:attrName>
                                        </p:attrNameLst>
                                      </p:cBhvr>
                                      <p:tavLst>
                                        <p:tav tm="0">
                                          <p:val>
                                            <p:fltVal val="90"/>
                                          </p:val>
                                        </p:tav>
                                        <p:tav tm="100000">
                                          <p:val>
                                            <p:fltVal val="0"/>
                                          </p:val>
                                        </p:tav>
                                      </p:tavLst>
                                    </p:anim>
                                    <p:animEffect transition="in" filter="fade">
                                      <p:cBhvr>
                                        <p:cTn id="37" dur="2000"/>
                                        <p:tgtEl>
                                          <p:spTgt spid="19"/>
                                        </p:tgtEl>
                                      </p:cBhvr>
                                    </p:animEffect>
                                  </p:childTnLst>
                                </p:cTn>
                              </p:par>
                            </p:childTnLst>
                          </p:cTn>
                        </p:par>
                        <p:par>
                          <p:cTn id="38" fill="hold">
                            <p:stCondLst>
                              <p:cond delay="8000"/>
                            </p:stCondLst>
                            <p:childTnLst>
                              <p:par>
                                <p:cTn id="39" presetID="31" presetClass="entr" presetSubtype="0"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2000" fill="hold"/>
                                        <p:tgtEl>
                                          <p:spTgt spid="20"/>
                                        </p:tgtEl>
                                        <p:attrNameLst>
                                          <p:attrName>ppt_w</p:attrName>
                                        </p:attrNameLst>
                                      </p:cBhvr>
                                      <p:tavLst>
                                        <p:tav tm="0">
                                          <p:val>
                                            <p:fltVal val="0"/>
                                          </p:val>
                                        </p:tav>
                                        <p:tav tm="100000">
                                          <p:val>
                                            <p:strVal val="#ppt_w"/>
                                          </p:val>
                                        </p:tav>
                                      </p:tavLst>
                                    </p:anim>
                                    <p:anim calcmode="lin" valueType="num">
                                      <p:cBhvr>
                                        <p:cTn id="42" dur="2000" fill="hold"/>
                                        <p:tgtEl>
                                          <p:spTgt spid="20"/>
                                        </p:tgtEl>
                                        <p:attrNameLst>
                                          <p:attrName>ppt_h</p:attrName>
                                        </p:attrNameLst>
                                      </p:cBhvr>
                                      <p:tavLst>
                                        <p:tav tm="0">
                                          <p:val>
                                            <p:fltVal val="0"/>
                                          </p:val>
                                        </p:tav>
                                        <p:tav tm="100000">
                                          <p:val>
                                            <p:strVal val="#ppt_h"/>
                                          </p:val>
                                        </p:tav>
                                      </p:tavLst>
                                    </p:anim>
                                    <p:anim calcmode="lin" valueType="num">
                                      <p:cBhvr>
                                        <p:cTn id="43" dur="2000" fill="hold"/>
                                        <p:tgtEl>
                                          <p:spTgt spid="20"/>
                                        </p:tgtEl>
                                        <p:attrNameLst>
                                          <p:attrName>style.rotation</p:attrName>
                                        </p:attrNameLst>
                                      </p:cBhvr>
                                      <p:tavLst>
                                        <p:tav tm="0">
                                          <p:val>
                                            <p:fltVal val="90"/>
                                          </p:val>
                                        </p:tav>
                                        <p:tav tm="100000">
                                          <p:val>
                                            <p:fltVal val="0"/>
                                          </p:val>
                                        </p:tav>
                                      </p:tavLst>
                                    </p:anim>
                                    <p:animEffect transition="in" filter="fade">
                                      <p:cBhvr>
                                        <p:cTn id="44" dur="2000"/>
                                        <p:tgtEl>
                                          <p:spTgt spid="20"/>
                                        </p:tgtEl>
                                      </p:cBhvr>
                                    </p:animEffect>
                                  </p:childTnLst>
                                </p:cTn>
                              </p:par>
                            </p:childTnLst>
                          </p:cTn>
                        </p:par>
                        <p:par>
                          <p:cTn id="45" fill="hold">
                            <p:stCondLst>
                              <p:cond delay="10000"/>
                            </p:stCondLst>
                            <p:childTnLst>
                              <p:par>
                                <p:cTn id="46" presetID="8" presetClass="emph" presetSubtype="0" fill="hold" nodeType="afterEffect">
                                  <p:stCondLst>
                                    <p:cond delay="5000"/>
                                  </p:stCondLst>
                                  <p:childTnLst>
                                    <p:animRot by="21600000">
                                      <p:cBhvr>
                                        <p:cTn id="47" dur="5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5" grpId="0" animBg="1"/>
      <p:bldP spid="17" grpId="0" animBg="1"/>
      <p:bldP spid="18" grpId="0" animBg="1"/>
      <p:bldP spid="19" grpId="0" animBg="1"/>
      <p:bldP spid="2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4913" y="135863"/>
            <a:ext cx="2273337" cy="3713619"/>
          </a:xfrm>
          <a:prstGeom prst="rect">
            <a:avLst/>
          </a:prstGeom>
          <a:effectLst>
            <a:softEdge rad="635000"/>
          </a:effectLst>
        </p:spPr>
      </p:pic>
      <p:sp>
        <p:nvSpPr>
          <p:cNvPr id="9" name="Rectangle 8"/>
          <p:cNvSpPr/>
          <p:nvPr/>
        </p:nvSpPr>
        <p:spPr>
          <a:xfrm>
            <a:off x="658803" y="142939"/>
            <a:ext cx="4699941" cy="830997"/>
          </a:xfrm>
          <a:prstGeom prst="rect">
            <a:avLst/>
          </a:prstGeom>
          <a:noFill/>
        </p:spPr>
        <p:txBody>
          <a:bodyPr wrap="none" lIns="91440" tIns="45720" rIns="91440" bIns="45720">
            <a:spAutoFit/>
          </a:bodyPr>
          <a:lstStyle/>
          <a:p>
            <a:pPr algn="ctr"/>
            <a:r>
              <a:rPr lang="en-US" sz="4800" b="1" cap="none" spc="0" dirty="0">
                <a:ln w="12700">
                  <a:solidFill>
                    <a:schemeClr val="tx2">
                      <a:lumMod val="75000"/>
                    </a:schemeClr>
                  </a:solidFill>
                  <a:prstDash val="solid"/>
                </a:ln>
                <a:blipFill dpi="0" rotWithShape="1">
                  <a:blip r:embed="rId4">
                    <a:extLst>
                      <a:ext uri="{28A0092B-C50C-407E-A947-70E740481C1C}">
                        <a14:useLocalDpi xmlns:a14="http://schemas.microsoft.com/office/drawing/2010/main" val="0"/>
                      </a:ext>
                    </a:extLst>
                  </a:blip>
                  <a:srcRect/>
                  <a:stretch>
                    <a:fillRect/>
                  </a:stretch>
                </a:blipFill>
                <a:effectLst>
                  <a:outerShdw dist="38100" dir="2640000" algn="bl" rotWithShape="0">
                    <a:schemeClr val="tx2">
                      <a:lumMod val="75000"/>
                    </a:schemeClr>
                  </a:outerShdw>
                </a:effectLst>
                <a:latin typeface="Copperplate Gothic Light" panose="020E0507020206020404" pitchFamily="34" charset="0"/>
              </a:rPr>
              <a:t>Prayer Needs</a:t>
            </a:r>
          </a:p>
        </p:txBody>
      </p:sp>
      <p:graphicFrame>
        <p:nvGraphicFramePr>
          <p:cNvPr id="3" name="Diagram 2"/>
          <p:cNvGraphicFramePr/>
          <p:nvPr>
            <p:extLst>
              <p:ext uri="{D42A27DB-BD31-4B8C-83A1-F6EECF244321}">
                <p14:modId xmlns:p14="http://schemas.microsoft.com/office/powerpoint/2010/main" val="244002326"/>
              </p:ext>
            </p:extLst>
          </p:nvPr>
        </p:nvGraphicFramePr>
        <p:xfrm>
          <a:off x="932615" y="310844"/>
          <a:ext cx="8446153" cy="516405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228197327"/>
      </p:ext>
    </p:extLst>
  </p:cSld>
  <p:clrMapOvr>
    <a:masterClrMapping/>
  </p:clrMapOvr>
  <p:transition spd="slow" advClick="0" advTm="10000">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43843" y="33215"/>
            <a:ext cx="2203278" cy="3599174"/>
          </a:xfrm>
          <a:prstGeom prst="rect">
            <a:avLst/>
          </a:prstGeom>
          <a:effectLst>
            <a:softEdge rad="635000"/>
          </a:effectLst>
        </p:spPr>
      </p:pic>
      <p:sp>
        <p:nvSpPr>
          <p:cNvPr id="9" name="Rectangle 8"/>
          <p:cNvSpPr/>
          <p:nvPr/>
        </p:nvSpPr>
        <p:spPr>
          <a:xfrm>
            <a:off x="443961" y="330527"/>
            <a:ext cx="4699941" cy="830997"/>
          </a:xfrm>
          <a:prstGeom prst="rect">
            <a:avLst/>
          </a:prstGeom>
          <a:noFill/>
        </p:spPr>
        <p:txBody>
          <a:bodyPr wrap="none" lIns="91440" tIns="45720" rIns="91440" bIns="45720">
            <a:spAutoFit/>
          </a:bodyPr>
          <a:lstStyle/>
          <a:p>
            <a:pPr algn="ctr"/>
            <a:r>
              <a:rPr lang="en-US" sz="4800" b="1" cap="none" spc="0" dirty="0">
                <a:ln w="12700">
                  <a:solidFill>
                    <a:schemeClr val="tx2">
                      <a:lumMod val="75000"/>
                    </a:schemeClr>
                  </a:solidFill>
                  <a:prstDash val="solid"/>
                </a:ln>
                <a:blipFill dpi="0" rotWithShape="1">
                  <a:blip r:embed="rId4">
                    <a:extLst>
                      <a:ext uri="{28A0092B-C50C-407E-A947-70E740481C1C}">
                        <a14:useLocalDpi xmlns:a14="http://schemas.microsoft.com/office/drawing/2010/main" val="0"/>
                      </a:ext>
                    </a:extLst>
                  </a:blip>
                  <a:srcRect/>
                  <a:stretch>
                    <a:fillRect/>
                  </a:stretch>
                </a:blipFill>
                <a:effectLst>
                  <a:outerShdw dist="38100" dir="2640000" algn="bl" rotWithShape="0">
                    <a:schemeClr val="tx2">
                      <a:lumMod val="75000"/>
                    </a:schemeClr>
                  </a:outerShdw>
                </a:effectLst>
                <a:latin typeface="Copperplate Gothic Light" panose="020E0507020206020404" pitchFamily="34" charset="0"/>
              </a:rPr>
              <a:t>Prayer Needs</a:t>
            </a:r>
          </a:p>
        </p:txBody>
      </p:sp>
      <p:graphicFrame>
        <p:nvGraphicFramePr>
          <p:cNvPr id="3" name="Diagram 2"/>
          <p:cNvGraphicFramePr/>
          <p:nvPr>
            <p:extLst>
              <p:ext uri="{D42A27DB-BD31-4B8C-83A1-F6EECF244321}">
                <p14:modId xmlns:p14="http://schemas.microsoft.com/office/powerpoint/2010/main" val="2718987912"/>
              </p:ext>
            </p:extLst>
          </p:nvPr>
        </p:nvGraphicFramePr>
        <p:xfrm>
          <a:off x="920825" y="186726"/>
          <a:ext cx="8446153" cy="516405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274872034"/>
      </p:ext>
    </p:extLst>
  </p:cSld>
  <p:clrMapOvr>
    <a:masterClrMapping/>
  </p:clrMapOvr>
  <p:transition spd="slow" advClick="0" advTm="10000">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43843" y="33215"/>
            <a:ext cx="2203278" cy="3599174"/>
          </a:xfrm>
          <a:prstGeom prst="rect">
            <a:avLst/>
          </a:prstGeom>
          <a:effectLst>
            <a:softEdge rad="635000"/>
          </a:effectLst>
        </p:spPr>
      </p:pic>
      <p:sp>
        <p:nvSpPr>
          <p:cNvPr id="9" name="Rectangle 8"/>
          <p:cNvSpPr/>
          <p:nvPr/>
        </p:nvSpPr>
        <p:spPr>
          <a:xfrm>
            <a:off x="443961" y="330527"/>
            <a:ext cx="4699941" cy="830997"/>
          </a:xfrm>
          <a:prstGeom prst="rect">
            <a:avLst/>
          </a:prstGeom>
          <a:noFill/>
        </p:spPr>
        <p:txBody>
          <a:bodyPr wrap="none" lIns="91440" tIns="45720" rIns="91440" bIns="45720">
            <a:spAutoFit/>
          </a:bodyPr>
          <a:lstStyle/>
          <a:p>
            <a:pPr algn="ctr"/>
            <a:r>
              <a:rPr lang="en-US" sz="4800" b="1" cap="none" spc="0" dirty="0">
                <a:ln w="12700">
                  <a:solidFill>
                    <a:schemeClr val="tx2">
                      <a:lumMod val="75000"/>
                    </a:schemeClr>
                  </a:solidFill>
                  <a:prstDash val="solid"/>
                </a:ln>
                <a:blipFill dpi="0" rotWithShape="1">
                  <a:blip r:embed="rId4">
                    <a:extLst>
                      <a:ext uri="{28A0092B-C50C-407E-A947-70E740481C1C}">
                        <a14:useLocalDpi xmlns:a14="http://schemas.microsoft.com/office/drawing/2010/main" val="0"/>
                      </a:ext>
                    </a:extLst>
                  </a:blip>
                  <a:srcRect/>
                  <a:stretch>
                    <a:fillRect/>
                  </a:stretch>
                </a:blipFill>
                <a:effectLst>
                  <a:outerShdw dist="38100" dir="2640000" algn="bl" rotWithShape="0">
                    <a:schemeClr val="tx2">
                      <a:lumMod val="75000"/>
                    </a:schemeClr>
                  </a:outerShdw>
                </a:effectLst>
                <a:latin typeface="Copperplate Gothic Light" panose="020E0507020206020404" pitchFamily="34" charset="0"/>
              </a:rPr>
              <a:t>Prayer Needs</a:t>
            </a:r>
          </a:p>
        </p:txBody>
      </p:sp>
      <p:graphicFrame>
        <p:nvGraphicFramePr>
          <p:cNvPr id="3" name="Diagram 2"/>
          <p:cNvGraphicFramePr/>
          <p:nvPr>
            <p:extLst>
              <p:ext uri="{D42A27DB-BD31-4B8C-83A1-F6EECF244321}">
                <p14:modId xmlns:p14="http://schemas.microsoft.com/office/powerpoint/2010/main" val="2868329444"/>
              </p:ext>
            </p:extLst>
          </p:nvPr>
        </p:nvGraphicFramePr>
        <p:xfrm>
          <a:off x="920825" y="186726"/>
          <a:ext cx="8446153" cy="516405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56618830"/>
      </p:ext>
    </p:extLst>
  </p:cSld>
  <p:clrMapOvr>
    <a:masterClrMapping/>
  </p:clrMapOvr>
  <p:transition spd="slow" advClick="0" advTm="10000">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64598" y="322546"/>
            <a:ext cx="4526895" cy="2550638"/>
          </a:xfrm>
          <a:prstGeom prst="rect">
            <a:avLst/>
          </a:prstGeom>
        </p:spPr>
      </p:pic>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b="39210"/>
          <a:stretch/>
        </p:blipFill>
        <p:spPr>
          <a:xfrm>
            <a:off x="8361044" y="245996"/>
            <a:ext cx="3461333" cy="2805520"/>
          </a:xfrm>
          <a:prstGeom prst="rect">
            <a:avLst/>
          </a:prstGeom>
        </p:spPr>
      </p:pic>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b="45997"/>
          <a:stretch/>
        </p:blipFill>
        <p:spPr>
          <a:xfrm>
            <a:off x="8187214" y="179293"/>
            <a:ext cx="3596563" cy="2589665"/>
          </a:xfrm>
          <a:prstGeom prst="rect">
            <a:avLst/>
          </a:prstGeom>
        </p:spPr>
      </p:pic>
      <p:pic>
        <p:nvPicPr>
          <p:cNvPr id="13" name="Picture 12"/>
          <p:cNvPicPr>
            <a:picLocks noChangeAspect="1"/>
          </p:cNvPicPr>
          <p:nvPr/>
        </p:nvPicPr>
        <p:blipFill rotWithShape="1">
          <a:blip r:embed="rId5">
            <a:extLst>
              <a:ext uri="{28A0092B-C50C-407E-A947-70E740481C1C}">
                <a14:useLocalDpi xmlns:a14="http://schemas.microsoft.com/office/drawing/2010/main" val="0"/>
              </a:ext>
            </a:extLst>
          </a:blip>
          <a:srcRect t="36509"/>
          <a:stretch/>
        </p:blipFill>
        <p:spPr>
          <a:xfrm>
            <a:off x="8521511" y="322545"/>
            <a:ext cx="3223667" cy="2728971"/>
          </a:xfrm>
          <a:prstGeom prst="rect">
            <a:avLst/>
          </a:prstGeom>
        </p:spPr>
      </p:pic>
      <p:pic>
        <p:nvPicPr>
          <p:cNvPr id="14" name="Picture 13"/>
          <p:cNvPicPr>
            <a:picLocks noChangeAspect="1"/>
          </p:cNvPicPr>
          <p:nvPr/>
        </p:nvPicPr>
        <p:blipFill rotWithShape="1">
          <a:blip r:embed="rId6">
            <a:extLst>
              <a:ext uri="{28A0092B-C50C-407E-A947-70E740481C1C}">
                <a14:useLocalDpi xmlns:a14="http://schemas.microsoft.com/office/drawing/2010/main" val="0"/>
              </a:ext>
            </a:extLst>
          </a:blip>
          <a:srcRect b="30560"/>
          <a:stretch/>
        </p:blipFill>
        <p:spPr>
          <a:xfrm>
            <a:off x="8682265" y="144215"/>
            <a:ext cx="3140112" cy="2907302"/>
          </a:xfrm>
          <a:prstGeom prst="rect">
            <a:avLst/>
          </a:prstGeom>
        </p:spPr>
      </p:pic>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47334" y="245996"/>
            <a:ext cx="4793385" cy="2654188"/>
          </a:xfrm>
          <a:prstGeom prst="rect">
            <a:avLst/>
          </a:prstGeom>
        </p:spPr>
      </p:pic>
      <p:pic>
        <p:nvPicPr>
          <p:cNvPr id="9" name="Picture 8"/>
          <p:cNvPicPr>
            <a:picLocks noChangeAspect="1"/>
          </p:cNvPicPr>
          <p:nvPr/>
        </p:nvPicPr>
        <p:blipFill rotWithShape="1">
          <a:blip r:embed="rId8">
            <a:extLst>
              <a:ext uri="{28A0092B-C50C-407E-A947-70E740481C1C}">
                <a14:useLocalDpi xmlns:a14="http://schemas.microsoft.com/office/drawing/2010/main" val="0"/>
              </a:ext>
            </a:extLst>
          </a:blip>
          <a:srcRect t="13709" b="13991"/>
          <a:stretch/>
        </p:blipFill>
        <p:spPr>
          <a:xfrm>
            <a:off x="8634999" y="144215"/>
            <a:ext cx="3275794" cy="3157886"/>
          </a:xfrm>
          <a:prstGeom prst="rect">
            <a:avLst/>
          </a:prstGeom>
        </p:spPr>
      </p:pic>
      <p:sp>
        <p:nvSpPr>
          <p:cNvPr id="8" name="TextBox 7"/>
          <p:cNvSpPr txBox="1"/>
          <p:nvPr/>
        </p:nvSpPr>
        <p:spPr>
          <a:xfrm>
            <a:off x="90152" y="3029755"/>
            <a:ext cx="8537766" cy="3600986"/>
          </a:xfrm>
          <a:prstGeom prst="rect">
            <a:avLst/>
          </a:prstGeom>
          <a:noFill/>
        </p:spPr>
        <p:txBody>
          <a:bodyPr wrap="square" rtlCol="0">
            <a:spAutoFit/>
          </a:bodyPr>
          <a:lstStyle/>
          <a:p>
            <a:pPr algn="ctr"/>
            <a:r>
              <a:rPr lang="en-US" sz="2000" b="1" dirty="0">
                <a:solidFill>
                  <a:schemeClr val="accent1">
                    <a:lumMod val="20000"/>
                    <a:lumOff val="80000"/>
                  </a:schemeClr>
                </a:solidFill>
              </a:rPr>
              <a:t>We founded and continue to support a School in Otada Village, Nigeria. It is a school for orphans and widow's children.. We are a non-profit organization that is building and running  this school</a:t>
            </a:r>
          </a:p>
          <a:p>
            <a:pPr algn="ctr"/>
            <a:r>
              <a:rPr lang="en-US" sz="2000" b="1" dirty="0">
                <a:solidFill>
                  <a:schemeClr val="accent1">
                    <a:lumMod val="20000"/>
                    <a:lumOff val="80000"/>
                  </a:schemeClr>
                </a:solidFill>
              </a:rPr>
              <a:t>- Gilgal Women &amp; Children's Ministry.</a:t>
            </a:r>
          </a:p>
          <a:p>
            <a:pPr algn="ctr"/>
            <a:r>
              <a:rPr lang="en-US" sz="2000" b="1" dirty="0">
                <a:solidFill>
                  <a:schemeClr val="accent1">
                    <a:lumMod val="20000"/>
                    <a:lumOff val="80000"/>
                  </a:schemeClr>
                </a:solidFill>
              </a:rPr>
              <a:t> Inflation has kept us from finishing and we need support to cover monthly running costs.</a:t>
            </a:r>
          </a:p>
          <a:p>
            <a:pPr algn="ctr"/>
            <a:r>
              <a:rPr lang="en-US" sz="2000" b="1" dirty="0">
                <a:solidFill>
                  <a:schemeClr val="accent1">
                    <a:lumMod val="20000"/>
                    <a:lumOff val="80000"/>
                  </a:schemeClr>
                </a:solidFill>
              </a:rPr>
              <a:t>Rent till our new building is completed, teachers salaries, meals at school, and many more costs....</a:t>
            </a:r>
          </a:p>
          <a:p>
            <a:pPr algn="ctr"/>
            <a:r>
              <a:rPr lang="en-US" sz="2400" dirty="0">
                <a:solidFill>
                  <a:srgbClr val="00B0F0"/>
                </a:solidFill>
              </a:rPr>
              <a:t>Please contact us to sponsor a child, your support can change their lives.</a:t>
            </a:r>
            <a:r>
              <a:rPr lang="en-US" sz="2000" dirty="0">
                <a:solidFill>
                  <a:srgbClr val="00B0F0"/>
                </a:solidFill>
              </a:rPr>
              <a:t> </a:t>
            </a:r>
          </a:p>
          <a:p>
            <a:pPr algn="ctr"/>
            <a:r>
              <a:rPr lang="en-US" sz="2000" b="1" dirty="0">
                <a:solidFill>
                  <a:schemeClr val="accent1">
                    <a:lumMod val="20000"/>
                    <a:lumOff val="80000"/>
                  </a:schemeClr>
                </a:solidFill>
              </a:rPr>
              <a:t>Visit the Gilgal International Facebook Page and Blog! </a:t>
            </a:r>
          </a:p>
        </p:txBody>
      </p:sp>
      <p:sp>
        <p:nvSpPr>
          <p:cNvPr id="15" name="TextBox 14"/>
          <p:cNvSpPr txBox="1"/>
          <p:nvPr/>
        </p:nvSpPr>
        <p:spPr>
          <a:xfrm>
            <a:off x="8545293" y="3386980"/>
            <a:ext cx="3530449" cy="2062103"/>
          </a:xfrm>
          <a:prstGeom prst="rect">
            <a:avLst/>
          </a:prstGeom>
          <a:noFill/>
        </p:spPr>
        <p:txBody>
          <a:bodyPr wrap="square" rtlCol="0">
            <a:spAutoFit/>
          </a:bodyPr>
          <a:lstStyle/>
          <a:p>
            <a:pPr algn="ctr"/>
            <a:r>
              <a:rPr lang="en-US" sz="1600" b="1" dirty="0">
                <a:solidFill>
                  <a:schemeClr val="accent2">
                    <a:lumMod val="20000"/>
                    <a:lumOff val="80000"/>
                  </a:schemeClr>
                </a:solidFill>
                <a:effectLst/>
              </a:rPr>
              <a:t>The vision for the Gilgal Women and Children's Foundation International is based on Joshua 5:9 which says,</a:t>
            </a:r>
          </a:p>
          <a:p>
            <a:pPr algn="ctr"/>
            <a:r>
              <a:rPr lang="en-US" sz="1600" b="1" dirty="0">
                <a:solidFill>
                  <a:schemeClr val="accent2">
                    <a:lumMod val="20000"/>
                    <a:lumOff val="80000"/>
                  </a:schemeClr>
                </a:solidFill>
                <a:effectLst/>
              </a:rPr>
              <a:t>"And the LORD said unto Joshua, this day have I rolled away the reproach of Egypt from you. Wherefore the name of the place is called Gilgal unto this day."</a:t>
            </a:r>
          </a:p>
        </p:txBody>
      </p:sp>
      <p:sp>
        <p:nvSpPr>
          <p:cNvPr id="17" name="TextBox 16"/>
          <p:cNvSpPr txBox="1"/>
          <p:nvPr/>
        </p:nvSpPr>
        <p:spPr>
          <a:xfrm>
            <a:off x="8993762" y="3378651"/>
            <a:ext cx="2647599" cy="2246769"/>
          </a:xfrm>
          <a:prstGeom prst="rect">
            <a:avLst/>
          </a:prstGeom>
          <a:noFill/>
        </p:spPr>
        <p:txBody>
          <a:bodyPr wrap="square" rtlCol="0">
            <a:spAutoFit/>
          </a:bodyPr>
          <a:lstStyle/>
          <a:p>
            <a:pPr algn="ctr"/>
            <a:r>
              <a:rPr lang="en-CA" sz="2000" dirty="0">
                <a:solidFill>
                  <a:srgbClr val="00B0F0"/>
                </a:solidFill>
              </a:rPr>
              <a:t>Please help this Ministry by sponsoring a child or pledging long term donations</a:t>
            </a:r>
          </a:p>
          <a:p>
            <a:pPr algn="ctr"/>
            <a:r>
              <a:rPr lang="en-CA" sz="2000" dirty="0">
                <a:solidFill>
                  <a:srgbClr val="00B0F0"/>
                </a:solidFill>
              </a:rPr>
              <a:t>Any amount can make a new life for these children.</a:t>
            </a:r>
          </a:p>
        </p:txBody>
      </p:sp>
    </p:spTree>
    <p:extLst>
      <p:ext uri="{BB962C8B-B14F-4D97-AF65-F5344CB8AC3E}">
        <p14:creationId xmlns:p14="http://schemas.microsoft.com/office/powerpoint/2010/main" val="1430723135"/>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xit" presetSubtype="0" fill="hold" nodeType="afterEffect">
                                  <p:stCondLst>
                                    <p:cond delay="3000"/>
                                  </p:stCondLst>
                                  <p:childTnLst>
                                    <p:animEffect transition="out" filter="fade">
                                      <p:cBhvr>
                                        <p:cTn id="10" dur="5000"/>
                                        <p:tgtEl>
                                          <p:spTgt spid="14"/>
                                        </p:tgtEl>
                                      </p:cBhvr>
                                    </p:animEffect>
                                    <p:set>
                                      <p:cBhvr>
                                        <p:cTn id="11" dur="1" fill="hold">
                                          <p:stCondLst>
                                            <p:cond delay="4999"/>
                                          </p:stCondLst>
                                        </p:cTn>
                                        <p:tgtEl>
                                          <p:spTgt spid="14"/>
                                        </p:tgtEl>
                                        <p:attrNameLst>
                                          <p:attrName>style.visibility</p:attrName>
                                        </p:attrNameLst>
                                      </p:cBhvr>
                                      <p:to>
                                        <p:strVal val="hidden"/>
                                      </p:to>
                                    </p:set>
                                  </p:childTnLst>
                                </p:cTn>
                              </p:par>
                            </p:childTnLst>
                          </p:cTn>
                        </p:par>
                        <p:par>
                          <p:cTn id="12" fill="hold">
                            <p:stCondLst>
                              <p:cond delay="85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0"/>
                                        <p:tgtEl>
                                          <p:spTgt spid="13"/>
                                        </p:tgtEl>
                                      </p:cBhvr>
                                    </p:animEffect>
                                  </p:childTnLst>
                                </p:cTn>
                              </p:par>
                            </p:childTnLst>
                          </p:cTn>
                        </p:par>
                        <p:par>
                          <p:cTn id="16" fill="hold">
                            <p:stCondLst>
                              <p:cond delay="13500"/>
                            </p:stCondLst>
                            <p:childTnLst>
                              <p:par>
                                <p:cTn id="17" presetID="10" presetClass="exit" presetSubtype="0" fill="hold" nodeType="afterEffect">
                                  <p:stCondLst>
                                    <p:cond delay="3000"/>
                                  </p:stCondLst>
                                  <p:childTnLst>
                                    <p:animEffect transition="out" filter="fade">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childTnLst>
                          </p:cTn>
                        </p:par>
                        <p:par>
                          <p:cTn id="20" fill="hold">
                            <p:stCondLst>
                              <p:cond delay="21500"/>
                            </p:stCondLst>
                            <p:childTnLst>
                              <p:par>
                                <p:cTn id="21" presetID="10"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0"/>
                                        <p:tgtEl>
                                          <p:spTgt spid="12"/>
                                        </p:tgtEl>
                                      </p:cBhvr>
                                    </p:animEffect>
                                  </p:childTnLst>
                                </p:cTn>
                              </p:par>
                            </p:childTnLst>
                          </p:cTn>
                        </p:par>
                        <p:par>
                          <p:cTn id="24" fill="hold">
                            <p:stCondLst>
                              <p:cond delay="26500"/>
                            </p:stCondLst>
                            <p:childTnLst>
                              <p:par>
                                <p:cTn id="25" presetID="10" presetClass="exit" presetSubtype="0" fill="hold" nodeType="afterEffect">
                                  <p:stCondLst>
                                    <p:cond delay="3000"/>
                                  </p:stCondLst>
                                  <p:childTnLst>
                                    <p:animEffect transition="out" filter="fade">
                                      <p:cBhvr>
                                        <p:cTn id="26" dur="5000"/>
                                        <p:tgtEl>
                                          <p:spTgt spid="12"/>
                                        </p:tgtEl>
                                      </p:cBhvr>
                                    </p:animEffect>
                                    <p:set>
                                      <p:cBhvr>
                                        <p:cTn id="27" dur="1" fill="hold">
                                          <p:stCondLst>
                                            <p:cond delay="4999"/>
                                          </p:stCondLst>
                                        </p:cTn>
                                        <p:tgtEl>
                                          <p:spTgt spid="12"/>
                                        </p:tgtEl>
                                        <p:attrNameLst>
                                          <p:attrName>style.visibility</p:attrName>
                                        </p:attrNameLst>
                                      </p:cBhvr>
                                      <p:to>
                                        <p:strVal val="hidden"/>
                                      </p:to>
                                    </p:set>
                                  </p:childTnLst>
                                </p:cTn>
                              </p:par>
                            </p:childTnLst>
                          </p:cTn>
                        </p:par>
                        <p:par>
                          <p:cTn id="28" fill="hold">
                            <p:stCondLst>
                              <p:cond delay="34500"/>
                            </p:stCondLst>
                            <p:childTnLst>
                              <p:par>
                                <p:cTn id="29" presetID="10"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0"/>
                                        <p:tgtEl>
                                          <p:spTgt spid="11"/>
                                        </p:tgtEl>
                                      </p:cBhvr>
                                    </p:animEffect>
                                  </p:childTnLst>
                                </p:cTn>
                              </p:par>
                            </p:childTnLst>
                          </p:cTn>
                        </p:par>
                        <p:par>
                          <p:cTn id="32" fill="hold">
                            <p:stCondLst>
                              <p:cond delay="39500"/>
                            </p:stCondLst>
                            <p:childTnLst>
                              <p:par>
                                <p:cTn id="33" presetID="10" presetClass="exit" presetSubtype="0" fill="hold" nodeType="afterEffect">
                                  <p:stCondLst>
                                    <p:cond delay="3000"/>
                                  </p:stCondLst>
                                  <p:childTnLst>
                                    <p:animEffect transition="out" filter="fade">
                                      <p:cBhvr>
                                        <p:cTn id="34" dur="5000"/>
                                        <p:tgtEl>
                                          <p:spTgt spid="11"/>
                                        </p:tgtEl>
                                      </p:cBhvr>
                                    </p:animEffect>
                                    <p:set>
                                      <p:cBhvr>
                                        <p:cTn id="35" dur="1" fill="hold">
                                          <p:stCondLst>
                                            <p:cond delay="4999"/>
                                          </p:stCondLst>
                                        </p:cTn>
                                        <p:tgtEl>
                                          <p:spTgt spid="11"/>
                                        </p:tgtEl>
                                        <p:attrNameLst>
                                          <p:attrName>style.visibility</p:attrName>
                                        </p:attrNameLst>
                                      </p:cBhvr>
                                      <p:to>
                                        <p:strVal val="hidden"/>
                                      </p:to>
                                    </p:set>
                                  </p:childTnLst>
                                </p:cTn>
                              </p:par>
                            </p:childTnLst>
                          </p:cTn>
                        </p:par>
                        <p:par>
                          <p:cTn id="36" fill="hold">
                            <p:stCondLst>
                              <p:cond delay="475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0"/>
                                        <p:tgtEl>
                                          <p:spTgt spid="10"/>
                                        </p:tgtEl>
                                      </p:cBhvr>
                                    </p:animEffect>
                                  </p:childTnLst>
                                </p:cTn>
                              </p:par>
                            </p:childTnLst>
                          </p:cTn>
                        </p:par>
                        <p:par>
                          <p:cTn id="40" fill="hold">
                            <p:stCondLst>
                              <p:cond delay="52500"/>
                            </p:stCondLst>
                            <p:childTnLst>
                              <p:par>
                                <p:cTn id="41" presetID="10" presetClass="exit" presetSubtype="0" fill="hold" nodeType="afterEffect">
                                  <p:stCondLst>
                                    <p:cond delay="3000"/>
                                  </p:stCondLst>
                                  <p:childTnLst>
                                    <p:animEffect transition="out" filter="fade">
                                      <p:cBhvr>
                                        <p:cTn id="42" dur="5000"/>
                                        <p:tgtEl>
                                          <p:spTgt spid="10"/>
                                        </p:tgtEl>
                                      </p:cBhvr>
                                    </p:animEffect>
                                    <p:set>
                                      <p:cBhvr>
                                        <p:cTn id="43" dur="1" fill="hold">
                                          <p:stCondLst>
                                            <p:cond delay="4999"/>
                                          </p:stCondLst>
                                        </p:cTn>
                                        <p:tgtEl>
                                          <p:spTgt spid="10"/>
                                        </p:tgtEl>
                                        <p:attrNameLst>
                                          <p:attrName>style.visibility</p:attrName>
                                        </p:attrNameLst>
                                      </p:cBhvr>
                                      <p:to>
                                        <p:strVal val="hidden"/>
                                      </p:to>
                                    </p:set>
                                  </p:childTnLst>
                                </p:cTn>
                              </p:par>
                            </p:childTnLst>
                          </p:cTn>
                        </p:par>
                        <p:par>
                          <p:cTn id="44" fill="hold">
                            <p:stCondLst>
                              <p:cond delay="60500"/>
                            </p:stCondLst>
                            <p:childTnLst>
                              <p:par>
                                <p:cTn id="45" presetID="10" presetClass="entr" presetSubtype="0"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0"/>
                                        <p:tgtEl>
                                          <p:spTgt spid="9"/>
                                        </p:tgtEl>
                                      </p:cBhvr>
                                    </p:animEffect>
                                  </p:childTnLst>
                                </p:cTn>
                              </p:par>
                              <p:par>
                                <p:cTn id="48" presetID="10" presetClass="exit" presetSubtype="0" fill="hold" grpId="0" nodeType="withEffect">
                                  <p:stCondLst>
                                    <p:cond delay="0"/>
                                  </p:stCondLst>
                                  <p:childTnLst>
                                    <p:animEffect transition="out" filter="fade">
                                      <p:cBhvr>
                                        <p:cTn id="49" dur="2000"/>
                                        <p:tgtEl>
                                          <p:spTgt spid="15"/>
                                        </p:tgtEl>
                                      </p:cBhvr>
                                    </p:animEffect>
                                    <p:set>
                                      <p:cBhvr>
                                        <p:cTn id="50" dur="1" fill="hold">
                                          <p:stCondLst>
                                            <p:cond delay="1999"/>
                                          </p:stCondLst>
                                        </p:cTn>
                                        <p:tgtEl>
                                          <p:spTgt spid="15"/>
                                        </p:tgtEl>
                                        <p:attrNameLst>
                                          <p:attrName>style.visibility</p:attrName>
                                        </p:attrNameLst>
                                      </p:cBhvr>
                                      <p:to>
                                        <p:strVal val="hidden"/>
                                      </p:to>
                                    </p:set>
                                  </p:childTnLst>
                                </p:cTn>
                              </p:par>
                            </p:childTnLst>
                          </p:cTn>
                        </p:par>
                        <p:par>
                          <p:cTn id="51" fill="hold">
                            <p:stCondLst>
                              <p:cond delay="65500"/>
                            </p:stCondLst>
                            <p:childTnLst>
                              <p:par>
                                <p:cTn id="52" presetID="10" presetClass="entr" presetSubtype="0" fill="hold" grpId="1"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2000"/>
                                        <p:tgtEl>
                                          <p:spTgt spid="17"/>
                                        </p:tgtEl>
                                      </p:cBhvr>
                                    </p:animEffect>
                                  </p:childTnLst>
                                </p:cTn>
                              </p:par>
                            </p:childTnLst>
                          </p:cTn>
                        </p:par>
                        <p:par>
                          <p:cTn id="55" fill="hold">
                            <p:stCondLst>
                              <p:cond delay="67500"/>
                            </p:stCondLst>
                            <p:childTnLst>
                              <p:par>
                                <p:cTn id="56" presetID="10" presetClass="exit" presetSubtype="0" fill="hold" grpId="0" nodeType="afterEffect">
                                  <p:stCondLst>
                                    <p:cond delay="5000"/>
                                  </p:stCondLst>
                                  <p:childTnLst>
                                    <p:animEffect transition="out" filter="fade">
                                      <p:cBhvr>
                                        <p:cTn id="57" dur="2000"/>
                                        <p:tgtEl>
                                          <p:spTgt spid="17"/>
                                        </p:tgtEl>
                                      </p:cBhvr>
                                    </p:animEffect>
                                    <p:set>
                                      <p:cBhvr>
                                        <p:cTn id="58" dur="1" fill="hold">
                                          <p:stCondLst>
                                            <p:cond delay="1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7"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21045" y="322546"/>
            <a:ext cx="2170448" cy="1222919"/>
          </a:xfrm>
          <a:prstGeom prst="rect">
            <a:avLst/>
          </a:prstGeom>
        </p:spPr>
      </p:pic>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b="39210"/>
          <a:stretch/>
        </p:blipFill>
        <p:spPr>
          <a:xfrm>
            <a:off x="9905749" y="245996"/>
            <a:ext cx="1916628" cy="1553488"/>
          </a:xfrm>
          <a:prstGeom prst="rect">
            <a:avLst/>
          </a:prstGeom>
        </p:spPr>
      </p:pic>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b="45997"/>
          <a:stretch/>
        </p:blipFill>
        <p:spPr>
          <a:xfrm>
            <a:off x="9582350" y="179293"/>
            <a:ext cx="2201427" cy="1585113"/>
          </a:xfrm>
          <a:prstGeom prst="rect">
            <a:avLst/>
          </a:prstGeom>
        </p:spPr>
      </p:pic>
      <p:pic>
        <p:nvPicPr>
          <p:cNvPr id="13" name="Picture 12"/>
          <p:cNvPicPr>
            <a:picLocks noChangeAspect="1"/>
          </p:cNvPicPr>
          <p:nvPr/>
        </p:nvPicPr>
        <p:blipFill rotWithShape="1">
          <a:blip r:embed="rId5">
            <a:extLst>
              <a:ext uri="{28A0092B-C50C-407E-A947-70E740481C1C}">
                <a14:useLocalDpi xmlns:a14="http://schemas.microsoft.com/office/drawing/2010/main" val="0"/>
              </a:ext>
            </a:extLst>
          </a:blip>
          <a:srcRect t="36509"/>
          <a:stretch/>
        </p:blipFill>
        <p:spPr>
          <a:xfrm>
            <a:off x="9859381" y="322545"/>
            <a:ext cx="1885797" cy="1596407"/>
          </a:xfrm>
          <a:prstGeom prst="rect">
            <a:avLst/>
          </a:prstGeom>
        </p:spPr>
      </p:pic>
      <p:pic>
        <p:nvPicPr>
          <p:cNvPr id="14" name="Picture 13"/>
          <p:cNvPicPr>
            <a:picLocks noChangeAspect="1"/>
          </p:cNvPicPr>
          <p:nvPr/>
        </p:nvPicPr>
        <p:blipFill rotWithShape="1">
          <a:blip r:embed="rId6">
            <a:extLst>
              <a:ext uri="{28A0092B-C50C-407E-A947-70E740481C1C}">
                <a14:useLocalDpi xmlns:a14="http://schemas.microsoft.com/office/drawing/2010/main" val="0"/>
              </a:ext>
            </a:extLst>
          </a:blip>
          <a:srcRect b="30560"/>
          <a:stretch/>
        </p:blipFill>
        <p:spPr>
          <a:xfrm>
            <a:off x="9808151" y="144215"/>
            <a:ext cx="2014225" cy="1864889"/>
          </a:xfrm>
          <a:prstGeom prst="rect">
            <a:avLst/>
          </a:prstGeom>
        </p:spPr>
      </p:pic>
      <p:pic>
        <p:nvPicPr>
          <p:cNvPr id="9" name="Picture 8"/>
          <p:cNvPicPr>
            <a:picLocks noChangeAspect="1"/>
          </p:cNvPicPr>
          <p:nvPr/>
        </p:nvPicPr>
        <p:blipFill rotWithShape="1">
          <a:blip r:embed="rId7">
            <a:extLst>
              <a:ext uri="{28A0092B-C50C-407E-A947-70E740481C1C}">
                <a14:useLocalDpi xmlns:a14="http://schemas.microsoft.com/office/drawing/2010/main" val="0"/>
              </a:ext>
            </a:extLst>
          </a:blip>
          <a:srcRect t="13709" b="13991"/>
          <a:stretch/>
        </p:blipFill>
        <p:spPr>
          <a:xfrm>
            <a:off x="9646275" y="144215"/>
            <a:ext cx="2264517" cy="2183009"/>
          </a:xfrm>
          <a:prstGeom prst="rect">
            <a:avLst/>
          </a:prstGeom>
        </p:spPr>
      </p:pic>
      <p:sp>
        <p:nvSpPr>
          <p:cNvPr id="8" name="TextBox 7"/>
          <p:cNvSpPr txBox="1"/>
          <p:nvPr/>
        </p:nvSpPr>
        <p:spPr>
          <a:xfrm>
            <a:off x="140290" y="1022740"/>
            <a:ext cx="9457186" cy="5416868"/>
          </a:xfrm>
          <a:prstGeom prst="rect">
            <a:avLst/>
          </a:prstGeom>
          <a:noFill/>
        </p:spPr>
        <p:txBody>
          <a:bodyPr wrap="square" rtlCol="0">
            <a:spAutoFit/>
          </a:bodyPr>
          <a:lstStyle/>
          <a:p>
            <a:pPr algn="ctr"/>
            <a:r>
              <a:rPr lang="en-CA" dirty="0">
                <a:solidFill>
                  <a:schemeClr val="bg1"/>
                </a:solidFill>
              </a:rPr>
              <a:t>Knowing first-hand the needs for accessible education to underprivileged children, we founded and continue to support two schools in </a:t>
            </a:r>
            <a:r>
              <a:rPr lang="en-CA" dirty="0" err="1">
                <a:solidFill>
                  <a:schemeClr val="bg1"/>
                </a:solidFill>
              </a:rPr>
              <a:t>Otada</a:t>
            </a:r>
            <a:r>
              <a:rPr lang="en-CA" dirty="0">
                <a:solidFill>
                  <a:schemeClr val="bg1"/>
                </a:solidFill>
              </a:rPr>
              <a:t> Village and </a:t>
            </a:r>
            <a:r>
              <a:rPr lang="en-CA" dirty="0" err="1">
                <a:solidFill>
                  <a:schemeClr val="bg1"/>
                </a:solidFill>
              </a:rPr>
              <a:t>Otukpo</a:t>
            </a:r>
            <a:r>
              <a:rPr lang="en-CA" dirty="0">
                <a:solidFill>
                  <a:schemeClr val="bg1"/>
                </a:solidFill>
              </a:rPr>
              <a:t> town, Nigeria. The schools focus on providing education for orphans and widow's children nursery to primary 6. We are a Canadian non-profit organization that is building and running these schools - Gilgal Women &amp; Children Ministry International. Gilgal desires to be a bridge between Canada and Africa; giving the two societies an opportunity to be a blessing to each other.</a:t>
            </a:r>
          </a:p>
          <a:p>
            <a:pPr algn="ctr"/>
            <a:r>
              <a:rPr lang="en-CA" dirty="0">
                <a:solidFill>
                  <a:schemeClr val="bg1"/>
                </a:solidFill>
              </a:rPr>
              <a:t>As of 2016 we now have 216 students attending our </a:t>
            </a:r>
            <a:r>
              <a:rPr lang="en-CA" dirty="0" err="1">
                <a:solidFill>
                  <a:schemeClr val="bg1"/>
                </a:solidFill>
              </a:rPr>
              <a:t>Otukpo</a:t>
            </a:r>
            <a:r>
              <a:rPr lang="en-CA" dirty="0">
                <a:solidFill>
                  <a:schemeClr val="bg1"/>
                </a:solidFill>
              </a:rPr>
              <a:t> school where we rent a building and 71 at </a:t>
            </a:r>
            <a:r>
              <a:rPr lang="en-CA" dirty="0" err="1">
                <a:solidFill>
                  <a:schemeClr val="bg1"/>
                </a:solidFill>
              </a:rPr>
              <a:t>Otada</a:t>
            </a:r>
            <a:r>
              <a:rPr lang="en-CA" dirty="0">
                <a:solidFill>
                  <a:schemeClr val="bg1"/>
                </a:solidFill>
              </a:rPr>
              <a:t> school. In October of 2013 we broke ground for construction of our new building in </a:t>
            </a:r>
            <a:r>
              <a:rPr lang="en-CA" dirty="0" err="1">
                <a:solidFill>
                  <a:schemeClr val="bg1"/>
                </a:solidFill>
              </a:rPr>
              <a:t>Otada</a:t>
            </a:r>
            <a:r>
              <a:rPr lang="en-CA" dirty="0">
                <a:solidFill>
                  <a:schemeClr val="bg1"/>
                </a:solidFill>
              </a:rPr>
              <a:t>.</a:t>
            </a:r>
            <a:endParaRPr lang="en-CA" sz="2000" dirty="0">
              <a:solidFill>
                <a:schemeClr val="bg1"/>
              </a:solidFill>
            </a:endParaRPr>
          </a:p>
          <a:p>
            <a:r>
              <a:rPr lang="en-CA" sz="2400" b="1" dirty="0">
                <a:solidFill>
                  <a:schemeClr val="bg1"/>
                </a:solidFill>
              </a:rPr>
              <a:t>Our vision for the future is to:</a:t>
            </a:r>
          </a:p>
          <a:p>
            <a:r>
              <a:rPr lang="en-CA" sz="1600" dirty="0">
                <a:solidFill>
                  <a:schemeClr val="bg1"/>
                </a:solidFill>
              </a:rPr>
              <a:t>· Finish the school building that has been started.</a:t>
            </a:r>
          </a:p>
          <a:p>
            <a:r>
              <a:rPr lang="en-CA" sz="1600" dirty="0">
                <a:solidFill>
                  <a:schemeClr val="bg1"/>
                </a:solidFill>
              </a:rPr>
              <a:t>· Start a secondary school.</a:t>
            </a:r>
          </a:p>
          <a:p>
            <a:r>
              <a:rPr lang="en-CA" sz="1600" dirty="0">
                <a:solidFill>
                  <a:schemeClr val="bg1"/>
                </a:solidFill>
              </a:rPr>
              <a:t>· Have an accommodation facility which would provide house parents for orphaned and widowed children.</a:t>
            </a:r>
          </a:p>
          <a:p>
            <a:r>
              <a:rPr lang="en-CA" sz="1600" dirty="0">
                <a:solidFill>
                  <a:schemeClr val="bg1"/>
                </a:solidFill>
              </a:rPr>
              <a:t>· We would like to have interim house parents that would like to volunteer in near future to allow orphaned children to grow up in families. </a:t>
            </a:r>
          </a:p>
          <a:p>
            <a:r>
              <a:rPr lang="en-CA" sz="1600" dirty="0">
                <a:solidFill>
                  <a:schemeClr val="bg1"/>
                </a:solidFill>
              </a:rPr>
              <a:t>· Increase our enrollment each year as the demand for education is great. </a:t>
            </a:r>
          </a:p>
          <a:p>
            <a:r>
              <a:rPr lang="en-CA" sz="1600" dirty="0">
                <a:solidFill>
                  <a:schemeClr val="bg1"/>
                </a:solidFill>
              </a:rPr>
              <a:t>· Our goal is also to open facilities and schools for other villages with the same vision for orphans and widowed children.</a:t>
            </a:r>
          </a:p>
          <a:p>
            <a:pPr algn="ctr"/>
            <a:r>
              <a:rPr lang="en-CA" sz="1600" b="1" dirty="0">
                <a:solidFill>
                  <a:schemeClr val="bg1"/>
                </a:solidFill>
              </a:rPr>
              <a:t>To stay current on the latest ministry events and developments</a:t>
            </a:r>
            <a:r>
              <a:rPr lang="en-CA" sz="1600" dirty="0">
                <a:solidFill>
                  <a:schemeClr val="bg1"/>
                </a:solidFill>
              </a:rPr>
              <a:t> visit the Gilgal International </a:t>
            </a:r>
          </a:p>
          <a:p>
            <a:pPr algn="ctr"/>
            <a:r>
              <a:rPr lang="en-CA" sz="1600" dirty="0">
                <a:solidFill>
                  <a:schemeClr val="bg1"/>
                </a:solidFill>
                <a:hlinkClick r:id="rId8" tooltip="Gilgal Women and Children Ministry International"/>
              </a:rPr>
              <a:t>Facebook Page</a:t>
            </a:r>
            <a:r>
              <a:rPr lang="en-CA" sz="1600" dirty="0">
                <a:solidFill>
                  <a:schemeClr val="bg1"/>
                </a:solidFill>
              </a:rPr>
              <a:t> and </a:t>
            </a:r>
            <a:r>
              <a:rPr lang="en-CA" sz="1600" dirty="0">
                <a:solidFill>
                  <a:schemeClr val="bg1"/>
                </a:solidFill>
                <a:hlinkClick r:id="rId9"/>
              </a:rPr>
              <a:t>Blog</a:t>
            </a:r>
            <a:r>
              <a:rPr lang="en-CA" sz="1600" dirty="0">
                <a:solidFill>
                  <a:schemeClr val="bg1"/>
                </a:solidFill>
              </a:rPr>
              <a:t>! </a:t>
            </a:r>
          </a:p>
        </p:txBody>
      </p:sp>
      <p:sp>
        <p:nvSpPr>
          <p:cNvPr id="2" name="Rectangle 1"/>
          <p:cNvSpPr/>
          <p:nvPr/>
        </p:nvSpPr>
        <p:spPr>
          <a:xfrm>
            <a:off x="9623961" y="2917067"/>
            <a:ext cx="2309143" cy="2585323"/>
          </a:xfrm>
          <a:prstGeom prst="rect">
            <a:avLst/>
          </a:prstGeom>
        </p:spPr>
        <p:txBody>
          <a:bodyPr wrap="square">
            <a:spAutoFit/>
          </a:bodyPr>
          <a:lstStyle/>
          <a:p>
            <a:pPr algn="ctr"/>
            <a:r>
              <a:rPr lang="en-US" i="1" dirty="0">
                <a:solidFill>
                  <a:schemeClr val="accent2">
                    <a:lumMod val="40000"/>
                    <a:lumOff val="60000"/>
                  </a:schemeClr>
                </a:solidFill>
              </a:rPr>
              <a:t>Religion that God our Father accepts as pure and faultless is this: to look after orphans and widows in their distress and to keep oneself from being polluted by the world.</a:t>
            </a:r>
            <a:br>
              <a:rPr lang="en-US" dirty="0">
                <a:solidFill>
                  <a:schemeClr val="accent2">
                    <a:lumMod val="40000"/>
                    <a:lumOff val="60000"/>
                  </a:schemeClr>
                </a:solidFill>
              </a:rPr>
            </a:br>
            <a:r>
              <a:rPr lang="en-US" dirty="0">
                <a:solidFill>
                  <a:schemeClr val="accent2">
                    <a:lumMod val="40000"/>
                    <a:lumOff val="60000"/>
                  </a:schemeClr>
                </a:solidFill>
              </a:rPr>
              <a:t>James 1:27 NIV</a:t>
            </a:r>
            <a:endParaRPr lang="en-CA" dirty="0"/>
          </a:p>
        </p:txBody>
      </p:sp>
      <p:pic>
        <p:nvPicPr>
          <p:cNvPr id="3" name="Picture 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159938" y="144215"/>
            <a:ext cx="1402765" cy="776737"/>
          </a:xfrm>
          <a:prstGeom prst="rect">
            <a:avLst/>
          </a:prstGeom>
        </p:spPr>
      </p:pic>
      <p:pic>
        <p:nvPicPr>
          <p:cNvPr id="4" name="Picture 3"/>
          <p:cNvPicPr>
            <a:picLocks noChangeAspect="1"/>
          </p:cNvPicPr>
          <p:nvPr/>
        </p:nvPicPr>
        <p:blipFill rotWithShape="1">
          <a:blip r:embed="rId11">
            <a:extLst>
              <a:ext uri="{28A0092B-C50C-407E-A947-70E740481C1C}">
                <a14:useLocalDpi xmlns:a14="http://schemas.microsoft.com/office/drawing/2010/main" val="0"/>
              </a:ext>
            </a:extLst>
          </a:blip>
          <a:srcRect l="1926" t="25207" r="2148" b="25508"/>
          <a:stretch/>
        </p:blipFill>
        <p:spPr>
          <a:xfrm>
            <a:off x="7115103" y="277088"/>
            <a:ext cx="978771" cy="502872"/>
          </a:xfrm>
          <a:prstGeom prst="rect">
            <a:avLst/>
          </a:prstGeom>
        </p:spPr>
      </p:pic>
      <p:pic>
        <p:nvPicPr>
          <p:cNvPr id="5" name="Picture 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577110" y="319265"/>
            <a:ext cx="921392" cy="460696"/>
          </a:xfrm>
          <a:prstGeom prst="rect">
            <a:avLst/>
          </a:prstGeom>
        </p:spPr>
      </p:pic>
    </p:spTree>
    <p:extLst>
      <p:ext uri="{BB962C8B-B14F-4D97-AF65-F5344CB8AC3E}">
        <p14:creationId xmlns:p14="http://schemas.microsoft.com/office/powerpoint/2010/main" val="2407038777"/>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xit" presetSubtype="0" fill="hold" nodeType="afterEffect">
                                  <p:stCondLst>
                                    <p:cond delay="5000"/>
                                  </p:stCondLst>
                                  <p:childTnLst>
                                    <p:animEffect transition="out" filter="fade">
                                      <p:cBhvr>
                                        <p:cTn id="10" dur="5000"/>
                                        <p:tgtEl>
                                          <p:spTgt spid="14"/>
                                        </p:tgtEl>
                                      </p:cBhvr>
                                    </p:animEffect>
                                    <p:set>
                                      <p:cBhvr>
                                        <p:cTn id="11" dur="1" fill="hold">
                                          <p:stCondLst>
                                            <p:cond delay="4999"/>
                                          </p:stCondLst>
                                        </p:cTn>
                                        <p:tgtEl>
                                          <p:spTgt spid="14"/>
                                        </p:tgtEl>
                                        <p:attrNameLst>
                                          <p:attrName>style.visibility</p:attrName>
                                        </p:attrNameLst>
                                      </p:cBhvr>
                                      <p:to>
                                        <p:strVal val="hidden"/>
                                      </p:to>
                                    </p:set>
                                  </p:childTnLst>
                                </p:cTn>
                              </p:par>
                            </p:childTnLst>
                          </p:cTn>
                        </p:par>
                        <p:par>
                          <p:cTn id="12" fill="hold">
                            <p:stCondLst>
                              <p:cond delay="105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0"/>
                                        <p:tgtEl>
                                          <p:spTgt spid="13"/>
                                        </p:tgtEl>
                                      </p:cBhvr>
                                    </p:animEffect>
                                  </p:childTnLst>
                                </p:cTn>
                              </p:par>
                            </p:childTnLst>
                          </p:cTn>
                        </p:par>
                        <p:par>
                          <p:cTn id="16" fill="hold">
                            <p:stCondLst>
                              <p:cond delay="15500"/>
                            </p:stCondLst>
                            <p:childTnLst>
                              <p:par>
                                <p:cTn id="17" presetID="10" presetClass="exit" presetSubtype="0" fill="hold" nodeType="afterEffect">
                                  <p:stCondLst>
                                    <p:cond delay="5000"/>
                                  </p:stCondLst>
                                  <p:childTnLst>
                                    <p:animEffect transition="out" filter="fade">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childTnLst>
                          </p:cTn>
                        </p:par>
                        <p:par>
                          <p:cTn id="20" fill="hold">
                            <p:stCondLst>
                              <p:cond delay="25500"/>
                            </p:stCondLst>
                            <p:childTnLst>
                              <p:par>
                                <p:cTn id="21" presetID="10"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0"/>
                                        <p:tgtEl>
                                          <p:spTgt spid="12"/>
                                        </p:tgtEl>
                                      </p:cBhvr>
                                    </p:animEffect>
                                  </p:childTnLst>
                                </p:cTn>
                              </p:par>
                            </p:childTnLst>
                          </p:cTn>
                        </p:par>
                        <p:par>
                          <p:cTn id="24" fill="hold">
                            <p:stCondLst>
                              <p:cond delay="30500"/>
                            </p:stCondLst>
                            <p:childTnLst>
                              <p:par>
                                <p:cTn id="25" presetID="10" presetClass="exit" presetSubtype="0" fill="hold" nodeType="afterEffect">
                                  <p:stCondLst>
                                    <p:cond delay="5000"/>
                                  </p:stCondLst>
                                  <p:childTnLst>
                                    <p:animEffect transition="out" filter="fade">
                                      <p:cBhvr>
                                        <p:cTn id="26" dur="5000"/>
                                        <p:tgtEl>
                                          <p:spTgt spid="12"/>
                                        </p:tgtEl>
                                      </p:cBhvr>
                                    </p:animEffect>
                                    <p:set>
                                      <p:cBhvr>
                                        <p:cTn id="27" dur="1" fill="hold">
                                          <p:stCondLst>
                                            <p:cond delay="4999"/>
                                          </p:stCondLst>
                                        </p:cTn>
                                        <p:tgtEl>
                                          <p:spTgt spid="12"/>
                                        </p:tgtEl>
                                        <p:attrNameLst>
                                          <p:attrName>style.visibility</p:attrName>
                                        </p:attrNameLst>
                                      </p:cBhvr>
                                      <p:to>
                                        <p:strVal val="hidden"/>
                                      </p:to>
                                    </p:set>
                                  </p:childTnLst>
                                </p:cTn>
                              </p:par>
                            </p:childTnLst>
                          </p:cTn>
                        </p:par>
                        <p:par>
                          <p:cTn id="28" fill="hold">
                            <p:stCondLst>
                              <p:cond delay="40500"/>
                            </p:stCondLst>
                            <p:childTnLst>
                              <p:par>
                                <p:cTn id="29" presetID="10"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0"/>
                                        <p:tgtEl>
                                          <p:spTgt spid="11"/>
                                        </p:tgtEl>
                                      </p:cBhvr>
                                    </p:animEffect>
                                  </p:childTnLst>
                                </p:cTn>
                              </p:par>
                            </p:childTnLst>
                          </p:cTn>
                        </p:par>
                        <p:par>
                          <p:cTn id="32" fill="hold">
                            <p:stCondLst>
                              <p:cond delay="45500"/>
                            </p:stCondLst>
                            <p:childTnLst>
                              <p:par>
                                <p:cTn id="33" presetID="10" presetClass="exit" presetSubtype="0" fill="hold" nodeType="afterEffect">
                                  <p:stCondLst>
                                    <p:cond delay="5000"/>
                                  </p:stCondLst>
                                  <p:childTnLst>
                                    <p:animEffect transition="out" filter="fade">
                                      <p:cBhvr>
                                        <p:cTn id="34" dur="5000"/>
                                        <p:tgtEl>
                                          <p:spTgt spid="11"/>
                                        </p:tgtEl>
                                      </p:cBhvr>
                                    </p:animEffect>
                                    <p:set>
                                      <p:cBhvr>
                                        <p:cTn id="35" dur="1" fill="hold">
                                          <p:stCondLst>
                                            <p:cond delay="4999"/>
                                          </p:stCondLst>
                                        </p:cTn>
                                        <p:tgtEl>
                                          <p:spTgt spid="11"/>
                                        </p:tgtEl>
                                        <p:attrNameLst>
                                          <p:attrName>style.visibility</p:attrName>
                                        </p:attrNameLst>
                                      </p:cBhvr>
                                      <p:to>
                                        <p:strVal val="hidden"/>
                                      </p:to>
                                    </p:set>
                                  </p:childTnLst>
                                </p:cTn>
                              </p:par>
                            </p:childTnLst>
                          </p:cTn>
                        </p:par>
                        <p:par>
                          <p:cTn id="36" fill="hold">
                            <p:stCondLst>
                              <p:cond delay="555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0"/>
                                        <p:tgtEl>
                                          <p:spTgt spid="10"/>
                                        </p:tgtEl>
                                      </p:cBhvr>
                                    </p:animEffect>
                                  </p:childTnLst>
                                </p:cTn>
                              </p:par>
                            </p:childTnLst>
                          </p:cTn>
                        </p:par>
                        <p:par>
                          <p:cTn id="40" fill="hold">
                            <p:stCondLst>
                              <p:cond delay="60500"/>
                            </p:stCondLst>
                            <p:childTnLst>
                              <p:par>
                                <p:cTn id="41" presetID="10" presetClass="exit" presetSubtype="0" fill="hold" nodeType="afterEffect">
                                  <p:stCondLst>
                                    <p:cond delay="6000"/>
                                  </p:stCondLst>
                                  <p:childTnLst>
                                    <p:animEffect transition="out" filter="fade">
                                      <p:cBhvr>
                                        <p:cTn id="42" dur="5000"/>
                                        <p:tgtEl>
                                          <p:spTgt spid="10"/>
                                        </p:tgtEl>
                                      </p:cBhvr>
                                    </p:animEffect>
                                    <p:set>
                                      <p:cBhvr>
                                        <p:cTn id="43" dur="1" fill="hold">
                                          <p:stCondLst>
                                            <p:cond delay="4999"/>
                                          </p:stCondLst>
                                        </p:cTn>
                                        <p:tgtEl>
                                          <p:spTgt spid="10"/>
                                        </p:tgtEl>
                                        <p:attrNameLst>
                                          <p:attrName>style.visibility</p:attrName>
                                        </p:attrNameLst>
                                      </p:cBhvr>
                                      <p:to>
                                        <p:strVal val="hidden"/>
                                      </p:to>
                                    </p:set>
                                  </p:childTnLst>
                                </p:cTn>
                              </p:par>
                            </p:childTnLst>
                          </p:cTn>
                        </p:par>
                        <p:par>
                          <p:cTn id="44" fill="hold">
                            <p:stCondLst>
                              <p:cond delay="71500"/>
                            </p:stCondLst>
                            <p:childTnLst>
                              <p:par>
                                <p:cTn id="45" presetID="10" presetClass="entr" presetSubtype="0"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62141" y="1951010"/>
            <a:ext cx="8049295" cy="4573601"/>
          </a:xfrm>
          <a:prstGeom prst="rect">
            <a:avLst/>
          </a:prstGeom>
          <a:effectLst>
            <a:softEdge rad="635000"/>
          </a:effec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3782" y="5371836"/>
            <a:ext cx="2068103" cy="908076"/>
          </a:xfrm>
          <a:prstGeom prst="rect">
            <a:avLst/>
          </a:prstGeom>
        </p:spPr>
      </p:pic>
    </p:spTree>
    <p:extLst>
      <p:ext uri="{BB962C8B-B14F-4D97-AF65-F5344CB8AC3E}">
        <p14:creationId xmlns:p14="http://schemas.microsoft.com/office/powerpoint/2010/main" val="3780418036"/>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1.875E-6 2.96296E-6 L 0.40964 -0.33125 " pathEditMode="relative" rAng="0" ptsTypes="AA">
                                      <p:cBhvr>
                                        <p:cTn id="6" dur="4000" fill="hold"/>
                                        <p:tgtEl>
                                          <p:spTgt spid="8"/>
                                        </p:tgtEl>
                                        <p:attrNameLst>
                                          <p:attrName>ppt_x</p:attrName>
                                          <p:attrName>ppt_y</p:attrName>
                                        </p:attrNameLst>
                                      </p:cBhvr>
                                      <p:rCtr x="20482" y="-16574"/>
                                    </p:animMotion>
                                  </p:childTnLst>
                                </p:cTn>
                              </p:par>
                              <p:par>
                                <p:cTn id="7" presetID="6" presetClass="emph" presetSubtype="0" fill="hold" nodeType="withEffect">
                                  <p:stCondLst>
                                    <p:cond delay="0"/>
                                  </p:stCondLst>
                                  <p:childTnLst>
                                    <p:animScale>
                                      <p:cBhvr>
                                        <p:cTn id="8" dur="4000" fill="hold"/>
                                        <p:tgtEl>
                                          <p:spTgt spid="8"/>
                                        </p:tgtEl>
                                      </p:cBhvr>
                                      <p:by x="150000" y="150000"/>
                                    </p:animScale>
                                  </p:childTnLst>
                                </p:cTn>
                              </p:par>
                            </p:childTnLst>
                          </p:cTn>
                        </p:par>
                        <p:par>
                          <p:cTn id="9" fill="hold">
                            <p:stCondLst>
                              <p:cond delay="4000"/>
                            </p:stCondLst>
                            <p:childTnLst>
                              <p:par>
                                <p:cTn id="10" presetID="10" presetClass="exit" presetSubtype="0" fill="hold" nodeType="afterEffect">
                                  <p:stCondLst>
                                    <p:cond delay="7000"/>
                                  </p:stCondLst>
                                  <p:childTnLst>
                                    <p:animEffect transition="out" filter="fade">
                                      <p:cBhvr>
                                        <p:cTn id="11" dur="5000"/>
                                        <p:tgtEl>
                                          <p:spTgt spid="8"/>
                                        </p:tgtEl>
                                      </p:cBhvr>
                                    </p:animEffect>
                                    <p:set>
                                      <p:cBhvr>
                                        <p:cTn id="12"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3277</TotalTime>
  <Words>2113</Words>
  <Application>Microsoft Office PowerPoint</Application>
  <PresentationFormat>Widescreen</PresentationFormat>
  <Paragraphs>434</Paragraphs>
  <Slides>48</Slides>
  <Notes>15</Notes>
  <HiddenSlides>10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48</vt:i4>
      </vt:variant>
    </vt:vector>
  </HeadingPairs>
  <TitlesOfParts>
    <vt:vector size="60" baseType="lpstr">
      <vt:lpstr>Arial Unicode MS</vt:lpstr>
      <vt:lpstr>Algerian</vt:lpstr>
      <vt:lpstr>Arial</vt:lpstr>
      <vt:lpstr>Arial Black</vt:lpstr>
      <vt:lpstr>Baskerville Old Face</vt:lpstr>
      <vt:lpstr>Berlin Sans FB Demi</vt:lpstr>
      <vt:lpstr>Calibri</vt:lpstr>
      <vt:lpstr>Calibri Light</vt:lpstr>
      <vt:lpstr>Comic Sans MS</vt:lpstr>
      <vt:lpstr>Copperplate Gothic Light</vt:lpstr>
      <vt:lpstr>French Script MT</vt:lpstr>
      <vt:lpstr>Office Theme</vt:lpstr>
      <vt:lpstr>PowerPoint Presentation</vt:lpstr>
      <vt:lpstr>PowerPoint Presentation</vt:lpstr>
      <vt:lpstr>About CMA</vt:lpstr>
      <vt:lpstr>Our Vision</vt:lpstr>
      <vt:lpstr>PowerPoint Presentation</vt:lpstr>
      <vt:lpstr>Important Information</vt:lpstr>
      <vt:lpstr>Important Information</vt:lpstr>
      <vt:lpstr>Important Information</vt:lpstr>
      <vt:lpstr>Weekly Events</vt:lpstr>
      <vt:lpstr>Weekly Events</vt:lpstr>
      <vt:lpstr>Weekly Events</vt:lpstr>
      <vt:lpstr>Weekly Events</vt:lpstr>
      <vt:lpstr>Weekly Events</vt:lpstr>
      <vt:lpstr>Weekly Events</vt:lpstr>
      <vt:lpstr>Weekly Events</vt:lpstr>
      <vt:lpstr>Weekly Events</vt:lpstr>
      <vt:lpstr>Weekly Events</vt:lpstr>
      <vt:lpstr>Weekly Events</vt:lpstr>
      <vt:lpstr>Weekly Events</vt:lpstr>
      <vt:lpstr>PowerPoint Presentation</vt:lpstr>
      <vt:lpstr>Online Services</vt:lpstr>
      <vt:lpstr>Online Services</vt:lpstr>
      <vt:lpstr>PowerPoint Presentation</vt:lpstr>
      <vt:lpstr>Ministry Opportunities</vt:lpstr>
      <vt:lpstr>Upcoming Events</vt:lpstr>
      <vt:lpstr>Upcoming Events</vt:lpstr>
      <vt:lpstr>Upcoming Events</vt:lpstr>
      <vt:lpstr>Your Information</vt:lpstr>
      <vt:lpstr>Community Happenings</vt:lpstr>
      <vt:lpstr>Your Information</vt:lpstr>
      <vt:lpstr>Your Information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greg barnes</dc:creator>
  <cp:lastModifiedBy>User</cp:lastModifiedBy>
  <cp:revision>214</cp:revision>
  <dcterms:created xsi:type="dcterms:W3CDTF">2016-08-30T23:13:44Z</dcterms:created>
  <dcterms:modified xsi:type="dcterms:W3CDTF">2017-02-19T20:06:28Z</dcterms:modified>
</cp:coreProperties>
</file>