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411" r:id="rId3"/>
    <p:sldId id="307" r:id="rId4"/>
    <p:sldId id="368" r:id="rId5"/>
    <p:sldId id="365" r:id="rId6"/>
    <p:sldId id="412" r:id="rId7"/>
    <p:sldId id="413" r:id="rId8"/>
    <p:sldId id="414" r:id="rId9"/>
    <p:sldId id="410" r:id="rId10"/>
    <p:sldId id="415" r:id="rId11"/>
    <p:sldId id="417" r:id="rId12"/>
    <p:sldId id="416" r:id="rId13"/>
    <p:sldId id="366" r:id="rId14"/>
    <p:sldId id="397" r:id="rId15"/>
    <p:sldId id="420" r:id="rId16"/>
    <p:sldId id="418" r:id="rId17"/>
    <p:sldId id="419" r:id="rId18"/>
  </p:sldIdLst>
  <p:sldSz cx="9144000" cy="6858000" type="screen4x3"/>
  <p:notesSz cx="7102475" cy="9388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FF81"/>
    <a:srgbClr val="FFFF00"/>
    <a:srgbClr val="FFFFC9"/>
    <a:srgbClr val="CCFFFF"/>
    <a:srgbClr val="D1F4B2"/>
    <a:srgbClr val="AAEB6F"/>
    <a:srgbClr val="008200"/>
    <a:srgbClr val="00FF00"/>
    <a:srgbClr val="92D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87167" autoAdjust="0"/>
  </p:normalViewPr>
  <p:slideViewPr>
    <p:cSldViewPr>
      <p:cViewPr varScale="1">
        <p:scale>
          <a:sx n="90" d="100"/>
          <a:sy n="90" d="100"/>
        </p:scale>
        <p:origin x="-51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6" y="7"/>
            <a:ext cx="3078163" cy="469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31" y="7"/>
            <a:ext cx="3078163" cy="469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6" y="8917729"/>
            <a:ext cx="3078163" cy="469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7" tIns="45704" rIns="91407" bIns="45704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31" y="8917729"/>
            <a:ext cx="3078163" cy="469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7" tIns="45704" rIns="91407" bIns="4570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570DF1A-BB20-4B46-B9C3-D8F652B178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750283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8163" cy="469900"/>
          </a:xfrm>
          <a:prstGeom prst="rect">
            <a:avLst/>
          </a:prstGeom>
        </p:spPr>
        <p:txBody>
          <a:bodyPr vert="horz" lIns="91391" tIns="45696" rIns="91391" bIns="45696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729" y="1"/>
            <a:ext cx="3078163" cy="469900"/>
          </a:xfrm>
          <a:prstGeom prst="rect">
            <a:avLst/>
          </a:prstGeom>
        </p:spPr>
        <p:txBody>
          <a:bodyPr vert="horz" lIns="91391" tIns="45696" rIns="91391" bIns="45696" rtlCol="0"/>
          <a:lstStyle>
            <a:lvl1pPr algn="r">
              <a:defRPr sz="1200"/>
            </a:lvl1pPr>
          </a:lstStyle>
          <a:p>
            <a:fld id="{69140F07-2A30-43E4-84A6-37C1E57D02E2}" type="datetimeFigureOut">
              <a:rPr lang="en-CA" smtClean="0"/>
              <a:pPr/>
              <a:t>2019-05-05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4850"/>
            <a:ext cx="4695825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1" tIns="45696" rIns="91391" bIns="45696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459290"/>
            <a:ext cx="5683250" cy="4224337"/>
          </a:xfrm>
          <a:prstGeom prst="rect">
            <a:avLst/>
          </a:prstGeom>
        </p:spPr>
        <p:txBody>
          <a:bodyPr vert="horz" lIns="91391" tIns="45696" rIns="91391" bIns="4569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916989"/>
            <a:ext cx="3078163" cy="469900"/>
          </a:xfrm>
          <a:prstGeom prst="rect">
            <a:avLst/>
          </a:prstGeom>
        </p:spPr>
        <p:txBody>
          <a:bodyPr vert="horz" lIns="91391" tIns="45696" rIns="91391" bIns="45696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729" y="8916989"/>
            <a:ext cx="3078163" cy="469900"/>
          </a:xfrm>
          <a:prstGeom prst="rect">
            <a:avLst/>
          </a:prstGeom>
        </p:spPr>
        <p:txBody>
          <a:bodyPr vert="horz" lIns="91391" tIns="45696" rIns="91391" bIns="45696" rtlCol="0" anchor="b"/>
          <a:lstStyle>
            <a:lvl1pPr algn="r">
              <a:defRPr sz="1200"/>
            </a:lvl1pPr>
          </a:lstStyle>
          <a:p>
            <a:fld id="{E50207D6-1AA2-4D4B-9054-87025440064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126540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60047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600470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9085698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9085698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908569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9085698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650295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650295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6502957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207D6-1AA2-4D4B-9054-870254400640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650295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2112962"/>
            <a:ext cx="8991600" cy="1470025"/>
          </a:xfrm>
        </p:spPr>
        <p:txBody>
          <a:bodyPr/>
          <a:lstStyle>
            <a:lvl1pPr>
              <a:defRPr sz="4800" b="0" spc="180" baseline="0">
                <a:latin typeface="AR ESSENCE" panose="02000000000000000000" pitchFamily="2" charset="0"/>
                <a:cs typeface="Calibri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0" i="0" spc="30" baseline="0">
                <a:effectLst/>
                <a:latin typeface="HP Simplified" panose="020B0604020204020204" pitchFamily="34" charset="0"/>
                <a:cs typeface="Calibri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edit Master subtitle style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158E150-32AE-46F7-82B8-31006C3805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 b="0">
                <a:latin typeface="AR ESSENCE" panose="02000000000000000000" pitchFamily="2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>
            <a:lvl1pPr marL="457200" indent="-457200">
              <a:spcBef>
                <a:spcPts val="3600"/>
              </a:spcBef>
              <a:buFont typeface="Wingdings 2" panose="05020102010507070707" pitchFamily="18" charset="2"/>
              <a:buChar char=""/>
              <a:defRPr sz="3200" b="0" i="0" spc="30" baseline="0">
                <a:latin typeface="HP Simplified" panose="020B0604020204020204" pitchFamily="34" charset="0"/>
                <a:cs typeface="Calibri" pitchFamily="34" charset="0"/>
              </a:defRPr>
            </a:lvl1pPr>
            <a:lvl2pPr marL="966788" indent="-395288">
              <a:spcBef>
                <a:spcPts val="1200"/>
              </a:spcBef>
              <a:buFont typeface="Wingdings 2" panose="05020102010507070707" pitchFamily="18" charset="2"/>
              <a:buChar char=""/>
              <a:defRPr sz="2800" b="0" i="0" spc="30" baseline="0">
                <a:latin typeface="HP Simplified" panose="020B0604020204020204" pitchFamily="34" charset="0"/>
                <a:cs typeface="Calibri" pitchFamily="34" charset="0"/>
              </a:defRPr>
            </a:lvl2pPr>
            <a:lvl3pPr>
              <a:spcBef>
                <a:spcPts val="600"/>
              </a:spcBef>
              <a:defRPr sz="2400" b="0" i="0" spc="30" baseline="0">
                <a:latin typeface="HP Simplified" panose="020B0604020204020204" pitchFamily="34" charset="0"/>
                <a:cs typeface="Calibri" pitchFamily="34" charset="0"/>
              </a:defRPr>
            </a:lvl3pPr>
            <a:lvl4pPr>
              <a:defRPr sz="2000" b="0" i="0" spc="30" baseline="0">
                <a:latin typeface="HP Simplified" panose="020B0604020204020204" pitchFamily="34" charset="0"/>
                <a:cs typeface="Calibri" pitchFamily="34" charset="0"/>
              </a:defRPr>
            </a:lvl4pPr>
            <a:lvl5pPr>
              <a:defRPr sz="2000" b="0" i="0" spc="30" baseline="0">
                <a:latin typeface="HP Simplified" panose="020B0604020204020204" pitchFamily="34" charset="0"/>
                <a:cs typeface="Calibri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083A51C-24FD-44F0-91B1-6587313B41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EBE76D8-71AB-44CE-BF7C-A1AC5A2238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64E55D5-A210-45DC-B7EF-8097ACF0D98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B454841-D190-4620-B44B-7E63186149B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D5AC295-1EDB-46BA-9903-369501A4F1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83FD8B4-C984-4FB0-BC40-D067C1E860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BD45905-0FE3-4154-8707-05D89E789B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E7101AF-2D11-40AD-A9E7-6D38D738173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7BAB84F-D8B3-4CCF-819B-3046248603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74638"/>
            <a:ext cx="91440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00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66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 b="0" i="0" spc="150" baseline="0">
          <a:solidFill>
            <a:srgbClr val="CCFFFF"/>
          </a:solidFill>
          <a:effectLst/>
          <a:latin typeface="AR ESSENCE" panose="02000000000000000000" pitchFamily="2" charset="0"/>
          <a:ea typeface="Verdana" pitchFamily="34" charset="0"/>
          <a:cs typeface="Calibri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rgbClr val="00FFFF"/>
          </a:solidFill>
          <a:latin typeface="Persia" pitchFamily="2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rgbClr val="00FFFF"/>
          </a:solidFill>
          <a:latin typeface="Persia" pitchFamily="2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rgbClr val="00FFFF"/>
          </a:solidFill>
          <a:latin typeface="Persia" pitchFamily="2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rgbClr val="00FFFF"/>
          </a:solidFill>
          <a:latin typeface="Persia" pitchFamily="2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00FFFF"/>
          </a:solidFill>
          <a:latin typeface="Persia" pitchFamily="2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00FFFF"/>
          </a:solidFill>
          <a:latin typeface="Persia" pitchFamily="2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00FFFF"/>
          </a:solidFill>
          <a:latin typeface="Persia" pitchFamily="2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00FFFF"/>
          </a:solidFill>
          <a:latin typeface="Persia" pitchFamily="2" charset="0"/>
          <a:cs typeface="Arial" charset="0"/>
        </a:defRPr>
      </a:lvl9pPr>
    </p:titleStyle>
    <p:bodyStyle>
      <a:lvl1pPr marL="457200" indent="-457200" algn="l" rtl="0" fontAlgn="base">
        <a:spcBef>
          <a:spcPts val="3600"/>
        </a:spcBef>
        <a:spcAft>
          <a:spcPct val="0"/>
        </a:spcAft>
        <a:buSzPct val="80000"/>
        <a:buFont typeface="Wingdings" pitchFamily="2" charset="2"/>
        <a:buChar char="q"/>
        <a:defRPr sz="3200" b="0" i="0" spc="30" baseline="0">
          <a:solidFill>
            <a:schemeClr val="tx1"/>
          </a:solidFill>
          <a:effectLst/>
          <a:latin typeface="HP Simplified" panose="020B0604020204020204" pitchFamily="34" charset="0"/>
          <a:ea typeface="+mn-ea"/>
          <a:cs typeface="Calibri" pitchFamily="34" charset="0"/>
        </a:defRPr>
      </a:lvl1pPr>
      <a:lvl2pPr marL="966788" indent="-395288" algn="l" rtl="0" fontAlgn="base">
        <a:spcBef>
          <a:spcPts val="1200"/>
        </a:spcBef>
        <a:spcAft>
          <a:spcPct val="0"/>
        </a:spcAft>
        <a:buFont typeface="Wingdings" pitchFamily="2" charset="2"/>
        <a:buChar char="§"/>
        <a:defRPr sz="2800" b="0" i="0" spc="30" baseline="0">
          <a:solidFill>
            <a:schemeClr val="tx1"/>
          </a:solidFill>
          <a:effectLst/>
          <a:latin typeface="HP Simplified" panose="020B0604020204020204" pitchFamily="34" charset="0"/>
          <a:cs typeface="Calibri" pitchFamily="34" charset="0"/>
        </a:defRPr>
      </a:lvl2pPr>
      <a:lvl3pPr marL="1423988" indent="-342900" algn="l" rtl="0" fontAlgn="base">
        <a:spcBef>
          <a:spcPts val="600"/>
        </a:spcBef>
        <a:spcAft>
          <a:spcPct val="0"/>
        </a:spcAft>
        <a:buChar char="•"/>
        <a:defRPr sz="2400" b="0" i="0" spc="30" baseline="0">
          <a:solidFill>
            <a:schemeClr val="tx1"/>
          </a:solidFill>
          <a:effectLst/>
          <a:latin typeface="HP Simplified" panose="020B0604020204020204" pitchFamily="34" charset="0"/>
          <a:cs typeface="Calibri" pitchFamily="34" charset="0"/>
        </a:defRPr>
      </a:lvl3pPr>
      <a:lvl4pPr marL="1766888" indent="-228600" algn="l" rtl="0" fontAlgn="base">
        <a:spcBef>
          <a:spcPct val="20000"/>
        </a:spcBef>
        <a:spcAft>
          <a:spcPct val="0"/>
        </a:spcAft>
        <a:buChar char="–"/>
        <a:defRPr sz="2000" b="0" i="0" spc="30" baseline="0">
          <a:solidFill>
            <a:schemeClr val="tx1"/>
          </a:solidFill>
          <a:effectLst/>
          <a:latin typeface="HP Simplified" panose="020B0604020204020204" pitchFamily="34" charset="0"/>
          <a:cs typeface="Calibri" pitchFamily="34" charset="0"/>
        </a:defRPr>
      </a:lvl4pPr>
      <a:lvl5pPr marL="2109788" indent="-228600" algn="l" rtl="0" fontAlgn="base">
        <a:spcBef>
          <a:spcPct val="20000"/>
        </a:spcBef>
        <a:spcAft>
          <a:spcPct val="0"/>
        </a:spcAft>
        <a:buChar char="»"/>
        <a:defRPr sz="2000" b="0" i="0" spc="30" baseline="0">
          <a:solidFill>
            <a:schemeClr val="tx1"/>
          </a:solidFill>
          <a:effectLst/>
          <a:latin typeface="HP Simplified" panose="020B0604020204020204" pitchFamily="34" charset="0"/>
          <a:cs typeface="Calibri" pitchFamily="34" charset="0"/>
        </a:defRPr>
      </a:lvl5pPr>
      <a:lvl6pPr marL="2566988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3024188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81388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938588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572000"/>
            <a:ext cx="9144000" cy="727006"/>
          </a:xfrm>
        </p:spPr>
        <p:txBody>
          <a:bodyPr/>
          <a:lstStyle/>
          <a:p>
            <a:r>
              <a:rPr lang="en-US" b="1" spc="0" dirty="0">
                <a:solidFill>
                  <a:srgbClr val="FFFFC9"/>
                </a:solidFill>
                <a:latin typeface="Pare" panose="00000400000000000000" pitchFamily="2" charset="0"/>
              </a:rPr>
              <a:t>2</a:t>
            </a:r>
            <a:r>
              <a:rPr lang="en-US" b="1" spc="0" dirty="0" smtClean="0">
                <a:solidFill>
                  <a:srgbClr val="FFFFC9"/>
                </a:solidFill>
                <a:latin typeface="Pare" panose="00000400000000000000" pitchFamily="2" charset="0"/>
              </a:rPr>
              <a:t>. Generosity</a:t>
            </a:r>
            <a:endParaRPr lang="en-US" b="1" spc="0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5486400"/>
            <a:ext cx="8229600" cy="11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3200" kern="0" spc="100" dirty="0" smtClean="0">
                <a:latin typeface="HP Simplified" panose="020B0604020204020204" pitchFamily="34" charset="0"/>
              </a:rPr>
              <a:t>1 Timothy 6:17-19</a:t>
            </a:r>
            <a:endParaRPr lang="en-US" sz="3200" kern="0" spc="100" dirty="0">
              <a:latin typeface="HP Simplified" panose="020B0604020204020204" pitchFamily="34" charset="0"/>
            </a:endParaRPr>
          </a:p>
          <a:p>
            <a:pPr algn="ctr">
              <a:spcBef>
                <a:spcPts val="600"/>
              </a:spcBef>
            </a:pPr>
            <a:r>
              <a:rPr lang="en-US" sz="3200" kern="0" spc="100" dirty="0">
                <a:latin typeface="HP Simplified" panose="020B0604020204020204" pitchFamily="34" charset="0"/>
              </a:rPr>
              <a:t>p. </a:t>
            </a:r>
            <a:r>
              <a:rPr lang="en-US" sz="3200" kern="0" spc="100" dirty="0" smtClean="0">
                <a:latin typeface="HP Simplified" panose="020B0604020204020204" pitchFamily="34" charset="0"/>
              </a:rPr>
              <a:t>1100</a:t>
            </a:r>
            <a:endParaRPr lang="en-US" sz="3200" kern="0" spc="100" dirty="0">
              <a:latin typeface="HP Simplified" panose="020B0604020204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72D18D3F-1786-4905-9D8A-23366CF3E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600200"/>
            <a:ext cx="8763000" cy="4525963"/>
          </a:xfrm>
        </p:spPr>
        <p:txBody>
          <a:bodyPr/>
          <a:lstStyle/>
          <a:p>
            <a:r>
              <a:rPr lang="en-US" dirty="0" smtClean="0"/>
              <a:t>Virtues reflect the character of God </a:t>
            </a:r>
            <a:r>
              <a:rPr lang="mr-IN" dirty="0" smtClean="0"/>
              <a:t>–</a:t>
            </a:r>
            <a:r>
              <a:rPr lang="en-US" dirty="0" smtClean="0"/>
              <a:t> we grow in them as we develop our relationship with God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FFC9"/>
                </a:solidFill>
                <a:latin typeface="Pare" panose="00000400000000000000" pitchFamily="2" charset="0"/>
              </a:rPr>
              <a:t>Virtues</a:t>
            </a:r>
            <a:endParaRPr lang="en-CA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0397501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9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DSC_0687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720" b="12720"/>
          <a:stretch>
            <a:fillRect/>
          </a:stretch>
        </p:blipFill>
        <p:spPr>
          <a:xfrm>
            <a:off x="4267200" y="457200"/>
            <a:ext cx="4122015" cy="2057400"/>
          </a:xfrm>
        </p:spPr>
      </p:pic>
      <p:pic>
        <p:nvPicPr>
          <p:cNvPr id="5" name="Picture 4" descr="DSC_0726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 flipV="1">
            <a:off x="1066800" y="381000"/>
            <a:ext cx="3984038" cy="2667000"/>
          </a:xfrm>
          <a:prstGeom prst="rect">
            <a:avLst/>
          </a:prstGeom>
        </p:spPr>
      </p:pic>
      <p:pic>
        <p:nvPicPr>
          <p:cNvPr id="7" name="Picture 6" descr="DSC_0800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53000" y="2362200"/>
            <a:ext cx="3984037" cy="2667000"/>
          </a:xfrm>
          <a:prstGeom prst="rect">
            <a:avLst/>
          </a:prstGeom>
        </p:spPr>
      </p:pic>
      <p:pic>
        <p:nvPicPr>
          <p:cNvPr id="9" name="Picture 8" descr="DSC_0890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3600" y="4648200"/>
            <a:ext cx="3073398" cy="2057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8600" y="4572000"/>
            <a:ext cx="3048000" cy="2029021"/>
          </a:xfrm>
          <a:prstGeom prst="rect">
            <a:avLst/>
          </a:prstGeom>
        </p:spPr>
      </p:pic>
      <p:pic>
        <p:nvPicPr>
          <p:cNvPr id="12" name="Picture 11" descr="DSC_0831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2743200"/>
            <a:ext cx="3427118" cy="2294187"/>
          </a:xfrm>
          <a:prstGeom prst="rect">
            <a:avLst/>
          </a:prstGeom>
        </p:spPr>
      </p:pic>
      <p:pic>
        <p:nvPicPr>
          <p:cNvPr id="13" name="Picture 12" descr="DSC_0954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7000" y="3810000"/>
            <a:ext cx="3870208" cy="259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72D18D3F-1786-4905-9D8A-23366CF3E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600200"/>
            <a:ext cx="8763000" cy="4525963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“a willingness to give help or support, especially more than is usual or expected”</a:t>
            </a:r>
          </a:p>
          <a:p>
            <a:pPr marL="571500" lvl="1" indent="0">
              <a:buNone/>
            </a:pPr>
            <a:r>
              <a:rPr lang="en-US" i="1" dirty="0" smtClean="0"/>
              <a:t>Cambridge English Dictionary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FFC9"/>
                </a:solidFill>
                <a:latin typeface="Pare" panose="00000400000000000000" pitchFamily="2" charset="0"/>
              </a:rPr>
              <a:t>Generosity</a:t>
            </a:r>
            <a:endParaRPr lang="en-CA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1935619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9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7620000" cy="1249362"/>
          </a:xfrm>
        </p:spPr>
        <p:txBody>
          <a:bodyPr/>
          <a:lstStyle/>
          <a:p>
            <a:r>
              <a:rPr lang="en-US" dirty="0">
                <a:solidFill>
                  <a:srgbClr val="FFFFC9"/>
                </a:solidFill>
                <a:latin typeface="Pare" panose="00000400000000000000" pitchFamily="2" charset="0"/>
              </a:rPr>
              <a:t>1. </a:t>
            </a:r>
            <a:r>
              <a:rPr lang="en-US" dirty="0" smtClean="0">
                <a:solidFill>
                  <a:srgbClr val="FFFFC9"/>
                </a:solidFill>
                <a:latin typeface="Pare" panose="00000400000000000000" pitchFamily="2" charset="0"/>
              </a:rPr>
              <a:t>Generosity as God’s Characteristic</a:t>
            </a:r>
            <a:endParaRPr lang="en-US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029200"/>
          </a:xfrm>
        </p:spPr>
        <p:txBody>
          <a:bodyPr/>
          <a:lstStyle/>
          <a:p>
            <a:r>
              <a:rPr lang="en-US" dirty="0" smtClean="0"/>
              <a:t>“Every seed-bearing plant”  (Gen 1:29-30)</a:t>
            </a:r>
            <a:endParaRPr lang="en-US" dirty="0"/>
          </a:p>
          <a:p>
            <a:r>
              <a:rPr lang="en-US" dirty="0" smtClean="0"/>
              <a:t>Noah “I now give you everything” (Gen 9:3)</a:t>
            </a:r>
            <a:endParaRPr lang="en-US" dirty="0"/>
          </a:p>
          <a:p>
            <a:r>
              <a:rPr lang="en-US" dirty="0" smtClean="0"/>
              <a:t>Abraham “All the land that you see </a:t>
            </a:r>
            <a:r>
              <a:rPr lang="mr-IN" dirty="0" smtClean="0"/>
              <a:t>…</a:t>
            </a:r>
            <a:r>
              <a:rPr lang="en-CA" dirty="0" smtClean="0"/>
              <a:t> “ (Gen 13:15, 17)</a:t>
            </a:r>
          </a:p>
          <a:p>
            <a:r>
              <a:rPr lang="en-CA" dirty="0" smtClean="0"/>
              <a:t>Joshua “ </a:t>
            </a:r>
            <a:r>
              <a:rPr lang="mr-IN" dirty="0" smtClean="0"/>
              <a:t>…</a:t>
            </a:r>
            <a:r>
              <a:rPr lang="en-CA" dirty="0" smtClean="0"/>
              <a:t> into the land I am about to give them” (Josh 1:2-3, 5)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4638"/>
            <a:ext cx="7696200" cy="1249362"/>
          </a:xfrm>
        </p:spPr>
        <p:txBody>
          <a:bodyPr/>
          <a:lstStyle/>
          <a:p>
            <a:r>
              <a:rPr lang="en-US" dirty="0">
                <a:solidFill>
                  <a:srgbClr val="FFFFC9"/>
                </a:solidFill>
                <a:latin typeface="Pare" panose="00000400000000000000" pitchFamily="2" charset="0"/>
              </a:rPr>
              <a:t>1. </a:t>
            </a:r>
            <a:r>
              <a:rPr lang="en-US" dirty="0" smtClean="0">
                <a:solidFill>
                  <a:srgbClr val="FFFFC9"/>
                </a:solidFill>
                <a:latin typeface="Pare" panose="00000400000000000000" pitchFamily="2" charset="0"/>
              </a:rPr>
              <a:t>Generosity as God’s Characteristic</a:t>
            </a:r>
            <a:endParaRPr lang="en-US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029200"/>
          </a:xfrm>
        </p:spPr>
        <p:txBody>
          <a:bodyPr/>
          <a:lstStyle/>
          <a:p>
            <a:r>
              <a:rPr lang="en-US" dirty="0" smtClean="0"/>
              <a:t>“God so loved the world that he gave his one and only Son” (John3:16)</a:t>
            </a:r>
          </a:p>
          <a:p>
            <a:r>
              <a:rPr lang="en-US" dirty="0" smtClean="0"/>
              <a:t>“If you love me, keep my commands. And I will ask the Father, and he will give you another advocate to help you and be with you forever </a:t>
            </a:r>
            <a:r>
              <a:rPr lang="mr-IN" dirty="0" smtClean="0"/>
              <a:t>–</a:t>
            </a:r>
            <a:r>
              <a:rPr lang="en-US" dirty="0" smtClean="0"/>
              <a:t> the Spirit of truth.” (John 14:26)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30344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7924800" cy="1325562"/>
          </a:xfrm>
        </p:spPr>
        <p:txBody>
          <a:bodyPr/>
          <a:lstStyle/>
          <a:p>
            <a:r>
              <a:rPr lang="en-US" dirty="0">
                <a:solidFill>
                  <a:srgbClr val="FFFFC9"/>
                </a:solidFill>
                <a:latin typeface="Pare" panose="00000400000000000000" pitchFamily="2" charset="0"/>
              </a:rPr>
              <a:t>2</a:t>
            </a:r>
            <a:r>
              <a:rPr lang="en-US" dirty="0" smtClean="0">
                <a:solidFill>
                  <a:srgbClr val="FFFFC9"/>
                </a:solidFill>
                <a:latin typeface="Pare" panose="00000400000000000000" pitchFamily="2" charset="0"/>
              </a:rPr>
              <a:t>. Generosity as our Characteristic</a:t>
            </a:r>
            <a:endParaRPr lang="en-US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029200"/>
          </a:xfrm>
        </p:spPr>
        <p:txBody>
          <a:bodyPr/>
          <a:lstStyle/>
          <a:p>
            <a:r>
              <a:rPr lang="en-US" dirty="0" smtClean="0"/>
              <a:t>God’s special possession </a:t>
            </a:r>
            <a:r>
              <a:rPr lang="mr-IN" dirty="0" smtClean="0"/>
              <a:t>…</a:t>
            </a:r>
            <a:r>
              <a:rPr lang="en-CA" dirty="0" smtClean="0"/>
              <a:t> that we may declare his praises (1 Peter 2:9)</a:t>
            </a:r>
          </a:p>
          <a:p>
            <a:r>
              <a:rPr lang="en-US" dirty="0" smtClean="0"/>
              <a:t>“His divine power has given us everything we need for a godly life” (2 Peter 1:3-4)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91733" y="2082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0986565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7924800" cy="1325562"/>
          </a:xfrm>
        </p:spPr>
        <p:txBody>
          <a:bodyPr/>
          <a:lstStyle/>
          <a:p>
            <a:r>
              <a:rPr lang="en-US" dirty="0" smtClean="0">
                <a:solidFill>
                  <a:srgbClr val="FFFFC9"/>
                </a:solidFill>
                <a:latin typeface="Pare" panose="00000400000000000000" pitchFamily="2" charset="0"/>
              </a:rPr>
              <a:t>Don’t put hope in wealth</a:t>
            </a:r>
            <a:endParaRPr lang="en-US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029200"/>
          </a:xfrm>
        </p:spPr>
        <p:txBody>
          <a:bodyPr/>
          <a:lstStyle/>
          <a:p>
            <a:r>
              <a:rPr lang="en-US" dirty="0" smtClean="0"/>
              <a:t>Those who are rich in this world are not to be arrogant or to put our hope in wealth (1 Timothy 6:17)</a:t>
            </a:r>
          </a:p>
          <a:p>
            <a:r>
              <a:rPr lang="en-US" dirty="0" smtClean="0"/>
              <a:t>Parable of the rich fool (Luke 12:13-21) “Take life easy; eat, drink and be merry.” “Life does not consist in an abundance of possessions.”</a:t>
            </a:r>
          </a:p>
          <a:p>
            <a:endParaRPr lang="en-CA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591733" y="2082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69116252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CA" sz="4400" spc="0" dirty="0" smtClean="0">
                <a:solidFill>
                  <a:srgbClr val="FFFFC9"/>
                </a:solidFill>
                <a:latin typeface="Pare" panose="00000400000000000000" pitchFamily="2" charset="0"/>
              </a:rPr>
              <a:t>God’s gifts are to be enjoyed</a:t>
            </a:r>
            <a:endParaRPr lang="en-CA" sz="4400" spc="0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724400"/>
          </a:xfrm>
        </p:spPr>
        <p:txBody>
          <a:bodyPr/>
          <a:lstStyle/>
          <a:p>
            <a:r>
              <a:rPr lang="en-CA" dirty="0" smtClean="0"/>
              <a:t>God richly provides us with everything for our enjoyment (1 Timothy 6:17)</a:t>
            </a:r>
          </a:p>
          <a:p>
            <a:r>
              <a:rPr lang="en-CA" dirty="0" smtClean="0"/>
              <a:t>“Every good and perfect gift is from above” (</a:t>
            </a:r>
            <a:r>
              <a:rPr lang="en-CA" dirty="0"/>
              <a:t>J</a:t>
            </a:r>
            <a:r>
              <a:rPr lang="en-CA" dirty="0" smtClean="0"/>
              <a:t>ames 1:16)</a:t>
            </a:r>
          </a:p>
          <a:p>
            <a:r>
              <a:rPr lang="en-CA" dirty="0" smtClean="0"/>
              <a:t>“God gives people wealth and possessions, and the ability to enjoy them” (Ecclesiastes 5:19)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027767033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CA" sz="4400" spc="0" dirty="0" smtClean="0">
                <a:solidFill>
                  <a:srgbClr val="FFFFC9"/>
                </a:solidFill>
                <a:latin typeface="Pare" panose="00000400000000000000" pitchFamily="2" charset="0"/>
              </a:rPr>
              <a:t>Do good, be generous</a:t>
            </a:r>
            <a:endParaRPr lang="en-CA" sz="4400" spc="0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724400"/>
          </a:xfrm>
        </p:spPr>
        <p:txBody>
          <a:bodyPr/>
          <a:lstStyle/>
          <a:p>
            <a:r>
              <a:rPr lang="en-CA" dirty="0" smtClean="0"/>
              <a:t>Do good, be rich in good deeds, be generous and willing to share (1 Timothy 6:18)</a:t>
            </a:r>
          </a:p>
          <a:p>
            <a:r>
              <a:rPr lang="en-CA" dirty="0" smtClean="0"/>
              <a:t>Give generously without a grudging heart (Deuteronomy 15:10)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966730725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CA" sz="4400" spc="0" dirty="0" smtClean="0">
                <a:solidFill>
                  <a:srgbClr val="FFFFC9"/>
                </a:solidFill>
                <a:latin typeface="Pare" panose="00000400000000000000" pitchFamily="2" charset="0"/>
              </a:rPr>
              <a:t>Repayment of our generosity</a:t>
            </a:r>
            <a:endParaRPr lang="en-CA" sz="4400" spc="0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724400"/>
          </a:xfrm>
        </p:spPr>
        <p:txBody>
          <a:bodyPr/>
          <a:lstStyle/>
          <a:p>
            <a:r>
              <a:rPr lang="en-CA" dirty="0" smtClean="0"/>
              <a:t>“Those </a:t>
            </a:r>
            <a:r>
              <a:rPr lang="en-CA" dirty="0"/>
              <a:t>who are kind to the poor lend to the </a:t>
            </a:r>
            <a:r>
              <a:rPr lang="en-CA" dirty="0" smtClean="0"/>
              <a:t>Lord, </a:t>
            </a:r>
            <a:r>
              <a:rPr lang="en-CA" dirty="0"/>
              <a:t>and he will reward </a:t>
            </a:r>
            <a:r>
              <a:rPr lang="en-CA" dirty="0" smtClean="0"/>
              <a:t>them for what they have done” </a:t>
            </a:r>
            <a:r>
              <a:rPr lang="en-CA" dirty="0"/>
              <a:t>(</a:t>
            </a:r>
            <a:r>
              <a:rPr lang="en-CA" dirty="0" smtClean="0"/>
              <a:t>Proverbs </a:t>
            </a:r>
            <a:r>
              <a:rPr lang="en-CA" dirty="0"/>
              <a:t>19:17</a:t>
            </a:r>
            <a:r>
              <a:rPr lang="en-CA" dirty="0" smtClean="0"/>
              <a:t>)</a:t>
            </a:r>
          </a:p>
          <a:p>
            <a:r>
              <a:rPr lang="en-CA" dirty="0" smtClean="0"/>
              <a:t>“For with the measure you use, it will be measured to you” (Luke 6:38)</a:t>
            </a:r>
          </a:p>
          <a:p>
            <a:r>
              <a:rPr lang="en-CA" dirty="0" smtClean="0"/>
              <a:t>“Whoever sows sparingly will also reap sparingly” (2 Corinthians 9:6-8)</a:t>
            </a:r>
            <a:endParaRPr lang="en-CA" dirty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998579597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CA" sz="4400" spc="0" dirty="0" smtClean="0">
                <a:solidFill>
                  <a:srgbClr val="FFFFC9"/>
                </a:solidFill>
                <a:latin typeface="Pare" panose="00000400000000000000" pitchFamily="2" charset="0"/>
              </a:rPr>
              <a:t>God takes note of our generosity</a:t>
            </a:r>
            <a:endParaRPr lang="en-CA" sz="4400" spc="0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724400"/>
          </a:xfrm>
        </p:spPr>
        <p:txBody>
          <a:bodyPr/>
          <a:lstStyle/>
          <a:p>
            <a:r>
              <a:rPr lang="en-CA" dirty="0"/>
              <a:t>T</a:t>
            </a:r>
            <a:r>
              <a:rPr lang="en-CA" dirty="0" smtClean="0"/>
              <a:t>reasure for ourselves in heaven (1 Timothy 6:19 and Mark 10:21)</a:t>
            </a:r>
          </a:p>
          <a:p>
            <a:r>
              <a:rPr lang="en-CA" dirty="0" smtClean="0"/>
              <a:t>Our reward is according to what we have done (2 Corinthians 5:10 and Revelation 20:12)</a:t>
            </a:r>
          </a:p>
          <a:p>
            <a:r>
              <a:rPr lang="en-CA" dirty="0" smtClean="0"/>
              <a:t>God will not forget our work (Hebrews 13:16)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816506436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/>
          <a:lstStyle/>
          <a:p>
            <a:r>
              <a:rPr lang="en-CA" dirty="0">
                <a:solidFill>
                  <a:srgbClr val="FFFFC9"/>
                </a:solidFill>
                <a:latin typeface="Pare" panose="00000400000000000000" pitchFamily="2" charset="0"/>
              </a:rPr>
              <a:t>– Living it –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105400"/>
          </a:xfrm>
        </p:spPr>
        <p:txBody>
          <a:bodyPr/>
          <a:lstStyle/>
          <a:p>
            <a:r>
              <a:rPr lang="en-US" dirty="0" smtClean="0"/>
              <a:t>“Freely you have received, freely give”  (Matthew 10:8)</a:t>
            </a:r>
          </a:p>
          <a:p>
            <a:r>
              <a:rPr lang="en-US" dirty="0" smtClean="0"/>
              <a:t>1. Decide in advance what to do (2 Corinthians 9:7 and 1 Corinthians 16:1-2)</a:t>
            </a:r>
          </a:p>
          <a:p>
            <a:r>
              <a:rPr lang="en-US" dirty="0" smtClean="0"/>
              <a:t>2. Be attentive in the moment to the prompting of the Holy Spirit</a:t>
            </a:r>
          </a:p>
          <a:p>
            <a:endParaRPr lang="en-US" dirty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/>
          <a:lstStyle/>
          <a:p>
            <a:r>
              <a:rPr lang="en-CA" sz="4400" dirty="0" smtClean="0">
                <a:solidFill>
                  <a:srgbClr val="FFFFC9"/>
                </a:solidFill>
                <a:latin typeface="Pare" panose="00000400000000000000" pitchFamily="2" charset="0"/>
              </a:rPr>
              <a:t>Is there a limit to generosity?</a:t>
            </a:r>
            <a:endParaRPr lang="en-CA" sz="4400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17638"/>
            <a:ext cx="8991600" cy="4221162"/>
          </a:xfrm>
        </p:spPr>
        <p:txBody>
          <a:bodyPr/>
          <a:lstStyle/>
          <a:p>
            <a:r>
              <a:rPr lang="en-US" dirty="0" smtClean="0"/>
              <a:t>Yes </a:t>
            </a:r>
            <a:r>
              <a:rPr lang="mr-IN" dirty="0" smtClean="0"/>
              <a:t>…</a:t>
            </a:r>
            <a:r>
              <a:rPr lang="en-CA" dirty="0" smtClean="0"/>
              <a:t> </a:t>
            </a:r>
          </a:p>
          <a:p>
            <a:r>
              <a:rPr lang="en-US" dirty="0" smtClean="0"/>
              <a:t>We are called to be wise stewards of resources (2 Thessalonians 3:7-9)</a:t>
            </a:r>
          </a:p>
          <a:p>
            <a:r>
              <a:rPr lang="en-US" dirty="0" smtClean="0"/>
              <a:t>We are to support our families in order to support those who are really in need (1 Timothy 5:3-8)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7561902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/>
          <a:lstStyle/>
          <a:p>
            <a:r>
              <a:rPr lang="en-CA" sz="4400" dirty="0" smtClean="0">
                <a:solidFill>
                  <a:srgbClr val="FFFFC9"/>
                </a:solidFill>
                <a:latin typeface="Pare" panose="00000400000000000000" pitchFamily="2" charset="0"/>
              </a:rPr>
              <a:t>Food for the Hungry Uganda</a:t>
            </a:r>
            <a:endParaRPr lang="en-CA" sz="4400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17638"/>
            <a:ext cx="8991600" cy="4983162"/>
          </a:xfrm>
        </p:spPr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DSC_038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1" y="1371600"/>
            <a:ext cx="3810000" cy="2550496"/>
          </a:xfrm>
          <a:prstGeom prst="rect">
            <a:avLst/>
          </a:prstGeom>
        </p:spPr>
      </p:pic>
      <p:pic>
        <p:nvPicPr>
          <p:cNvPr id="5" name="Picture 4" descr="DSC_0367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0" y="1371600"/>
            <a:ext cx="3581400" cy="2397466"/>
          </a:xfrm>
          <a:prstGeom prst="rect">
            <a:avLst/>
          </a:prstGeom>
        </p:spPr>
      </p:pic>
      <p:pic>
        <p:nvPicPr>
          <p:cNvPr id="6" name="Picture 5" descr="DSC_0385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4038600"/>
            <a:ext cx="3888081" cy="2602765"/>
          </a:xfrm>
          <a:prstGeom prst="rect">
            <a:avLst/>
          </a:prstGeom>
        </p:spPr>
      </p:pic>
      <p:pic>
        <p:nvPicPr>
          <p:cNvPr id="7" name="Picture 6" descr="DSC_0389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030" y="4038600"/>
            <a:ext cx="3772370" cy="2525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0748892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/>
          <a:lstStyle/>
          <a:p>
            <a:r>
              <a:rPr lang="en-CA" sz="4400" dirty="0" smtClean="0">
                <a:solidFill>
                  <a:srgbClr val="FFFFC9"/>
                </a:solidFill>
                <a:latin typeface="Pare" panose="00000400000000000000" pitchFamily="2" charset="0"/>
              </a:rPr>
              <a:t>Is there a limit to generosity?</a:t>
            </a:r>
            <a:endParaRPr lang="en-CA" sz="4400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17638"/>
            <a:ext cx="8991600" cy="4983162"/>
          </a:xfrm>
        </p:spPr>
        <p:txBody>
          <a:bodyPr/>
          <a:lstStyle/>
          <a:p>
            <a:r>
              <a:rPr lang="mr-IN" dirty="0" smtClean="0"/>
              <a:t>…</a:t>
            </a:r>
            <a:r>
              <a:rPr lang="en-CA" dirty="0" smtClean="0"/>
              <a:t> </a:t>
            </a:r>
            <a:r>
              <a:rPr lang="en-US" dirty="0" smtClean="0"/>
              <a:t>No</a:t>
            </a:r>
          </a:p>
          <a:p>
            <a:r>
              <a:rPr lang="en-US" dirty="0" smtClean="0"/>
              <a:t>There is no sense in which we have done our duty and can take life easy (Luke 12:19)</a:t>
            </a:r>
          </a:p>
          <a:p>
            <a:r>
              <a:rPr lang="en-US" dirty="0" smtClean="0"/>
              <a:t>We need not be anxious for the future (Malachi 3:10)</a:t>
            </a:r>
          </a:p>
          <a:p>
            <a:r>
              <a:rPr lang="en-US" dirty="0" smtClean="0"/>
              <a:t>John Wesley: “Earn all you can, save all you can, and give all you can.”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24675433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/>
          <a:lstStyle/>
          <a:p>
            <a:r>
              <a:rPr lang="en-CA" sz="4400" dirty="0" smtClean="0">
                <a:solidFill>
                  <a:srgbClr val="FFFFC9"/>
                </a:solidFill>
                <a:latin typeface="Pare" panose="00000400000000000000" pitchFamily="2" charset="0"/>
              </a:rPr>
              <a:t>Conclusion</a:t>
            </a:r>
            <a:endParaRPr lang="en-CA" sz="4400" dirty="0">
              <a:solidFill>
                <a:srgbClr val="FFFFC9"/>
              </a:solidFill>
              <a:latin typeface="Pare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17638"/>
            <a:ext cx="8991600" cy="4983162"/>
          </a:xfrm>
        </p:spPr>
        <p:txBody>
          <a:bodyPr/>
          <a:lstStyle/>
          <a:p>
            <a:r>
              <a:rPr lang="en-US" dirty="0" smtClean="0"/>
              <a:t>We are generous because God is generous</a:t>
            </a:r>
          </a:p>
          <a:p>
            <a:r>
              <a:rPr lang="en-US" dirty="0" smtClean="0"/>
              <a:t>All that we have comes from our heavenly Father</a:t>
            </a:r>
          </a:p>
          <a:p>
            <a:r>
              <a:rPr lang="en-US" dirty="0" smtClean="0"/>
              <a:t>We have the Holy Spirit to help us discern needs and to steward wisely the resources entrusted to us</a:t>
            </a:r>
          </a:p>
          <a:p>
            <a:r>
              <a:rPr lang="en-US" dirty="0" smtClean="0"/>
              <a:t>This is radical Christian living. 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95856045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Persia"/>
        <a:ea typeface=""/>
        <a:cs typeface="Arial"/>
      </a:majorFont>
      <a:minorFont>
        <a:latin typeface="Bangle Condense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19261</TotalTime>
  <Words>695</Words>
  <Application>Microsoft Office PowerPoint</Application>
  <PresentationFormat>On-screen Show (4:3)</PresentationFormat>
  <Paragraphs>76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Default Design</vt:lpstr>
      <vt:lpstr>2. Generosity</vt:lpstr>
      <vt:lpstr>Virtues</vt:lpstr>
      <vt:lpstr>Slide 3</vt:lpstr>
      <vt:lpstr>Generosity</vt:lpstr>
      <vt:lpstr>1. Generosity as God’s Characteristic</vt:lpstr>
      <vt:lpstr>1. Generosity as God’s Characteristic</vt:lpstr>
      <vt:lpstr>2. Generosity as our Characteristic</vt:lpstr>
      <vt:lpstr>Don’t put hope in wealth</vt:lpstr>
      <vt:lpstr>God’s gifts are to be enjoyed</vt:lpstr>
      <vt:lpstr>Do good, be generous</vt:lpstr>
      <vt:lpstr>Repayment of our generosity</vt:lpstr>
      <vt:lpstr>God takes note of our generosity</vt:lpstr>
      <vt:lpstr>– Living it –</vt:lpstr>
      <vt:lpstr>Is there a limit to generosity?</vt:lpstr>
      <vt:lpstr>Food for the Hungry Uganda</vt:lpstr>
      <vt:lpstr>Is there a limit to generosity?</vt:lpstr>
      <vt:lpstr>Conclusion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“Observe the Sabbath day”</dc:title>
  <dc:creator>Geoff Chapman</dc:creator>
  <cp:lastModifiedBy>Media</cp:lastModifiedBy>
  <cp:revision>865</cp:revision>
  <cp:lastPrinted>2019-03-31T16:12:15Z</cp:lastPrinted>
  <dcterms:created xsi:type="dcterms:W3CDTF">2004-10-10T15:01:29Z</dcterms:created>
  <dcterms:modified xsi:type="dcterms:W3CDTF">2019-05-05T18:22:07Z</dcterms:modified>
</cp:coreProperties>
</file>